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3" r:id="rId6"/>
    <p:sldId id="260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1042" y="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587682-A092-3574-F249-0A44A46F2B4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165885F-00D3-C87C-8C22-9A451D14F1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31184CE-00D2-D867-BF52-7720A0565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C69562-E9E5-0156-3C4F-0657D8B566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A57133-3187-88CF-CA6B-CCC2E133F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329534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832BA-EA7C-E47F-0E8E-F86089EA7E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74A6E82-8F6C-646A-1107-BAD292280F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3B3DED-5506-2E71-6DB5-9F2FB21DF0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39B58-7308-5214-04C1-D2CFD17BCA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3480B4-E241-BBF6-4F6F-650F258E06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71342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EA4A939-DE66-BBF0-FA1B-0FDCB37A56E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2E34B97-2243-B38D-4957-449873C09E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509564-C78B-E267-653D-8A46CF4704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18F76-7A0A-D899-2DCF-DEF34336EC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1CB80B-4853-93D6-20DA-5CA467536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69742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5158DB-1C91-5E85-6B4E-9BA1F9DE27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7E7380-85B0-7263-04B2-E1FE89A410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C17AA6-00C9-D271-3819-B1E09CE641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FF1737-2F3B-BC84-2F5E-A518BC122F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E2AC42-EEB6-546A-6CD7-2D58A905B3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64297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81156C-B273-F40B-8DF0-320EE4187D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601039-7AE3-F664-E077-E6DB90BDAB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023237-8B55-F9C7-1EB9-AA157580E5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332660-4D2B-9C6D-8BEF-30F416470D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3B519F-8CAD-1566-44BF-D27588D89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98487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A7816A-62AA-4880-0E1A-4ECF28CE47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4A69A4-40FD-EB5C-6E0F-0C54F37C9B4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A4D951-1FD8-6DC8-3060-CE4EBE406D2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66F28BD-C7B3-DFCF-20AF-5D290B481D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71AB1C-0366-E128-0D01-5F6B2AEC3C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CA80E08-DE5C-BCAB-7F4F-6C4480068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1071468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D9F964-2283-F8CE-D0AA-6CC391FD44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BB9CD7-738B-800F-B6AA-867D4943F7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7BDEA8-63D5-5FCA-606B-1956168B91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6F492D-8261-282F-D169-313B1977A0A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9BD4461-9904-92A9-4B38-C6DC31BBA73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2F8543-7304-A41D-DB33-74D18E555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5B20125-AB3A-3389-5D3D-258B3C2B67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FE4984-306F-F453-4078-5703B326C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0624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20FBB5-AD40-EF55-AE24-8065EB2A6D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A2A3F6A-EDB7-A8B4-F0BF-1FA531A795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C12BFC-5EA4-9A68-21CB-421341CC2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DE82D2F-BD95-C538-3430-7F3B2D76F0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40879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2256769-8714-78BA-6355-E47B0D9026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BCEA40-1005-272A-953B-063C4362FA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F21FBE2-DF67-79FD-B630-0C66BCFFF7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463765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A3EE09-1E73-6FB1-3AB7-B813399344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3B18DA-CE1A-E69C-A8CA-66FCA539B5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ACC14A-A601-8C46-D4A7-F32DFE0B06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DAC32A-EF61-0A72-B43E-B4F9DDA72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F48ABF-F71F-70ED-6AF1-2711000A1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39F8BE-63D5-7721-0D93-801FAA79E8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41499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F4D34A-4481-77C8-BECA-67A15DEDA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B5BE11D-4184-DD6B-0FA9-E0CAF15589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86683A-5877-CDD3-A14A-587639AB6DE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BF228CD-05D8-588F-058B-666451AE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57D456-19E8-24B8-8B38-86800F920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623201-FCD1-DBF8-A0AE-630A6FBF62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97966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1280672-A2FA-39B4-3EE9-264A771569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0A3B6B-813E-FC6B-97E2-0E9BBBDBE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10D1C4-BD39-2889-C615-6D3FCB868B7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2795D4F-6877-4C70-A506-A39EA669E815}" type="datetimeFigureOut">
              <a:rPr lang="en-IN" smtClean="0"/>
              <a:t>17-08-2025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2AE89A-D6E4-9510-DA8F-C1F93F2E6E0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EE874CA-3329-9FE8-D640-39A9474FCD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C4019E-C7F0-49EF-BF48-A5DE60C35C9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445363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6B9632-11A2-BF97-C05F-62A100F683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IN" dirty="0"/>
              <a:t>MLFLOW</a:t>
            </a:r>
          </a:p>
        </p:txBody>
      </p:sp>
    </p:spTree>
    <p:extLst>
      <p:ext uri="{BB962C8B-B14F-4D97-AF65-F5344CB8AC3E}">
        <p14:creationId xmlns:p14="http://schemas.microsoft.com/office/powerpoint/2010/main" val="35527087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691587-4B51-6548-4069-15B0D9BC58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823409"/>
          </a:xfrm>
        </p:spPr>
        <p:txBody>
          <a:bodyPr/>
          <a:lstStyle/>
          <a:p>
            <a:r>
              <a:rPr lang="en-US" dirty="0"/>
              <a:t>What is ML Pipeline Automation?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416DD9-278D-337C-B0DA-B7C325AFFD8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9663" y="1337252"/>
            <a:ext cx="11859491" cy="4351338"/>
          </a:xfrm>
        </p:spPr>
        <p:txBody>
          <a:bodyPr>
            <a:normAutofit fontScale="92500"/>
          </a:bodyPr>
          <a:lstStyle/>
          <a:p>
            <a:r>
              <a:rPr lang="en-IN" dirty="0"/>
              <a:t>An </a:t>
            </a:r>
            <a:r>
              <a:rPr lang="en-IN" b="1" dirty="0"/>
              <a:t>automated ML pipeline</a:t>
            </a:r>
            <a:r>
              <a:rPr lang="en-IN" dirty="0"/>
              <a:t> is a workflow that handles the ML lifecycle end-to-end:</a:t>
            </a:r>
          </a:p>
          <a:p>
            <a:r>
              <a:rPr lang="en-IN" b="1" dirty="0"/>
              <a:t>Ingest &amp; preprocess data</a:t>
            </a:r>
            <a:r>
              <a:rPr lang="en-IN" dirty="0"/>
              <a:t> (ETL/ELT with Spark/Delta tables).</a:t>
            </a:r>
          </a:p>
          <a:p>
            <a:r>
              <a:rPr lang="en-IN" b="1" dirty="0"/>
              <a:t>Train multiple models</a:t>
            </a:r>
            <a:r>
              <a:rPr lang="en-IN" dirty="0"/>
              <a:t> (e.g., Logistic Regression, Random Forest, </a:t>
            </a:r>
            <a:r>
              <a:rPr lang="en-IN" dirty="0" err="1"/>
              <a:t>XGBoost</a:t>
            </a:r>
            <a:r>
              <a:rPr lang="en-IN" dirty="0"/>
              <a:t>).</a:t>
            </a:r>
          </a:p>
          <a:p>
            <a:r>
              <a:rPr lang="en-IN" b="1" dirty="0"/>
              <a:t>Track experiments</a:t>
            </a:r>
            <a:r>
              <a:rPr lang="en-IN" dirty="0"/>
              <a:t> (params, metrics in </a:t>
            </a:r>
            <a:r>
              <a:rPr lang="en-IN" dirty="0" err="1"/>
              <a:t>MLflow</a:t>
            </a:r>
            <a:r>
              <a:rPr lang="en-IN" dirty="0"/>
              <a:t>).</a:t>
            </a:r>
          </a:p>
          <a:p>
            <a:r>
              <a:rPr lang="en-IN" b="1" dirty="0"/>
              <a:t>Select best model</a:t>
            </a:r>
            <a:r>
              <a:rPr lang="en-IN" dirty="0"/>
              <a:t> (e.g., highest AUC).</a:t>
            </a:r>
          </a:p>
          <a:p>
            <a:r>
              <a:rPr lang="en-IN" b="1" dirty="0"/>
              <a:t>Register best model</a:t>
            </a:r>
            <a:r>
              <a:rPr lang="en-IN" dirty="0"/>
              <a:t> into </a:t>
            </a:r>
            <a:r>
              <a:rPr lang="en-IN" dirty="0" err="1"/>
              <a:t>MLflow</a:t>
            </a:r>
            <a:r>
              <a:rPr lang="en-IN" dirty="0"/>
              <a:t> Model Registry (Unity </a:t>
            </a:r>
            <a:r>
              <a:rPr lang="en-IN" dirty="0" err="1"/>
              <a:t>Catalog</a:t>
            </a:r>
            <a:r>
              <a:rPr lang="en-IN" dirty="0"/>
              <a:t>).</a:t>
            </a:r>
          </a:p>
          <a:p>
            <a:r>
              <a:rPr lang="en-IN" b="1" dirty="0"/>
              <a:t>Promote alias (staging → production)</a:t>
            </a:r>
            <a:r>
              <a:rPr lang="en-IN" dirty="0"/>
              <a:t> automatically.</a:t>
            </a:r>
          </a:p>
          <a:p>
            <a:r>
              <a:rPr lang="en-IN" b="1" dirty="0"/>
              <a:t>Deploy model</a:t>
            </a:r>
            <a:r>
              <a:rPr lang="en-IN" dirty="0"/>
              <a:t> (Databricks Model Serving endpoint or batch inference).</a:t>
            </a:r>
          </a:p>
          <a:p>
            <a:r>
              <a:rPr lang="en-IN" b="1" dirty="0"/>
              <a:t>Monitor &amp; retrain</a:t>
            </a:r>
            <a:r>
              <a:rPr lang="en-IN" dirty="0"/>
              <a:t> when performance drops (drift detection).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38553486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AA344-DDAB-0A49-5C12-6FED6CF1E6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39636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Pipeline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517F5D-78A9-BE23-DC36-9B6ADD0DBC6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253330"/>
            <a:ext cx="12032673" cy="5586413"/>
          </a:xfrm>
        </p:spPr>
        <p:txBody>
          <a:bodyPr>
            <a:normAutofit/>
          </a:bodyPr>
          <a:lstStyle/>
          <a:p>
            <a:r>
              <a:rPr lang="en-IN" dirty="0"/>
              <a:t>Ingest student dataset (from CSV or manually create a </a:t>
            </a:r>
            <a:r>
              <a:rPr lang="en-IN" dirty="0" err="1"/>
              <a:t>dataframe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Preprocess data (</a:t>
            </a:r>
            <a:r>
              <a:rPr lang="en-IN" dirty="0" err="1"/>
              <a:t>VectorAssembler</a:t>
            </a:r>
            <a:r>
              <a:rPr lang="en-IN" dirty="0"/>
              <a:t>, feature encoding, train-test split)</a:t>
            </a:r>
          </a:p>
          <a:p>
            <a:endParaRPr lang="en-IN" dirty="0"/>
          </a:p>
          <a:p>
            <a:r>
              <a:rPr lang="en-IN" dirty="0"/>
              <a:t>Train ML model (Logistic Regression / </a:t>
            </a:r>
            <a:r>
              <a:rPr lang="en-IN" dirty="0" err="1"/>
              <a:t>RandomForest</a:t>
            </a:r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/>
              <a:t>Log metrics &amp; model to </a:t>
            </a:r>
            <a:r>
              <a:rPr lang="en-IN" dirty="0" err="1"/>
              <a:t>MLflow</a:t>
            </a:r>
            <a:endParaRPr lang="en-IN" dirty="0"/>
          </a:p>
          <a:p>
            <a:endParaRPr lang="en-IN" dirty="0"/>
          </a:p>
          <a:p>
            <a:r>
              <a:rPr lang="en-IN" dirty="0"/>
              <a:t>Register model in </a:t>
            </a:r>
            <a:r>
              <a:rPr lang="en-IN" dirty="0" err="1"/>
              <a:t>MLflow</a:t>
            </a:r>
            <a:r>
              <a:rPr lang="en-IN" dirty="0"/>
              <a:t> Registry</a:t>
            </a:r>
          </a:p>
          <a:p>
            <a:endParaRPr lang="en-IN" dirty="0"/>
          </a:p>
          <a:p>
            <a:r>
              <a:rPr lang="en-IN" dirty="0"/>
              <a:t>Automate via Databricks Jobs</a:t>
            </a:r>
          </a:p>
        </p:txBody>
      </p:sp>
    </p:spTree>
    <p:extLst>
      <p:ext uri="{BB962C8B-B14F-4D97-AF65-F5344CB8AC3E}">
        <p14:creationId xmlns:p14="http://schemas.microsoft.com/office/powerpoint/2010/main" val="432932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image">
            <a:extLst>
              <a:ext uri="{FF2B5EF4-FFF2-40B4-BE49-F238E27FC236}">
                <a16:creationId xmlns:a16="http://schemas.microsoft.com/office/drawing/2014/main" id="{C3C3C64E-B26A-541A-7ED4-09CEB93533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62025"/>
            <a:ext cx="12192000" cy="4932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781038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BEB28-ABF7-C6A7-CBC6-C9A166E812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83873" y="0"/>
            <a:ext cx="10515600" cy="1325563"/>
          </a:xfrm>
        </p:spPr>
        <p:txBody>
          <a:bodyPr/>
          <a:lstStyle/>
          <a:p>
            <a:r>
              <a:rPr lang="en-IN" dirty="0"/>
              <a:t>Core Components</a:t>
            </a:r>
            <a:br>
              <a:rPr lang="en-IN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0A5698-C5FC-E840-2990-C6D3EDCD31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325563"/>
            <a:ext cx="12192000" cy="561556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dirty="0"/>
              <a:t>1. </a:t>
            </a:r>
            <a:r>
              <a:rPr lang="en-IN" b="1" dirty="0" err="1"/>
              <a:t>MLflow</a:t>
            </a:r>
            <a:r>
              <a:rPr lang="en-IN" b="1" dirty="0"/>
              <a:t> Tracking</a:t>
            </a:r>
          </a:p>
          <a:p>
            <a:r>
              <a:rPr lang="en-IN" b="1" dirty="0"/>
              <a:t>Experiment tracking</a:t>
            </a:r>
            <a:r>
              <a:rPr lang="en-IN" dirty="0"/>
              <a:t>: Log parameters, metrics, tags, and artifacts</a:t>
            </a:r>
          </a:p>
          <a:p>
            <a:r>
              <a:rPr lang="en-IN" b="1" dirty="0"/>
              <a:t>Visual comparison</a:t>
            </a:r>
            <a:r>
              <a:rPr lang="en-IN" dirty="0"/>
              <a:t>: Compare runs across experiments</a:t>
            </a:r>
          </a:p>
          <a:p>
            <a:r>
              <a:rPr lang="en-IN" b="1" dirty="0"/>
              <a:t>API support</a:t>
            </a:r>
            <a:r>
              <a:rPr lang="en-IN" dirty="0"/>
              <a:t>: Python, Java, R, and REST APIs</a:t>
            </a:r>
          </a:p>
          <a:p>
            <a:pPr marL="0" indent="0">
              <a:buNone/>
            </a:pPr>
            <a:r>
              <a:rPr lang="en-IN" dirty="0"/>
              <a:t>2. </a:t>
            </a:r>
            <a:r>
              <a:rPr lang="en-IN" b="1" dirty="0" err="1"/>
              <a:t>MLflow</a:t>
            </a:r>
            <a:r>
              <a:rPr lang="en-IN" b="1" dirty="0"/>
              <a:t> Projects</a:t>
            </a:r>
          </a:p>
          <a:p>
            <a:r>
              <a:rPr lang="en-IN" dirty="0"/>
              <a:t>Packaging format for reproducible runs</a:t>
            </a:r>
          </a:p>
          <a:p>
            <a:r>
              <a:rPr lang="en-IN" dirty="0"/>
              <a:t>Supports Conda, Docker, and system environments</a:t>
            </a:r>
          </a:p>
          <a:p>
            <a:pPr marL="0" indent="0">
              <a:buNone/>
            </a:pPr>
            <a:r>
              <a:rPr lang="en-IN" dirty="0"/>
              <a:t>3. </a:t>
            </a:r>
            <a:r>
              <a:rPr lang="en-IN" b="1" dirty="0" err="1"/>
              <a:t>MLflow</a:t>
            </a:r>
            <a:r>
              <a:rPr lang="en-IN" b="1" dirty="0"/>
              <a:t> Models</a:t>
            </a:r>
          </a:p>
          <a:p>
            <a:r>
              <a:rPr lang="en-IN" dirty="0"/>
              <a:t>Standard format for packaging models</a:t>
            </a:r>
          </a:p>
          <a:p>
            <a:r>
              <a:rPr lang="en-IN" dirty="0"/>
              <a:t>Supports multiple </a:t>
            </a:r>
            <a:r>
              <a:rPr lang="en-IN" dirty="0" err="1"/>
              <a:t>flavors</a:t>
            </a:r>
            <a:r>
              <a:rPr lang="en-IN" dirty="0"/>
              <a:t> (Python functions, </a:t>
            </a:r>
            <a:r>
              <a:rPr lang="en-IN" dirty="0" err="1"/>
              <a:t>PyTorch</a:t>
            </a:r>
            <a:r>
              <a:rPr lang="en-IN" dirty="0"/>
              <a:t>, TensorFlow, etc.)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8893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57F453-B3E5-15DB-F67D-3E9388D74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76400" y="18255"/>
            <a:ext cx="10515600" cy="1325563"/>
          </a:xfrm>
        </p:spPr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Model Tracking and Experiments</a:t>
            </a:r>
            <a:br>
              <a:rPr lang="en-US" dirty="0"/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1C8980-F8CA-9492-F72F-90623398C6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MLflow</a:t>
            </a:r>
            <a:r>
              <a:rPr lang="en-US" dirty="0"/>
              <a:t> is an open-source platform for managing the machine learning lifecycle, including experimentation, reproducibility, and deployment.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4570155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382D88-9142-9698-5B08-469A87F79D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13809" y="18256"/>
            <a:ext cx="10515600" cy="771454"/>
          </a:xfrm>
        </p:spPr>
        <p:txBody>
          <a:bodyPr/>
          <a:lstStyle/>
          <a:p>
            <a:r>
              <a:rPr lang="en-US" dirty="0" err="1"/>
              <a:t>VectorAssembler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74B80E-95A4-FB27-8C95-E0C3A0BD35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1" y="1461943"/>
            <a:ext cx="12105409" cy="4351338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feature engineering tool that packs multiple columns into one "features" vector column required by Spark ML algorithms.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701719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CF6624-4BF5-4C08-B10D-40E9E6E70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38500" y="18256"/>
            <a:ext cx="10515600" cy="662782"/>
          </a:xfrm>
        </p:spPr>
        <p:txBody>
          <a:bodyPr>
            <a:normAutofit fontScale="90000"/>
          </a:bodyPr>
          <a:lstStyle/>
          <a:p>
            <a:r>
              <a:rPr lang="en-IN" dirty="0"/>
              <a:t>Vector Assembler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C0454D3-C186-0F15-85D6-34342E848A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0030" y="2236638"/>
            <a:ext cx="9364108" cy="34887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399639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2D1F24-2225-0AD8-3DCD-3144BB6A8E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21627" y="0"/>
            <a:ext cx="10515600" cy="1325563"/>
          </a:xfrm>
        </p:spPr>
        <p:txBody>
          <a:bodyPr/>
          <a:lstStyle/>
          <a:p>
            <a:r>
              <a:rPr lang="en-IN" dirty="0"/>
              <a:t>Sample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BC2D742-6DE4-1658-6E96-946E7FE87C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7141" y="1807958"/>
            <a:ext cx="10837718" cy="39070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86089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70F888-A432-2328-15A0-097D7090E6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35728" y="1"/>
            <a:ext cx="10515600" cy="779318"/>
          </a:xfrm>
        </p:spPr>
        <p:txBody>
          <a:bodyPr/>
          <a:lstStyle/>
          <a:p>
            <a:r>
              <a:rPr lang="en-IN" dirty="0"/>
              <a:t>Using vector assembler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CC541F-AC21-6F18-CC15-1E568F9EE3BB}"/>
              </a:ext>
            </a:extLst>
          </p:cNvPr>
          <p:cNvSpPr txBox="1"/>
          <p:nvPr/>
        </p:nvSpPr>
        <p:spPr>
          <a:xfrm>
            <a:off x="280554" y="1152619"/>
            <a:ext cx="10027228" cy="203132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dirty="0"/>
              <a:t>assembler = </a:t>
            </a:r>
            <a:r>
              <a:rPr lang="en-IN" dirty="0" err="1"/>
              <a:t>VectorAssembler</a:t>
            </a:r>
            <a:r>
              <a:rPr lang="en-IN" dirty="0"/>
              <a:t>(</a:t>
            </a:r>
          </a:p>
          <a:p>
            <a:r>
              <a:rPr lang="en-IN" dirty="0"/>
              <a:t>    </a:t>
            </a:r>
            <a:r>
              <a:rPr lang="en-IN" dirty="0" err="1"/>
              <a:t>inputCols</a:t>
            </a:r>
            <a:r>
              <a:rPr lang="en-IN" dirty="0"/>
              <a:t>=["</a:t>
            </a:r>
            <a:r>
              <a:rPr lang="en-IN" dirty="0" err="1"/>
              <a:t>hours_study</a:t>
            </a:r>
            <a:r>
              <a:rPr lang="en-IN" dirty="0"/>
              <a:t>", "absences", "</a:t>
            </a:r>
            <a:r>
              <a:rPr lang="en-IN" dirty="0" err="1"/>
              <a:t>assignments_submitted</a:t>
            </a:r>
            <a:r>
              <a:rPr lang="en-IN" dirty="0"/>
              <a:t>"],</a:t>
            </a:r>
          </a:p>
          <a:p>
            <a:r>
              <a:rPr lang="en-IN" dirty="0"/>
              <a:t>    </a:t>
            </a:r>
            <a:r>
              <a:rPr lang="en-IN" dirty="0" err="1"/>
              <a:t>outputCol</a:t>
            </a:r>
            <a:r>
              <a:rPr lang="en-IN" dirty="0"/>
              <a:t>="features"</a:t>
            </a:r>
          </a:p>
          <a:p>
            <a:r>
              <a:rPr lang="en-IN" dirty="0"/>
              <a:t>)</a:t>
            </a:r>
          </a:p>
          <a:p>
            <a:endParaRPr lang="en-IN" dirty="0"/>
          </a:p>
          <a:p>
            <a:r>
              <a:rPr lang="en-IN" dirty="0" err="1"/>
              <a:t>df</a:t>
            </a:r>
            <a:r>
              <a:rPr lang="en-IN" dirty="0"/>
              <a:t> = </a:t>
            </a:r>
            <a:r>
              <a:rPr lang="en-IN" dirty="0" err="1"/>
              <a:t>assembler.transform</a:t>
            </a:r>
            <a:r>
              <a:rPr lang="en-IN" dirty="0"/>
              <a:t>(</a:t>
            </a:r>
            <a:r>
              <a:rPr lang="en-IN" dirty="0" err="1"/>
              <a:t>df</a:t>
            </a:r>
            <a:r>
              <a:rPr lang="en-IN" dirty="0"/>
              <a:t>).select("features", "label")</a:t>
            </a:r>
          </a:p>
          <a:p>
            <a:r>
              <a:rPr lang="en-IN" dirty="0" err="1"/>
              <a:t>df.show</a:t>
            </a:r>
            <a:r>
              <a:rPr lang="en-IN" dirty="0"/>
              <a:t>(truncate=False)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6F94BD8B-001E-69E4-B7A0-71823EAA02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94168" y="3757270"/>
            <a:ext cx="6897832" cy="29033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55083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07B3E9-551A-1653-F0CE-28AF9CA458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2991" y="1"/>
            <a:ext cx="10515600" cy="779318"/>
          </a:xfrm>
        </p:spPr>
        <p:txBody>
          <a:bodyPr/>
          <a:lstStyle/>
          <a:p>
            <a:r>
              <a:rPr lang="en-US" dirty="0" err="1"/>
              <a:t>model.transform</a:t>
            </a:r>
            <a:r>
              <a:rPr lang="en-US" dirty="0"/>
              <a:t>(</a:t>
            </a:r>
            <a:r>
              <a:rPr lang="en-US" dirty="0" err="1"/>
              <a:t>test_df</a:t>
            </a:r>
            <a:r>
              <a:rPr lang="en-US" dirty="0"/>
              <a:t>) in Spark ML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6CED86-3212-60C0-93BF-B147CD5D9F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1" y="1139824"/>
            <a:ext cx="11859491" cy="5718175"/>
          </a:xfrm>
        </p:spPr>
        <p:txBody>
          <a:bodyPr>
            <a:normAutofit fontScale="70000" lnSpcReduction="20000"/>
          </a:bodyPr>
          <a:lstStyle/>
          <a:p>
            <a:r>
              <a:rPr lang="en-US" dirty="0"/>
              <a:t>When you train a model in PySpark </a:t>
            </a:r>
            <a:r>
              <a:rPr lang="en-US" dirty="0" err="1"/>
              <a:t>MLlib</a:t>
            </a:r>
            <a:r>
              <a:rPr lang="en-US" dirty="0"/>
              <a:t> (like Logistic Regression, Decision Tree, etc.), the result is a model object (e.g., </a:t>
            </a:r>
            <a:r>
              <a:rPr lang="en-US" dirty="0" err="1"/>
              <a:t>LogisticRegressionModel</a:t>
            </a:r>
            <a:r>
              <a:rPr lang="en-US" dirty="0"/>
              <a:t>).</a:t>
            </a:r>
          </a:p>
          <a:p>
            <a:r>
              <a:rPr lang="en-US" dirty="0"/>
              <a:t>This trained model has a .transform() method.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b="1" i="1" dirty="0"/>
              <a:t>What .transform(</a:t>
            </a:r>
            <a:r>
              <a:rPr lang="en-US" b="1" i="1" dirty="0" err="1"/>
              <a:t>test_df</a:t>
            </a:r>
            <a:r>
              <a:rPr lang="en-US" b="1" i="1" dirty="0"/>
              <a:t>) does</a:t>
            </a:r>
          </a:p>
          <a:p>
            <a:endParaRPr lang="en-US" dirty="0"/>
          </a:p>
          <a:p>
            <a:r>
              <a:rPr lang="en-US" dirty="0"/>
              <a:t>It takes a </a:t>
            </a:r>
            <a:r>
              <a:rPr lang="en-US" dirty="0" err="1"/>
              <a:t>DataFrame</a:t>
            </a:r>
            <a:r>
              <a:rPr lang="en-US" dirty="0"/>
              <a:t> of features (</a:t>
            </a:r>
            <a:r>
              <a:rPr lang="en-US" dirty="0" err="1"/>
              <a:t>test_df</a:t>
            </a:r>
            <a:r>
              <a:rPr lang="en-US" dirty="0"/>
              <a:t>) and:</a:t>
            </a:r>
          </a:p>
          <a:p>
            <a:endParaRPr lang="en-US" dirty="0"/>
          </a:p>
          <a:p>
            <a:r>
              <a:rPr lang="en-US" dirty="0"/>
              <a:t>Applies the trained model to each row.</a:t>
            </a:r>
          </a:p>
          <a:p>
            <a:endParaRPr lang="en-US" dirty="0"/>
          </a:p>
          <a:p>
            <a:r>
              <a:rPr lang="en-US" dirty="0"/>
              <a:t>Adds new columns to the </a:t>
            </a:r>
            <a:r>
              <a:rPr lang="en-US" dirty="0" err="1"/>
              <a:t>DataFrame</a:t>
            </a:r>
            <a:r>
              <a:rPr lang="en-US" dirty="0"/>
              <a:t>:</a:t>
            </a:r>
          </a:p>
          <a:p>
            <a:endParaRPr lang="en-US" dirty="0"/>
          </a:p>
          <a:p>
            <a:r>
              <a:rPr lang="en-US" dirty="0" err="1"/>
              <a:t>rawPrediction</a:t>
            </a:r>
            <a:r>
              <a:rPr lang="en-US" dirty="0"/>
              <a:t> → raw scores before probability (log-odds for logistic regression).</a:t>
            </a:r>
          </a:p>
          <a:p>
            <a:endParaRPr lang="en-US" dirty="0"/>
          </a:p>
          <a:p>
            <a:r>
              <a:rPr lang="en-US" dirty="0"/>
              <a:t>probability → predicted probability for each class.</a:t>
            </a:r>
          </a:p>
          <a:p>
            <a:endParaRPr lang="en-US" dirty="0"/>
          </a:p>
          <a:p>
            <a:r>
              <a:rPr lang="en-US" dirty="0"/>
              <a:t>prediction → final class label (0/1) based on the default threshold (0.5 for binary classification).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093911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519</TotalTime>
  <Words>468</Words>
  <Application>Microsoft Office PowerPoint</Application>
  <PresentationFormat>Widescreen</PresentationFormat>
  <Paragraphs>65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Calibri</vt:lpstr>
      <vt:lpstr>Calibri Light</vt:lpstr>
      <vt:lpstr>Office Theme</vt:lpstr>
      <vt:lpstr>MLFLOW</vt:lpstr>
      <vt:lpstr>PowerPoint Presentation</vt:lpstr>
      <vt:lpstr>Core Components </vt:lpstr>
      <vt:lpstr>MLflow Model Tracking and Experiments </vt:lpstr>
      <vt:lpstr>VectorAssembler</vt:lpstr>
      <vt:lpstr>Vector Assembler</vt:lpstr>
      <vt:lpstr>Sample Data</vt:lpstr>
      <vt:lpstr>Using vector assembler</vt:lpstr>
      <vt:lpstr>model.transform(test_df) in Spark ML</vt:lpstr>
      <vt:lpstr>What is ML Pipeline Automation?</vt:lpstr>
      <vt:lpstr>Pipeline Overview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Data Engineering</dc:creator>
  <cp:lastModifiedBy>Data Engineering</cp:lastModifiedBy>
  <cp:revision>2</cp:revision>
  <dcterms:created xsi:type="dcterms:W3CDTF">2025-08-17T04:39:16Z</dcterms:created>
  <dcterms:modified xsi:type="dcterms:W3CDTF">2025-08-17T13:18:52Z</dcterms:modified>
</cp:coreProperties>
</file>