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A8E0-4291-7ADA-039F-EECFADF55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4F73D-7426-4BEB-2119-0C83C020E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F193-C869-9C14-B321-176FA80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54B4-C7D4-B47F-445B-4FC29D62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F4640-EDA6-F628-5CBA-6A55A026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C902-EFCA-A606-6C27-6428DC7E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71193-5EAD-8418-A49A-A2808E9A2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715D-7650-5134-3C5C-607FA829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6944-EF75-B3A6-6A16-537422B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34CA-DFC2-7A0C-7AC0-3CEABC5D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4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58E8A-3052-22B8-6239-1A5708A36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5E27E-0AE6-EA69-647B-A2CB0CE1E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78EE7-A069-83B3-DEC1-55F4A588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7E315-69A1-CF02-DCC4-1E699A7A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6502-FEA3-F789-7A4C-60499547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60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2B18-66B7-578C-80CF-FA491CBC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1298-D5B3-0D4C-F66E-44390E75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B420-D76E-DB3A-D675-A8CE7B00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E0D05-E475-CBA5-760B-9BC68BDD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87D3-8A2D-FEEA-4B2D-417D6C59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2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E84E-2596-BFCC-1832-22F5B036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0A86-16A9-2188-B55A-0EEF66FB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BC58-FA21-B4F2-2089-A8DDBD7D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05C2B-1ADD-0EAA-9AFD-44BDD3DE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C3F6-8323-036C-4E04-7E9E79AA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55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8E6B-6007-EF23-E963-F39FB867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9563-93A3-F356-800D-90F16FFC9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B7514-A403-CF90-4537-9F981DFC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378D-DC60-AFEF-195D-C363F72D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C542-F6E2-7AB8-CB3D-5CFD5A67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9A6-3CD1-D7D7-F239-2E3389E9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4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868F-AAA3-2203-1856-C16816F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3341-95A8-1A4C-E92B-4A5614AD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C0621-7B18-9BF7-BE5A-EF20891AD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46E40-9C90-4A5B-3762-8E95FE8B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2B5DC-F12F-2AEC-A057-70011EE9D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48719-DC35-DDC6-D35B-F3025830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0AA17-5F54-231A-317D-F23FB31D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39C1F-11B7-53B7-F2E4-C3DDB45D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0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6A2A-3F75-68DF-6382-3D3BE08F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2AB16-1EFA-BB3F-74DD-DAFF8FDB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1FCE8-3459-B6CA-A318-FECE7E66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3937D-1051-B3B0-63B6-E18E1C41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5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416D5-2B07-7DF9-6445-DF5619EB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EC3E-85B6-7893-D4D0-41237F89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4417C-A979-560D-6E69-2C5062C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3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A5DA-645D-1BCE-5B25-20D8ACFB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6A42-D115-35B3-FF64-667B9B39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29E69-E40A-0936-4014-985A6610E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3856-E8AE-679B-B88C-5EA20B65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184F1-531B-D39F-120E-0BC8542D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91FC7-D91D-D88F-E4AE-4AFEBB81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63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6E93-E000-4342-2BF5-09620DCE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C4150-AFD0-6294-5E0F-776E83A2F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BA28E-373E-3F34-718A-013A7F650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731AF-4FB7-3A5C-E79C-B2418B98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230A8-7483-DE60-94F7-F315A1E5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7AE8D-DE00-151E-4CA3-5DEFED08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9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59ED6-94A2-DD3C-EB51-264D32D4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E000-579E-1FFA-F452-9294ED2D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0D1C-AD00-14DC-BAC8-6A2A9CA06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1770B-E871-428B-A71C-E9BCDEE2349A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9964-5BA7-CDDA-ADBE-1EEC471FD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F857-16F7-E066-2AB0-4FDF299B1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BB2B-BBF2-4D41-A0EA-80BBB049A6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6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101C-D5D0-7BA4-046C-F5B06B73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SNOWFLAKE</a:t>
            </a:r>
          </a:p>
        </p:txBody>
      </p:sp>
    </p:spTree>
    <p:extLst>
      <p:ext uri="{BB962C8B-B14F-4D97-AF65-F5344CB8AC3E}">
        <p14:creationId xmlns:p14="http://schemas.microsoft.com/office/powerpoint/2010/main" val="257356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A181-DCAE-8647-3148-B6735E27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Founding and Early Days (2012–2014)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B486-58E7-0CC6-AD52-5CC3D3A95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18" y="1236518"/>
            <a:ext cx="11249891" cy="52521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2012 – Snowflake was founded in Montana, USA by Benoît </a:t>
            </a:r>
            <a:r>
              <a:rPr lang="en-US" dirty="0" err="1"/>
              <a:t>Dageville</a:t>
            </a:r>
            <a:r>
              <a:rPr lang="en-US" dirty="0"/>
              <a:t>, Thierry </a:t>
            </a:r>
            <a:r>
              <a:rPr lang="en-US" dirty="0" err="1"/>
              <a:t>Cruanes</a:t>
            </a:r>
            <a:r>
              <a:rPr lang="en-US" dirty="0"/>
              <a:t>, and Marcin Żukowski.</a:t>
            </a:r>
          </a:p>
          <a:p>
            <a:endParaRPr lang="en-US" dirty="0"/>
          </a:p>
          <a:p>
            <a:r>
              <a:rPr lang="en-US" dirty="0"/>
              <a:t>Benoît and Thierry were ex-Oracle engineers with deep expertise in databases.</a:t>
            </a:r>
          </a:p>
          <a:p>
            <a:endParaRPr lang="en-US" dirty="0"/>
          </a:p>
          <a:p>
            <a:r>
              <a:rPr lang="en-US" dirty="0"/>
              <a:t>Marcin was co-founder of </a:t>
            </a:r>
            <a:r>
              <a:rPr lang="en-US" dirty="0" err="1"/>
              <a:t>Vectorwise</a:t>
            </a:r>
            <a:r>
              <a:rPr lang="en-US" dirty="0"/>
              <a:t> (a columnar database company).</a:t>
            </a:r>
          </a:p>
          <a:p>
            <a:endParaRPr lang="en-US" dirty="0"/>
          </a:p>
          <a:p>
            <a:r>
              <a:rPr lang="en-US" dirty="0"/>
              <a:t>Their vision: build a cloud-native data warehouse that separates storage and compute, unlike traditional on-premises systems (Oracle, Teradata, etc.).</a:t>
            </a:r>
          </a:p>
          <a:p>
            <a:endParaRPr lang="en-US" dirty="0"/>
          </a:p>
          <a:p>
            <a:r>
              <a:rPr lang="en-US" dirty="0"/>
              <a:t>2014 – Snowflake came out of stealth mode and launched as a cloud data warehouse-as-a-service, running exclusively on AWS at first.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05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3499-1D85-55D1-03CF-82CC8552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72736"/>
            <a:ext cx="12192000" cy="6930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2015 – Snowflake’s data warehouse became generally available (GA).</a:t>
            </a:r>
          </a:p>
          <a:p>
            <a:endParaRPr lang="en-US" dirty="0"/>
          </a:p>
          <a:p>
            <a:r>
              <a:rPr lang="en-US" dirty="0"/>
              <a:t>Focused on ease of use:</a:t>
            </a:r>
          </a:p>
          <a:p>
            <a:endParaRPr lang="en-US" dirty="0"/>
          </a:p>
          <a:p>
            <a:r>
              <a:rPr lang="en-US" dirty="0"/>
              <a:t>No infrastructure to manage (true SaaS model).</a:t>
            </a:r>
          </a:p>
          <a:p>
            <a:endParaRPr lang="en-US" dirty="0"/>
          </a:p>
          <a:p>
            <a:r>
              <a:rPr lang="en-US" dirty="0"/>
              <a:t>Elastic scaling of compute/storage.</a:t>
            </a:r>
          </a:p>
          <a:p>
            <a:endParaRPr lang="en-US" dirty="0"/>
          </a:p>
          <a:p>
            <a:r>
              <a:rPr lang="en-US" dirty="0"/>
              <a:t>Pay only for what you use.</a:t>
            </a:r>
          </a:p>
          <a:p>
            <a:endParaRPr lang="en-US" dirty="0"/>
          </a:p>
          <a:p>
            <a:r>
              <a:rPr lang="en-US" dirty="0"/>
              <a:t>2017 – Expanded to run on Microsoft Azure in addition to AWS.</a:t>
            </a:r>
          </a:p>
          <a:p>
            <a:endParaRPr lang="en-US" dirty="0"/>
          </a:p>
          <a:p>
            <a:r>
              <a:rPr lang="en-US" dirty="0"/>
              <a:t>2018 – Leadership shift: Frank </a:t>
            </a:r>
            <a:r>
              <a:rPr lang="en-US" dirty="0" err="1"/>
              <a:t>Slootman</a:t>
            </a:r>
            <a:r>
              <a:rPr lang="en-US" dirty="0"/>
              <a:t> (ex-ServiceNow CEO) joined as CEO, accelerating Snowflake’s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1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F107-C903-18F3-F359-84D0CB3F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5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Maturity and Multi-Cloud (2019–2020)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E31B-171C-5F12-C3C7-BF2C6A5D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27" y="1144587"/>
            <a:ext cx="12212782" cy="5588721"/>
          </a:xfrm>
        </p:spPr>
        <p:txBody>
          <a:bodyPr>
            <a:normAutofit/>
          </a:bodyPr>
          <a:lstStyle/>
          <a:p>
            <a:r>
              <a:rPr lang="en-IN" dirty="0"/>
              <a:t>2019 – Launched on Google Cloud, completing multi-cloud support (AWS, Azure, GCP).</a:t>
            </a:r>
          </a:p>
          <a:p>
            <a:endParaRPr lang="en-IN" dirty="0"/>
          </a:p>
          <a:p>
            <a:r>
              <a:rPr lang="en-IN" dirty="0"/>
              <a:t>Introduced key innovations:</a:t>
            </a:r>
          </a:p>
          <a:p>
            <a:endParaRPr lang="en-IN" dirty="0"/>
          </a:p>
          <a:p>
            <a:r>
              <a:rPr lang="en-IN" dirty="0"/>
              <a:t>Data Sharing (share data securely in real time without copying).</a:t>
            </a:r>
          </a:p>
          <a:p>
            <a:endParaRPr lang="en-IN" dirty="0"/>
          </a:p>
          <a:p>
            <a:r>
              <a:rPr lang="en-IN" dirty="0"/>
              <a:t>Snowflake Data Exchange.</a:t>
            </a:r>
          </a:p>
          <a:p>
            <a:endParaRPr lang="en-IN" dirty="0"/>
          </a:p>
          <a:p>
            <a:r>
              <a:rPr lang="en-IN" dirty="0"/>
              <a:t>Revenue growth skyrocketed, making Snowflake one of the fastest-growing SaaS companies.</a:t>
            </a:r>
          </a:p>
        </p:txBody>
      </p:sp>
    </p:spTree>
    <p:extLst>
      <p:ext uri="{BB962C8B-B14F-4D97-AF65-F5344CB8AC3E}">
        <p14:creationId xmlns:p14="http://schemas.microsoft.com/office/powerpoint/2010/main" val="43976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77CA-E07B-16A3-F3A4-F8F59FBB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2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Expansion Beyond Warehousing (2021–2023)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004B-145E-76DB-B623-8521ECD82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" y="1399598"/>
            <a:ext cx="11869881" cy="545840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Snowflake evolved from just a “data warehouse” into a Data Cloud platform.</a:t>
            </a:r>
          </a:p>
          <a:p>
            <a:endParaRPr lang="en-IN" dirty="0"/>
          </a:p>
          <a:p>
            <a:r>
              <a:rPr lang="en-IN" dirty="0"/>
              <a:t>New capabilities:</a:t>
            </a:r>
          </a:p>
          <a:p>
            <a:endParaRPr lang="en-IN" dirty="0"/>
          </a:p>
          <a:p>
            <a:r>
              <a:rPr lang="en-IN" dirty="0"/>
              <a:t>Data Lake support (querying semi-structured data like JSON, Parquet).</a:t>
            </a:r>
          </a:p>
          <a:p>
            <a:endParaRPr lang="en-IN" dirty="0"/>
          </a:p>
          <a:p>
            <a:r>
              <a:rPr lang="en-IN" dirty="0"/>
              <a:t>Data Marketplace for third-party datasets.</a:t>
            </a:r>
          </a:p>
          <a:p>
            <a:endParaRPr lang="en-IN" dirty="0"/>
          </a:p>
          <a:p>
            <a:r>
              <a:rPr lang="en-IN" dirty="0"/>
              <a:t>Support for unstructured data (video, images, documents).</a:t>
            </a:r>
          </a:p>
          <a:p>
            <a:endParaRPr lang="en-IN" dirty="0"/>
          </a:p>
          <a:p>
            <a:r>
              <a:rPr lang="en-IN" dirty="0"/>
              <a:t>Snowpark (developer framework for Python, Java, Scala).</a:t>
            </a:r>
          </a:p>
          <a:p>
            <a:endParaRPr lang="en-IN" dirty="0"/>
          </a:p>
          <a:p>
            <a:r>
              <a:rPr lang="en-IN" dirty="0"/>
              <a:t>Machine Learning integration (with tools like </a:t>
            </a:r>
            <a:r>
              <a:rPr lang="en-IN" dirty="0" err="1"/>
              <a:t>DataRobot</a:t>
            </a:r>
            <a:r>
              <a:rPr lang="en-IN" dirty="0"/>
              <a:t>, H2O.ai, and native ML features).</a:t>
            </a:r>
          </a:p>
        </p:txBody>
      </p:sp>
    </p:spTree>
    <p:extLst>
      <p:ext uri="{BB962C8B-B14F-4D97-AF65-F5344CB8AC3E}">
        <p14:creationId xmlns:p14="http://schemas.microsoft.com/office/powerpoint/2010/main" val="175523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11BB-2E58-4163-F5C9-D98AAE55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&amp; Applications Focus (2023–2025)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02F9F-6833-FA0B-CF90-8CE5710E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Acquisitions and product expansions into AI/ML and application development:</a:t>
            </a:r>
          </a:p>
          <a:p>
            <a:endParaRPr lang="en-IN" dirty="0"/>
          </a:p>
          <a:p>
            <a:r>
              <a:rPr lang="en-IN" dirty="0" err="1"/>
              <a:t>Streamlit</a:t>
            </a:r>
            <a:r>
              <a:rPr lang="en-IN" dirty="0"/>
              <a:t> (2022) – to make app building on Snowflake easier.</a:t>
            </a:r>
          </a:p>
          <a:p>
            <a:endParaRPr lang="en-IN" dirty="0"/>
          </a:p>
          <a:p>
            <a:r>
              <a:rPr lang="en-IN" dirty="0"/>
              <a:t>Neeva (2023) – AI-powered search company to boost Snowflake’s AI strategy.</a:t>
            </a:r>
          </a:p>
          <a:p>
            <a:endParaRPr lang="en-IN" dirty="0"/>
          </a:p>
          <a:p>
            <a:r>
              <a:rPr lang="en-IN" dirty="0"/>
              <a:t>2024–2025 – Snowflake positions itself as an AI Data Cloud, enabling:</a:t>
            </a:r>
          </a:p>
          <a:p>
            <a:endParaRPr lang="en-IN" dirty="0"/>
          </a:p>
          <a:p>
            <a:r>
              <a:rPr lang="en-IN" dirty="0"/>
              <a:t>LLM-powered applications.</a:t>
            </a:r>
          </a:p>
          <a:p>
            <a:endParaRPr lang="en-IN" dirty="0"/>
          </a:p>
          <a:p>
            <a:r>
              <a:rPr lang="en-IN" dirty="0"/>
              <a:t>Agentic AI development on Snowflake data.</a:t>
            </a:r>
          </a:p>
          <a:p>
            <a:endParaRPr lang="en-IN" dirty="0"/>
          </a:p>
          <a:p>
            <a:r>
              <a:rPr lang="en-IN" dirty="0"/>
              <a:t>Native integration with cloud AI services.</a:t>
            </a:r>
          </a:p>
        </p:txBody>
      </p:sp>
    </p:spTree>
    <p:extLst>
      <p:ext uri="{BB962C8B-B14F-4D97-AF65-F5344CB8AC3E}">
        <p14:creationId xmlns:p14="http://schemas.microsoft.com/office/powerpoint/2010/main" val="180112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386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SNOWFLAKE</vt:lpstr>
      <vt:lpstr>Founding and Early Days (2012–2014) </vt:lpstr>
      <vt:lpstr>PowerPoint Presentation</vt:lpstr>
      <vt:lpstr>Maturity and Multi-Cloud (2019–2020)</vt:lpstr>
      <vt:lpstr>Expansion Beyond Warehousing (2021–2023)</vt:lpstr>
      <vt:lpstr>AI &amp; Applications Focus (2023–2025)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3</cp:revision>
  <dcterms:created xsi:type="dcterms:W3CDTF">2025-09-18T07:53:46Z</dcterms:created>
  <dcterms:modified xsi:type="dcterms:W3CDTF">2025-09-18T13:54:30Z</dcterms:modified>
</cp:coreProperties>
</file>