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5E2F5-CD03-BD46-B349-A706086351CD}" v="59" dt="2024-03-19T23:58:4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C87F0-5A2E-4857-9951-86B00D55FA3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F84EE1-C0C9-460A-8182-D6EB6427987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Data Access – accessing the claims data from SharePoint excel files, and employee data from Azure SQL Database</a:t>
          </a:r>
        </a:p>
      </dgm:t>
    </dgm:pt>
    <dgm:pt modelId="{D15151D9-F0C7-4F30-B976-C63AD0EAE2A1}" type="parTrans" cxnId="{46D67892-879F-4626-889F-A44246A01585}">
      <dgm:prSet/>
      <dgm:spPr/>
      <dgm:t>
        <a:bodyPr/>
        <a:lstStyle/>
        <a:p>
          <a:endParaRPr lang="en-US"/>
        </a:p>
      </dgm:t>
    </dgm:pt>
    <dgm:pt modelId="{CA5CBE61-2A49-44F4-B37B-684D012D5F6D}" type="sibTrans" cxnId="{46D67892-879F-4626-889F-A44246A01585}">
      <dgm:prSet/>
      <dgm:spPr/>
      <dgm:t>
        <a:bodyPr/>
        <a:lstStyle/>
        <a:p>
          <a:endParaRPr lang="en-US"/>
        </a:p>
      </dgm:t>
    </dgm:pt>
    <dgm:pt modelId="{94F64D4A-F30D-4BCA-A3CB-E31B242A33B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Data Extraction – extracting real-time inventory transactions from oracle DB</a:t>
          </a:r>
        </a:p>
      </dgm:t>
    </dgm:pt>
    <dgm:pt modelId="{C847B98D-F420-46C1-8285-7CE715F1B9CD}" type="parTrans" cxnId="{CD68DBA2-B522-4A84-9F85-F837C0339CC0}">
      <dgm:prSet/>
      <dgm:spPr/>
      <dgm:t>
        <a:bodyPr/>
        <a:lstStyle/>
        <a:p>
          <a:endParaRPr lang="en-US"/>
        </a:p>
      </dgm:t>
    </dgm:pt>
    <dgm:pt modelId="{755712B3-CDF5-4FCD-A2BD-802B930B0FB6}" type="sibTrans" cxnId="{CD68DBA2-B522-4A84-9F85-F837C0339CC0}">
      <dgm:prSet/>
      <dgm:spPr/>
      <dgm:t>
        <a:bodyPr/>
        <a:lstStyle/>
        <a:p>
          <a:endParaRPr lang="en-US"/>
        </a:p>
      </dgm:t>
    </dgm:pt>
    <dgm:pt modelId="{C9C6E25C-4B2F-4CCB-A58E-995200ACDB3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Data Integration – merging data from 5 RDCs to one file </a:t>
          </a:r>
        </a:p>
      </dgm:t>
    </dgm:pt>
    <dgm:pt modelId="{16E4BCE8-D74F-4B8A-B166-0840F8E641E3}" type="parTrans" cxnId="{328E2316-2D23-4424-AB92-FE293B36AD3C}">
      <dgm:prSet/>
      <dgm:spPr/>
      <dgm:t>
        <a:bodyPr/>
        <a:lstStyle/>
        <a:p>
          <a:endParaRPr lang="en-US"/>
        </a:p>
      </dgm:t>
    </dgm:pt>
    <dgm:pt modelId="{9FAB3FA3-A0EA-42B7-9E79-7AF0C357B84C}" type="sibTrans" cxnId="{328E2316-2D23-4424-AB92-FE293B36AD3C}">
      <dgm:prSet/>
      <dgm:spPr/>
      <dgm:t>
        <a:bodyPr/>
        <a:lstStyle/>
        <a:p>
          <a:endParaRPr lang="en-US"/>
        </a:p>
      </dgm:t>
    </dgm:pt>
    <dgm:pt modelId="{DABB0721-7AED-4F6D-A92F-31CAA024175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Data Cleaning – performing data cleaning to remove discrepancies (esp.. for claims data, as it is manually entered)</a:t>
          </a:r>
        </a:p>
      </dgm:t>
    </dgm:pt>
    <dgm:pt modelId="{98F14340-6A6B-412D-ADDC-D4C84E43495C}" type="parTrans" cxnId="{E92F0D17-42C4-4AE4-AFAE-65407CE590C4}">
      <dgm:prSet/>
      <dgm:spPr/>
      <dgm:t>
        <a:bodyPr/>
        <a:lstStyle/>
        <a:p>
          <a:endParaRPr lang="en-US"/>
        </a:p>
      </dgm:t>
    </dgm:pt>
    <dgm:pt modelId="{088ECEAD-A15C-4164-B31D-2B0CBCF02ED0}" type="sibTrans" cxnId="{E92F0D17-42C4-4AE4-AFAE-65407CE590C4}">
      <dgm:prSet/>
      <dgm:spPr/>
      <dgm:t>
        <a:bodyPr/>
        <a:lstStyle/>
        <a:p>
          <a:endParaRPr lang="en-US"/>
        </a:p>
      </dgm:t>
    </dgm:pt>
    <dgm:pt modelId="{D97AAF53-BF60-40B7-987F-558DD618AA5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Data Analysis – exploratory data analysis to identify any specific trends and top defect contributors</a:t>
          </a:r>
        </a:p>
      </dgm:t>
    </dgm:pt>
    <dgm:pt modelId="{D953B737-4F5D-4DBF-9443-7F208BF60470}" type="parTrans" cxnId="{29620310-4BE6-4930-ADCE-3A9569EBC2D2}">
      <dgm:prSet/>
      <dgm:spPr/>
      <dgm:t>
        <a:bodyPr/>
        <a:lstStyle/>
        <a:p>
          <a:endParaRPr lang="en-US"/>
        </a:p>
      </dgm:t>
    </dgm:pt>
    <dgm:pt modelId="{41827737-D51A-468D-B165-2A1604A1FE3A}" type="sibTrans" cxnId="{29620310-4BE6-4930-ADCE-3A9569EBC2D2}">
      <dgm:prSet/>
      <dgm:spPr/>
      <dgm:t>
        <a:bodyPr/>
        <a:lstStyle/>
        <a:p>
          <a:endParaRPr lang="en-US"/>
        </a:p>
      </dgm:t>
    </dgm:pt>
    <dgm:pt modelId="{46E6F831-EA56-4C38-B26D-5E8BDCAB1FA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Data Visualization – developing interactive dashboard to build a centralized claims management system</a:t>
          </a:r>
        </a:p>
      </dgm:t>
    </dgm:pt>
    <dgm:pt modelId="{9FB868F9-2E59-40CD-81FC-58B990A0361C}" type="parTrans" cxnId="{331C0155-AB65-4F2C-9738-B55870FCCDBE}">
      <dgm:prSet/>
      <dgm:spPr/>
      <dgm:t>
        <a:bodyPr/>
        <a:lstStyle/>
        <a:p>
          <a:endParaRPr lang="en-US"/>
        </a:p>
      </dgm:t>
    </dgm:pt>
    <dgm:pt modelId="{BFA657A1-AF68-480A-897D-DF815488692D}" type="sibTrans" cxnId="{331C0155-AB65-4F2C-9738-B55870FCCDBE}">
      <dgm:prSet/>
      <dgm:spPr/>
      <dgm:t>
        <a:bodyPr/>
        <a:lstStyle/>
        <a:p>
          <a:endParaRPr lang="en-US"/>
        </a:p>
      </dgm:t>
    </dgm:pt>
    <dgm:pt modelId="{584D8AC5-47FF-4711-A15A-424E65D6DE9F}" type="pres">
      <dgm:prSet presAssocID="{755C87F0-5A2E-4857-9951-86B00D55FA32}" presName="root" presStyleCnt="0">
        <dgm:presLayoutVars>
          <dgm:dir/>
          <dgm:resizeHandles val="exact"/>
        </dgm:presLayoutVars>
      </dgm:prSet>
      <dgm:spPr/>
    </dgm:pt>
    <dgm:pt modelId="{AA02F316-4AFB-4A52-BAED-EAC4822CED39}" type="pres">
      <dgm:prSet presAssocID="{01F84EE1-C0C9-460A-8182-D6EB64279877}" presName="compNode" presStyleCnt="0"/>
      <dgm:spPr/>
    </dgm:pt>
    <dgm:pt modelId="{3E206201-B688-4B5E-B6E6-7365F44E0609}" type="pres">
      <dgm:prSet presAssocID="{01F84EE1-C0C9-460A-8182-D6EB64279877}" presName="iconBgRect" presStyleLbl="bgShp" presStyleIdx="0" presStyleCnt="6"/>
      <dgm:spPr/>
    </dgm:pt>
    <dgm:pt modelId="{B0BFEC92-E935-4616-8752-75D4C82D2118}" type="pres">
      <dgm:prSet presAssocID="{01F84EE1-C0C9-460A-8182-D6EB6427987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1AEE2E-1D1D-4449-B8A1-9008D7A55CBB}" type="pres">
      <dgm:prSet presAssocID="{01F84EE1-C0C9-460A-8182-D6EB64279877}" presName="spaceRect" presStyleCnt="0"/>
      <dgm:spPr/>
    </dgm:pt>
    <dgm:pt modelId="{F44CDBAD-39C6-415E-96AD-231B27C30682}" type="pres">
      <dgm:prSet presAssocID="{01F84EE1-C0C9-460A-8182-D6EB64279877}" presName="textRect" presStyleLbl="revTx" presStyleIdx="0" presStyleCnt="6" custScaleY="137920">
        <dgm:presLayoutVars>
          <dgm:chMax val="1"/>
          <dgm:chPref val="1"/>
        </dgm:presLayoutVars>
      </dgm:prSet>
      <dgm:spPr/>
    </dgm:pt>
    <dgm:pt modelId="{9A89F617-53D3-438A-8B57-BB9943D3FA99}" type="pres">
      <dgm:prSet presAssocID="{CA5CBE61-2A49-44F4-B37B-684D012D5F6D}" presName="sibTrans" presStyleCnt="0"/>
      <dgm:spPr/>
    </dgm:pt>
    <dgm:pt modelId="{623B040E-5F52-4CA0-B614-6F55E8C83B13}" type="pres">
      <dgm:prSet presAssocID="{94F64D4A-F30D-4BCA-A3CB-E31B242A33B7}" presName="compNode" presStyleCnt="0"/>
      <dgm:spPr/>
    </dgm:pt>
    <dgm:pt modelId="{79A22740-1614-4EF4-BB69-BEB34F81E97B}" type="pres">
      <dgm:prSet presAssocID="{94F64D4A-F30D-4BCA-A3CB-E31B242A33B7}" presName="iconBgRect" presStyleLbl="bgShp" presStyleIdx="1" presStyleCnt="6"/>
      <dgm:spPr/>
    </dgm:pt>
    <dgm:pt modelId="{54E85E4D-F9F4-4B80-8640-D3BCF4FA61F1}" type="pres">
      <dgm:prSet presAssocID="{94F64D4A-F30D-4BCA-A3CB-E31B242A33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E9BC196-D645-4EBC-8729-081AD4E49496}" type="pres">
      <dgm:prSet presAssocID="{94F64D4A-F30D-4BCA-A3CB-E31B242A33B7}" presName="spaceRect" presStyleCnt="0"/>
      <dgm:spPr/>
    </dgm:pt>
    <dgm:pt modelId="{2FCAA179-5680-46D1-94C3-50F3D04F6EE5}" type="pres">
      <dgm:prSet presAssocID="{94F64D4A-F30D-4BCA-A3CB-E31B242A33B7}" presName="textRect" presStyleLbl="revTx" presStyleIdx="1" presStyleCnt="6">
        <dgm:presLayoutVars>
          <dgm:chMax val="1"/>
          <dgm:chPref val="1"/>
        </dgm:presLayoutVars>
      </dgm:prSet>
      <dgm:spPr/>
    </dgm:pt>
    <dgm:pt modelId="{0997BAEA-C870-417B-A7F4-A5EBD2156E9A}" type="pres">
      <dgm:prSet presAssocID="{755712B3-CDF5-4FCD-A2BD-802B930B0FB6}" presName="sibTrans" presStyleCnt="0"/>
      <dgm:spPr/>
    </dgm:pt>
    <dgm:pt modelId="{0B201EB7-07AC-4AE0-87AC-1A73192EF291}" type="pres">
      <dgm:prSet presAssocID="{C9C6E25C-4B2F-4CCB-A58E-995200ACDB30}" presName="compNode" presStyleCnt="0"/>
      <dgm:spPr/>
    </dgm:pt>
    <dgm:pt modelId="{C84EC318-1DAC-4688-A0EE-0EB30CC8CCEC}" type="pres">
      <dgm:prSet presAssocID="{C9C6E25C-4B2F-4CCB-A58E-995200ACDB30}" presName="iconBgRect" presStyleLbl="bgShp" presStyleIdx="2" presStyleCnt="6"/>
      <dgm:spPr/>
    </dgm:pt>
    <dgm:pt modelId="{BEA6B804-E1EF-4887-BC29-91E7DE7DFBA9}" type="pres">
      <dgm:prSet presAssocID="{C9C6E25C-4B2F-4CCB-A58E-995200ACDB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27BB37F-D447-4C3B-9566-6DE0BBFB0D7F}" type="pres">
      <dgm:prSet presAssocID="{C9C6E25C-4B2F-4CCB-A58E-995200ACDB30}" presName="spaceRect" presStyleCnt="0"/>
      <dgm:spPr/>
    </dgm:pt>
    <dgm:pt modelId="{EBA6225D-CF94-4E83-8D4D-32763548AE7D}" type="pres">
      <dgm:prSet presAssocID="{C9C6E25C-4B2F-4CCB-A58E-995200ACDB30}" presName="textRect" presStyleLbl="revTx" presStyleIdx="2" presStyleCnt="6">
        <dgm:presLayoutVars>
          <dgm:chMax val="1"/>
          <dgm:chPref val="1"/>
        </dgm:presLayoutVars>
      </dgm:prSet>
      <dgm:spPr/>
    </dgm:pt>
    <dgm:pt modelId="{EE32F933-2267-478F-9612-19D28E4FFF5F}" type="pres">
      <dgm:prSet presAssocID="{9FAB3FA3-A0EA-42B7-9E79-7AF0C357B84C}" presName="sibTrans" presStyleCnt="0"/>
      <dgm:spPr/>
    </dgm:pt>
    <dgm:pt modelId="{6653A59D-4940-44AA-A23C-E539E8F1F5DA}" type="pres">
      <dgm:prSet presAssocID="{DABB0721-7AED-4F6D-A92F-31CAA024175F}" presName="compNode" presStyleCnt="0"/>
      <dgm:spPr/>
    </dgm:pt>
    <dgm:pt modelId="{89F8264F-024B-4A46-B62D-93A8311AE4F3}" type="pres">
      <dgm:prSet presAssocID="{DABB0721-7AED-4F6D-A92F-31CAA024175F}" presName="iconBgRect" presStyleLbl="bgShp" presStyleIdx="3" presStyleCnt="6"/>
      <dgm:spPr/>
    </dgm:pt>
    <dgm:pt modelId="{7DE53B55-5E91-4774-BAF6-2BA9A5158838}" type="pres">
      <dgm:prSet presAssocID="{DABB0721-7AED-4F6D-A92F-31CAA024175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BCA93F3-2549-47A8-8401-106E1156D522}" type="pres">
      <dgm:prSet presAssocID="{DABB0721-7AED-4F6D-A92F-31CAA024175F}" presName="spaceRect" presStyleCnt="0"/>
      <dgm:spPr/>
    </dgm:pt>
    <dgm:pt modelId="{8499A0F6-E4AF-4005-B833-3D79AAD10D74}" type="pres">
      <dgm:prSet presAssocID="{DABB0721-7AED-4F6D-A92F-31CAA024175F}" presName="textRect" presStyleLbl="revTx" presStyleIdx="3" presStyleCnt="6">
        <dgm:presLayoutVars>
          <dgm:chMax val="1"/>
          <dgm:chPref val="1"/>
        </dgm:presLayoutVars>
      </dgm:prSet>
      <dgm:spPr/>
    </dgm:pt>
    <dgm:pt modelId="{B7CF6A50-D986-41EB-881D-08ED88F509D9}" type="pres">
      <dgm:prSet presAssocID="{088ECEAD-A15C-4164-B31D-2B0CBCF02ED0}" presName="sibTrans" presStyleCnt="0"/>
      <dgm:spPr/>
    </dgm:pt>
    <dgm:pt modelId="{4DA3431E-56C4-4FE2-9BCA-9EDA83A34879}" type="pres">
      <dgm:prSet presAssocID="{D97AAF53-BF60-40B7-987F-558DD618AA54}" presName="compNode" presStyleCnt="0"/>
      <dgm:spPr/>
    </dgm:pt>
    <dgm:pt modelId="{4944CAC4-D197-4C58-9EFA-6AB9A59EAA70}" type="pres">
      <dgm:prSet presAssocID="{D97AAF53-BF60-40B7-987F-558DD618AA54}" presName="iconBgRect" presStyleLbl="bgShp" presStyleIdx="4" presStyleCnt="6"/>
      <dgm:spPr/>
    </dgm:pt>
    <dgm:pt modelId="{9696C459-1218-4769-9469-A7484E8045E9}" type="pres">
      <dgm:prSet presAssocID="{D97AAF53-BF60-40B7-987F-558DD618AA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2862AE9-68F1-4DE9-8C93-2F009DD9FF23}" type="pres">
      <dgm:prSet presAssocID="{D97AAF53-BF60-40B7-987F-558DD618AA54}" presName="spaceRect" presStyleCnt="0"/>
      <dgm:spPr/>
    </dgm:pt>
    <dgm:pt modelId="{FDA89D34-0F60-4091-B762-B1C7502AC5B6}" type="pres">
      <dgm:prSet presAssocID="{D97AAF53-BF60-40B7-987F-558DD618AA54}" presName="textRect" presStyleLbl="revTx" presStyleIdx="4" presStyleCnt="6">
        <dgm:presLayoutVars>
          <dgm:chMax val="1"/>
          <dgm:chPref val="1"/>
        </dgm:presLayoutVars>
      </dgm:prSet>
      <dgm:spPr/>
    </dgm:pt>
    <dgm:pt modelId="{9B95F62A-5DCC-44D4-9961-2E85BC95B28F}" type="pres">
      <dgm:prSet presAssocID="{41827737-D51A-468D-B165-2A1604A1FE3A}" presName="sibTrans" presStyleCnt="0"/>
      <dgm:spPr/>
    </dgm:pt>
    <dgm:pt modelId="{48DA5A00-29CD-466E-9A8D-DF650103EA44}" type="pres">
      <dgm:prSet presAssocID="{46E6F831-EA56-4C38-B26D-5E8BDCAB1FAB}" presName="compNode" presStyleCnt="0"/>
      <dgm:spPr/>
    </dgm:pt>
    <dgm:pt modelId="{8E31D3C8-2605-4F5A-866D-8CD715CA98D0}" type="pres">
      <dgm:prSet presAssocID="{46E6F831-EA56-4C38-B26D-5E8BDCAB1FAB}" presName="iconBgRect" presStyleLbl="bgShp" presStyleIdx="5" presStyleCnt="6"/>
      <dgm:spPr/>
    </dgm:pt>
    <dgm:pt modelId="{7E1251CC-E7C0-4ED3-81AC-35F584980E05}" type="pres">
      <dgm:prSet presAssocID="{46E6F831-EA56-4C38-B26D-5E8BDCAB1F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F1F1DD-AF12-4370-AA4B-4863CE0DFEC7}" type="pres">
      <dgm:prSet presAssocID="{46E6F831-EA56-4C38-B26D-5E8BDCAB1FAB}" presName="spaceRect" presStyleCnt="0"/>
      <dgm:spPr/>
    </dgm:pt>
    <dgm:pt modelId="{5A81D958-DE7C-4D7A-BEE7-6A068CDC6B34}" type="pres">
      <dgm:prSet presAssocID="{46E6F831-EA56-4C38-B26D-5E8BDCAB1FAB}" presName="textRect" presStyleLbl="revTx" presStyleIdx="5" presStyleCnt="6" custLinFactNeighborX="1427" custLinFactNeighborY="-18503">
        <dgm:presLayoutVars>
          <dgm:chMax val="1"/>
          <dgm:chPref val="1"/>
        </dgm:presLayoutVars>
      </dgm:prSet>
      <dgm:spPr/>
    </dgm:pt>
  </dgm:ptLst>
  <dgm:cxnLst>
    <dgm:cxn modelId="{E723AE05-C9F2-634F-A179-44516A955261}" type="presOf" srcId="{755C87F0-5A2E-4857-9951-86B00D55FA32}" destId="{584D8AC5-47FF-4711-A15A-424E65D6DE9F}" srcOrd="0" destOrd="0" presId="urn:microsoft.com/office/officeart/2018/5/layout/IconCircleLabelList"/>
    <dgm:cxn modelId="{29620310-4BE6-4930-ADCE-3A9569EBC2D2}" srcId="{755C87F0-5A2E-4857-9951-86B00D55FA32}" destId="{D97AAF53-BF60-40B7-987F-558DD618AA54}" srcOrd="4" destOrd="0" parTransId="{D953B737-4F5D-4DBF-9443-7F208BF60470}" sibTransId="{41827737-D51A-468D-B165-2A1604A1FE3A}"/>
    <dgm:cxn modelId="{328E2316-2D23-4424-AB92-FE293B36AD3C}" srcId="{755C87F0-5A2E-4857-9951-86B00D55FA32}" destId="{C9C6E25C-4B2F-4CCB-A58E-995200ACDB30}" srcOrd="2" destOrd="0" parTransId="{16E4BCE8-D74F-4B8A-B166-0840F8E641E3}" sibTransId="{9FAB3FA3-A0EA-42B7-9E79-7AF0C357B84C}"/>
    <dgm:cxn modelId="{E92F0D17-42C4-4AE4-AFAE-65407CE590C4}" srcId="{755C87F0-5A2E-4857-9951-86B00D55FA32}" destId="{DABB0721-7AED-4F6D-A92F-31CAA024175F}" srcOrd="3" destOrd="0" parTransId="{98F14340-6A6B-412D-ADDC-D4C84E43495C}" sibTransId="{088ECEAD-A15C-4164-B31D-2B0CBCF02ED0}"/>
    <dgm:cxn modelId="{6178BE19-29FB-7449-8E48-09B15C98BAFF}" type="presOf" srcId="{C9C6E25C-4B2F-4CCB-A58E-995200ACDB30}" destId="{EBA6225D-CF94-4E83-8D4D-32763548AE7D}" srcOrd="0" destOrd="0" presId="urn:microsoft.com/office/officeart/2018/5/layout/IconCircleLabelList"/>
    <dgm:cxn modelId="{839A5B30-63CD-EB40-95FA-0F0455771D05}" type="presOf" srcId="{46E6F831-EA56-4C38-B26D-5E8BDCAB1FAB}" destId="{5A81D958-DE7C-4D7A-BEE7-6A068CDC6B34}" srcOrd="0" destOrd="0" presId="urn:microsoft.com/office/officeart/2018/5/layout/IconCircleLabelList"/>
    <dgm:cxn modelId="{331C0155-AB65-4F2C-9738-B55870FCCDBE}" srcId="{755C87F0-5A2E-4857-9951-86B00D55FA32}" destId="{46E6F831-EA56-4C38-B26D-5E8BDCAB1FAB}" srcOrd="5" destOrd="0" parTransId="{9FB868F9-2E59-40CD-81FC-58B990A0361C}" sibTransId="{BFA657A1-AF68-480A-897D-DF815488692D}"/>
    <dgm:cxn modelId="{91C08484-52C0-0943-87A9-4EE354B251C6}" type="presOf" srcId="{D97AAF53-BF60-40B7-987F-558DD618AA54}" destId="{FDA89D34-0F60-4091-B762-B1C7502AC5B6}" srcOrd="0" destOrd="0" presId="urn:microsoft.com/office/officeart/2018/5/layout/IconCircleLabelList"/>
    <dgm:cxn modelId="{46D67892-879F-4626-889F-A44246A01585}" srcId="{755C87F0-5A2E-4857-9951-86B00D55FA32}" destId="{01F84EE1-C0C9-460A-8182-D6EB64279877}" srcOrd="0" destOrd="0" parTransId="{D15151D9-F0C7-4F30-B976-C63AD0EAE2A1}" sibTransId="{CA5CBE61-2A49-44F4-B37B-684D012D5F6D}"/>
    <dgm:cxn modelId="{CD68DBA2-B522-4A84-9F85-F837C0339CC0}" srcId="{755C87F0-5A2E-4857-9951-86B00D55FA32}" destId="{94F64D4A-F30D-4BCA-A3CB-E31B242A33B7}" srcOrd="1" destOrd="0" parTransId="{C847B98D-F420-46C1-8285-7CE715F1B9CD}" sibTransId="{755712B3-CDF5-4FCD-A2BD-802B930B0FB6}"/>
    <dgm:cxn modelId="{F7225DC8-D641-8E46-91C2-516E8603D07F}" type="presOf" srcId="{01F84EE1-C0C9-460A-8182-D6EB64279877}" destId="{F44CDBAD-39C6-415E-96AD-231B27C30682}" srcOrd="0" destOrd="0" presId="urn:microsoft.com/office/officeart/2018/5/layout/IconCircleLabelList"/>
    <dgm:cxn modelId="{E36DEADA-BD2E-BE40-8CA5-E0134858C81F}" type="presOf" srcId="{94F64D4A-F30D-4BCA-A3CB-E31B242A33B7}" destId="{2FCAA179-5680-46D1-94C3-50F3D04F6EE5}" srcOrd="0" destOrd="0" presId="urn:microsoft.com/office/officeart/2018/5/layout/IconCircleLabelList"/>
    <dgm:cxn modelId="{0E1381EA-A35E-C244-86A4-37C8A4A454F4}" type="presOf" srcId="{DABB0721-7AED-4F6D-A92F-31CAA024175F}" destId="{8499A0F6-E4AF-4005-B833-3D79AAD10D74}" srcOrd="0" destOrd="0" presId="urn:microsoft.com/office/officeart/2018/5/layout/IconCircleLabelList"/>
    <dgm:cxn modelId="{93BA96DC-8C9B-1E47-B655-C1DD4032EAF9}" type="presParOf" srcId="{584D8AC5-47FF-4711-A15A-424E65D6DE9F}" destId="{AA02F316-4AFB-4A52-BAED-EAC4822CED39}" srcOrd="0" destOrd="0" presId="urn:microsoft.com/office/officeart/2018/5/layout/IconCircleLabelList"/>
    <dgm:cxn modelId="{D5EA66A5-EC4E-B143-8A4E-C7C8D838C70B}" type="presParOf" srcId="{AA02F316-4AFB-4A52-BAED-EAC4822CED39}" destId="{3E206201-B688-4B5E-B6E6-7365F44E0609}" srcOrd="0" destOrd="0" presId="urn:microsoft.com/office/officeart/2018/5/layout/IconCircleLabelList"/>
    <dgm:cxn modelId="{E6175A27-D1FB-814C-ACA9-E4418F4B4894}" type="presParOf" srcId="{AA02F316-4AFB-4A52-BAED-EAC4822CED39}" destId="{B0BFEC92-E935-4616-8752-75D4C82D2118}" srcOrd="1" destOrd="0" presId="urn:microsoft.com/office/officeart/2018/5/layout/IconCircleLabelList"/>
    <dgm:cxn modelId="{2DF9F1CF-3454-774F-9FFB-CBDCC2BA7F35}" type="presParOf" srcId="{AA02F316-4AFB-4A52-BAED-EAC4822CED39}" destId="{EC1AEE2E-1D1D-4449-B8A1-9008D7A55CBB}" srcOrd="2" destOrd="0" presId="urn:microsoft.com/office/officeart/2018/5/layout/IconCircleLabelList"/>
    <dgm:cxn modelId="{1748AB06-C1A7-CB46-9B09-5811022F3E4C}" type="presParOf" srcId="{AA02F316-4AFB-4A52-BAED-EAC4822CED39}" destId="{F44CDBAD-39C6-415E-96AD-231B27C30682}" srcOrd="3" destOrd="0" presId="urn:microsoft.com/office/officeart/2018/5/layout/IconCircleLabelList"/>
    <dgm:cxn modelId="{DA4FABF9-6127-7B45-9950-D376D2CD3B03}" type="presParOf" srcId="{584D8AC5-47FF-4711-A15A-424E65D6DE9F}" destId="{9A89F617-53D3-438A-8B57-BB9943D3FA99}" srcOrd="1" destOrd="0" presId="urn:microsoft.com/office/officeart/2018/5/layout/IconCircleLabelList"/>
    <dgm:cxn modelId="{CDD9AC37-5B44-9143-871C-1A9125406D3F}" type="presParOf" srcId="{584D8AC5-47FF-4711-A15A-424E65D6DE9F}" destId="{623B040E-5F52-4CA0-B614-6F55E8C83B13}" srcOrd="2" destOrd="0" presId="urn:microsoft.com/office/officeart/2018/5/layout/IconCircleLabelList"/>
    <dgm:cxn modelId="{66DDEBC3-3D86-9B48-A022-8E78D7A9A61B}" type="presParOf" srcId="{623B040E-5F52-4CA0-B614-6F55E8C83B13}" destId="{79A22740-1614-4EF4-BB69-BEB34F81E97B}" srcOrd="0" destOrd="0" presId="urn:microsoft.com/office/officeart/2018/5/layout/IconCircleLabelList"/>
    <dgm:cxn modelId="{843650A2-71EB-0849-AA29-10BFCA38D463}" type="presParOf" srcId="{623B040E-5F52-4CA0-B614-6F55E8C83B13}" destId="{54E85E4D-F9F4-4B80-8640-D3BCF4FA61F1}" srcOrd="1" destOrd="0" presId="urn:microsoft.com/office/officeart/2018/5/layout/IconCircleLabelList"/>
    <dgm:cxn modelId="{AAE8CA60-8B19-AF41-A377-3CD1E45D58BB}" type="presParOf" srcId="{623B040E-5F52-4CA0-B614-6F55E8C83B13}" destId="{CE9BC196-D645-4EBC-8729-081AD4E49496}" srcOrd="2" destOrd="0" presId="urn:microsoft.com/office/officeart/2018/5/layout/IconCircleLabelList"/>
    <dgm:cxn modelId="{69997A38-CA4F-1742-B5CA-663618573225}" type="presParOf" srcId="{623B040E-5F52-4CA0-B614-6F55E8C83B13}" destId="{2FCAA179-5680-46D1-94C3-50F3D04F6EE5}" srcOrd="3" destOrd="0" presId="urn:microsoft.com/office/officeart/2018/5/layout/IconCircleLabelList"/>
    <dgm:cxn modelId="{AB5B4C7D-0D01-D14A-BF77-3904AE6A71A3}" type="presParOf" srcId="{584D8AC5-47FF-4711-A15A-424E65D6DE9F}" destId="{0997BAEA-C870-417B-A7F4-A5EBD2156E9A}" srcOrd="3" destOrd="0" presId="urn:microsoft.com/office/officeart/2018/5/layout/IconCircleLabelList"/>
    <dgm:cxn modelId="{074C96AE-FD69-8845-A56C-D4ED9858EC97}" type="presParOf" srcId="{584D8AC5-47FF-4711-A15A-424E65D6DE9F}" destId="{0B201EB7-07AC-4AE0-87AC-1A73192EF291}" srcOrd="4" destOrd="0" presId="urn:microsoft.com/office/officeart/2018/5/layout/IconCircleLabelList"/>
    <dgm:cxn modelId="{2A3BF89F-8E40-A649-9A83-E46D4EDCF7D9}" type="presParOf" srcId="{0B201EB7-07AC-4AE0-87AC-1A73192EF291}" destId="{C84EC318-1DAC-4688-A0EE-0EB30CC8CCEC}" srcOrd="0" destOrd="0" presId="urn:microsoft.com/office/officeart/2018/5/layout/IconCircleLabelList"/>
    <dgm:cxn modelId="{FA997E6D-341E-0242-ACCE-172EB015CF62}" type="presParOf" srcId="{0B201EB7-07AC-4AE0-87AC-1A73192EF291}" destId="{BEA6B804-E1EF-4887-BC29-91E7DE7DFBA9}" srcOrd="1" destOrd="0" presId="urn:microsoft.com/office/officeart/2018/5/layout/IconCircleLabelList"/>
    <dgm:cxn modelId="{2C868A51-C147-8048-BE81-DF2B71AC5AD3}" type="presParOf" srcId="{0B201EB7-07AC-4AE0-87AC-1A73192EF291}" destId="{A27BB37F-D447-4C3B-9566-6DE0BBFB0D7F}" srcOrd="2" destOrd="0" presId="urn:microsoft.com/office/officeart/2018/5/layout/IconCircleLabelList"/>
    <dgm:cxn modelId="{A57D1D3F-437B-B649-AF7B-F39ED1F89879}" type="presParOf" srcId="{0B201EB7-07AC-4AE0-87AC-1A73192EF291}" destId="{EBA6225D-CF94-4E83-8D4D-32763548AE7D}" srcOrd="3" destOrd="0" presId="urn:microsoft.com/office/officeart/2018/5/layout/IconCircleLabelList"/>
    <dgm:cxn modelId="{1C68A30C-2C6C-0345-9E78-DBDFF70C0E44}" type="presParOf" srcId="{584D8AC5-47FF-4711-A15A-424E65D6DE9F}" destId="{EE32F933-2267-478F-9612-19D28E4FFF5F}" srcOrd="5" destOrd="0" presId="urn:microsoft.com/office/officeart/2018/5/layout/IconCircleLabelList"/>
    <dgm:cxn modelId="{3F046BBB-8838-E044-8938-C55410BC0B1D}" type="presParOf" srcId="{584D8AC5-47FF-4711-A15A-424E65D6DE9F}" destId="{6653A59D-4940-44AA-A23C-E539E8F1F5DA}" srcOrd="6" destOrd="0" presId="urn:microsoft.com/office/officeart/2018/5/layout/IconCircleLabelList"/>
    <dgm:cxn modelId="{B8CB44ED-499A-FD4A-9F18-C811111E6608}" type="presParOf" srcId="{6653A59D-4940-44AA-A23C-E539E8F1F5DA}" destId="{89F8264F-024B-4A46-B62D-93A8311AE4F3}" srcOrd="0" destOrd="0" presId="urn:microsoft.com/office/officeart/2018/5/layout/IconCircleLabelList"/>
    <dgm:cxn modelId="{FA8EFE4B-10D6-554D-BBCE-ED19528BD234}" type="presParOf" srcId="{6653A59D-4940-44AA-A23C-E539E8F1F5DA}" destId="{7DE53B55-5E91-4774-BAF6-2BA9A5158838}" srcOrd="1" destOrd="0" presId="urn:microsoft.com/office/officeart/2018/5/layout/IconCircleLabelList"/>
    <dgm:cxn modelId="{F480DC9D-D4E0-EC4E-9E26-696319F5F188}" type="presParOf" srcId="{6653A59D-4940-44AA-A23C-E539E8F1F5DA}" destId="{6BCA93F3-2549-47A8-8401-106E1156D522}" srcOrd="2" destOrd="0" presId="urn:microsoft.com/office/officeart/2018/5/layout/IconCircleLabelList"/>
    <dgm:cxn modelId="{502D3E98-E10B-7B4E-87DA-A3C90CBD4449}" type="presParOf" srcId="{6653A59D-4940-44AA-A23C-E539E8F1F5DA}" destId="{8499A0F6-E4AF-4005-B833-3D79AAD10D74}" srcOrd="3" destOrd="0" presId="urn:microsoft.com/office/officeart/2018/5/layout/IconCircleLabelList"/>
    <dgm:cxn modelId="{1C60F48E-6BB3-074B-80E2-403D55852AED}" type="presParOf" srcId="{584D8AC5-47FF-4711-A15A-424E65D6DE9F}" destId="{B7CF6A50-D986-41EB-881D-08ED88F509D9}" srcOrd="7" destOrd="0" presId="urn:microsoft.com/office/officeart/2018/5/layout/IconCircleLabelList"/>
    <dgm:cxn modelId="{32A5C524-D535-ED4C-AE9F-9BE4481446A6}" type="presParOf" srcId="{584D8AC5-47FF-4711-A15A-424E65D6DE9F}" destId="{4DA3431E-56C4-4FE2-9BCA-9EDA83A34879}" srcOrd="8" destOrd="0" presId="urn:microsoft.com/office/officeart/2018/5/layout/IconCircleLabelList"/>
    <dgm:cxn modelId="{FB61B497-9AA0-8447-BBDF-2E3BC8ECB681}" type="presParOf" srcId="{4DA3431E-56C4-4FE2-9BCA-9EDA83A34879}" destId="{4944CAC4-D197-4C58-9EFA-6AB9A59EAA70}" srcOrd="0" destOrd="0" presId="urn:microsoft.com/office/officeart/2018/5/layout/IconCircleLabelList"/>
    <dgm:cxn modelId="{BE3E11C2-C307-164C-A2B4-AF4FD7467041}" type="presParOf" srcId="{4DA3431E-56C4-4FE2-9BCA-9EDA83A34879}" destId="{9696C459-1218-4769-9469-A7484E8045E9}" srcOrd="1" destOrd="0" presId="urn:microsoft.com/office/officeart/2018/5/layout/IconCircleLabelList"/>
    <dgm:cxn modelId="{8ACF3AEB-F7DE-114A-8E9F-BE0EA2E80A78}" type="presParOf" srcId="{4DA3431E-56C4-4FE2-9BCA-9EDA83A34879}" destId="{32862AE9-68F1-4DE9-8C93-2F009DD9FF23}" srcOrd="2" destOrd="0" presId="urn:microsoft.com/office/officeart/2018/5/layout/IconCircleLabelList"/>
    <dgm:cxn modelId="{06C69B0C-5791-424E-8551-238767A75988}" type="presParOf" srcId="{4DA3431E-56C4-4FE2-9BCA-9EDA83A34879}" destId="{FDA89D34-0F60-4091-B762-B1C7502AC5B6}" srcOrd="3" destOrd="0" presId="urn:microsoft.com/office/officeart/2018/5/layout/IconCircleLabelList"/>
    <dgm:cxn modelId="{697DCA9C-AA13-B448-A55C-33710DD1BD1D}" type="presParOf" srcId="{584D8AC5-47FF-4711-A15A-424E65D6DE9F}" destId="{9B95F62A-5DCC-44D4-9961-2E85BC95B28F}" srcOrd="9" destOrd="0" presId="urn:microsoft.com/office/officeart/2018/5/layout/IconCircleLabelList"/>
    <dgm:cxn modelId="{05A9D531-75F0-EE42-954A-2541199F4376}" type="presParOf" srcId="{584D8AC5-47FF-4711-A15A-424E65D6DE9F}" destId="{48DA5A00-29CD-466E-9A8D-DF650103EA44}" srcOrd="10" destOrd="0" presId="urn:microsoft.com/office/officeart/2018/5/layout/IconCircleLabelList"/>
    <dgm:cxn modelId="{C4C73E01-5D77-3541-9DC1-5B2C2046F2C8}" type="presParOf" srcId="{48DA5A00-29CD-466E-9A8D-DF650103EA44}" destId="{8E31D3C8-2605-4F5A-866D-8CD715CA98D0}" srcOrd="0" destOrd="0" presId="urn:microsoft.com/office/officeart/2018/5/layout/IconCircleLabelList"/>
    <dgm:cxn modelId="{84F7E3D8-B4C7-7B47-A5A6-564B2F7AF5A2}" type="presParOf" srcId="{48DA5A00-29CD-466E-9A8D-DF650103EA44}" destId="{7E1251CC-E7C0-4ED3-81AC-35F584980E05}" srcOrd="1" destOrd="0" presId="urn:microsoft.com/office/officeart/2018/5/layout/IconCircleLabelList"/>
    <dgm:cxn modelId="{F2684DFE-A6CB-7B47-AF6E-CBE305D72C6F}" type="presParOf" srcId="{48DA5A00-29CD-466E-9A8D-DF650103EA44}" destId="{B8F1F1DD-AF12-4370-AA4B-4863CE0DFEC7}" srcOrd="2" destOrd="0" presId="urn:microsoft.com/office/officeart/2018/5/layout/IconCircleLabelList"/>
    <dgm:cxn modelId="{23E408C9-75EE-8548-8ED3-0A17025DA71F}" type="presParOf" srcId="{48DA5A00-29CD-466E-9A8D-DF650103EA44}" destId="{5A81D958-DE7C-4D7A-BEE7-6A068CDC6B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06201-B688-4B5E-B6E6-7365F44E0609}">
      <dsp:nvSpPr>
        <dsp:cNvPr id="0" name=""/>
        <dsp:cNvSpPr/>
      </dsp:nvSpPr>
      <dsp:spPr>
        <a:xfrm>
          <a:off x="848693" y="2433"/>
          <a:ext cx="1072265" cy="10722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FEC92-E935-4616-8752-75D4C82D2118}">
      <dsp:nvSpPr>
        <dsp:cNvPr id="0" name=""/>
        <dsp:cNvSpPr/>
      </dsp:nvSpPr>
      <dsp:spPr>
        <a:xfrm>
          <a:off x="1077209" y="230949"/>
          <a:ext cx="615234" cy="615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CDBAD-39C6-415E-96AD-231B27C30682}">
      <dsp:nvSpPr>
        <dsp:cNvPr id="0" name=""/>
        <dsp:cNvSpPr/>
      </dsp:nvSpPr>
      <dsp:spPr>
        <a:xfrm>
          <a:off x="505920" y="1125394"/>
          <a:ext cx="1757812" cy="206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Access – accessing the claims data from SharePoint excel files, and employee data from Azure SQL Database</a:t>
          </a:r>
        </a:p>
      </dsp:txBody>
      <dsp:txXfrm>
        <a:off x="505920" y="1125394"/>
        <a:ext cx="1757812" cy="2060718"/>
      </dsp:txXfrm>
    </dsp:sp>
    <dsp:sp modelId="{79A22740-1614-4EF4-BB69-BEB34F81E97B}">
      <dsp:nvSpPr>
        <dsp:cNvPr id="0" name=""/>
        <dsp:cNvSpPr/>
      </dsp:nvSpPr>
      <dsp:spPr>
        <a:xfrm>
          <a:off x="2914123" y="144078"/>
          <a:ext cx="1072265" cy="10722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5E4D-F9F4-4B80-8640-D3BCF4FA61F1}">
      <dsp:nvSpPr>
        <dsp:cNvPr id="0" name=""/>
        <dsp:cNvSpPr/>
      </dsp:nvSpPr>
      <dsp:spPr>
        <a:xfrm>
          <a:off x="3142638" y="372593"/>
          <a:ext cx="615234" cy="615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AA179-5680-46D1-94C3-50F3D04F6EE5}">
      <dsp:nvSpPr>
        <dsp:cNvPr id="0" name=""/>
        <dsp:cNvSpPr/>
      </dsp:nvSpPr>
      <dsp:spPr>
        <a:xfrm>
          <a:off x="2571349" y="1550328"/>
          <a:ext cx="1757812" cy="14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Extraction – extracting real-time inventory transactions from oracle DB</a:t>
          </a:r>
        </a:p>
      </dsp:txBody>
      <dsp:txXfrm>
        <a:off x="2571349" y="1550328"/>
        <a:ext cx="1757812" cy="1494140"/>
      </dsp:txXfrm>
    </dsp:sp>
    <dsp:sp modelId="{C84EC318-1DAC-4688-A0EE-0EB30CC8CCEC}">
      <dsp:nvSpPr>
        <dsp:cNvPr id="0" name=""/>
        <dsp:cNvSpPr/>
      </dsp:nvSpPr>
      <dsp:spPr>
        <a:xfrm>
          <a:off x="4979552" y="144078"/>
          <a:ext cx="1072265" cy="10722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6B804-E1EF-4887-BC29-91E7DE7DFBA9}">
      <dsp:nvSpPr>
        <dsp:cNvPr id="0" name=""/>
        <dsp:cNvSpPr/>
      </dsp:nvSpPr>
      <dsp:spPr>
        <a:xfrm>
          <a:off x="5208068" y="372593"/>
          <a:ext cx="615234" cy="615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6225D-CF94-4E83-8D4D-32763548AE7D}">
      <dsp:nvSpPr>
        <dsp:cNvPr id="0" name=""/>
        <dsp:cNvSpPr/>
      </dsp:nvSpPr>
      <dsp:spPr>
        <a:xfrm>
          <a:off x="4636779" y="1550328"/>
          <a:ext cx="1757812" cy="14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Integration – merging data from 5 RDCs to one file </a:t>
          </a:r>
        </a:p>
      </dsp:txBody>
      <dsp:txXfrm>
        <a:off x="4636779" y="1550328"/>
        <a:ext cx="1757812" cy="1494140"/>
      </dsp:txXfrm>
    </dsp:sp>
    <dsp:sp modelId="{89F8264F-024B-4A46-B62D-93A8311AE4F3}">
      <dsp:nvSpPr>
        <dsp:cNvPr id="0" name=""/>
        <dsp:cNvSpPr/>
      </dsp:nvSpPr>
      <dsp:spPr>
        <a:xfrm>
          <a:off x="848693" y="3625566"/>
          <a:ext cx="1072265" cy="10722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53B55-5E91-4774-BAF6-2BA9A5158838}">
      <dsp:nvSpPr>
        <dsp:cNvPr id="0" name=""/>
        <dsp:cNvSpPr/>
      </dsp:nvSpPr>
      <dsp:spPr>
        <a:xfrm>
          <a:off x="1077209" y="3854082"/>
          <a:ext cx="615234" cy="615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A0F6-E4AF-4005-B833-3D79AAD10D74}">
      <dsp:nvSpPr>
        <dsp:cNvPr id="0" name=""/>
        <dsp:cNvSpPr/>
      </dsp:nvSpPr>
      <dsp:spPr>
        <a:xfrm>
          <a:off x="505920" y="5031816"/>
          <a:ext cx="1757812" cy="14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Cleaning – performing data cleaning to remove discrepancies (esp.. for claims data, as it is manually entered)</a:t>
          </a:r>
        </a:p>
      </dsp:txBody>
      <dsp:txXfrm>
        <a:off x="505920" y="5031816"/>
        <a:ext cx="1757812" cy="1494140"/>
      </dsp:txXfrm>
    </dsp:sp>
    <dsp:sp modelId="{4944CAC4-D197-4C58-9EFA-6AB9A59EAA70}">
      <dsp:nvSpPr>
        <dsp:cNvPr id="0" name=""/>
        <dsp:cNvSpPr/>
      </dsp:nvSpPr>
      <dsp:spPr>
        <a:xfrm>
          <a:off x="2914123" y="3625566"/>
          <a:ext cx="1072265" cy="10722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6C459-1218-4769-9469-A7484E8045E9}">
      <dsp:nvSpPr>
        <dsp:cNvPr id="0" name=""/>
        <dsp:cNvSpPr/>
      </dsp:nvSpPr>
      <dsp:spPr>
        <a:xfrm>
          <a:off x="3142638" y="3854082"/>
          <a:ext cx="615234" cy="6152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9D34-0F60-4091-B762-B1C7502AC5B6}">
      <dsp:nvSpPr>
        <dsp:cNvPr id="0" name=""/>
        <dsp:cNvSpPr/>
      </dsp:nvSpPr>
      <dsp:spPr>
        <a:xfrm>
          <a:off x="2571349" y="5031816"/>
          <a:ext cx="1757812" cy="14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Analysis – exploratory data analysis to identify any specific trends and top defect contributors</a:t>
          </a:r>
        </a:p>
      </dsp:txBody>
      <dsp:txXfrm>
        <a:off x="2571349" y="5031816"/>
        <a:ext cx="1757812" cy="1494140"/>
      </dsp:txXfrm>
    </dsp:sp>
    <dsp:sp modelId="{8E31D3C8-2605-4F5A-866D-8CD715CA98D0}">
      <dsp:nvSpPr>
        <dsp:cNvPr id="0" name=""/>
        <dsp:cNvSpPr/>
      </dsp:nvSpPr>
      <dsp:spPr>
        <a:xfrm>
          <a:off x="4979552" y="3625566"/>
          <a:ext cx="1072265" cy="10722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251CC-E7C0-4ED3-81AC-35F584980E05}">
      <dsp:nvSpPr>
        <dsp:cNvPr id="0" name=""/>
        <dsp:cNvSpPr/>
      </dsp:nvSpPr>
      <dsp:spPr>
        <a:xfrm>
          <a:off x="5208068" y="3854082"/>
          <a:ext cx="615234" cy="6152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1D958-DE7C-4D7A-BEE7-6A068CDC6B34}">
      <dsp:nvSpPr>
        <dsp:cNvPr id="0" name=""/>
        <dsp:cNvSpPr/>
      </dsp:nvSpPr>
      <dsp:spPr>
        <a:xfrm>
          <a:off x="4661863" y="4755355"/>
          <a:ext cx="1757812" cy="149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Data Visualization – developing interactive dashboard to build a centralized claims management system</a:t>
          </a:r>
        </a:p>
      </dsp:txBody>
      <dsp:txXfrm>
        <a:off x="4661863" y="4755355"/>
        <a:ext cx="1757812" cy="149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9T22:13:12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A8EF6-9E59-474F-8ADA-26A4519A6FD6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A097E-0114-724C-9332-5B753E3A9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A097E-0114-724C-9332-5B753E3A9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3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A097E-0114-724C-9332-5B753E3A9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7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9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5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4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3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1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608E9-F150-A5AC-474B-1E64C646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Enhancing Operational Performance and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D4250-4FA5-54F4-D251-27FB1C395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/>
              <a:t>Sreephani Devireddy</a:t>
            </a: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CA1036F0-FA07-C19F-0E2C-0D02855A1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7" r="292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942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4A9E-CEF4-AE0F-3DBB-6DFB6CDAE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28560"/>
            <a:ext cx="4818888" cy="5880216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Opportunity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- While working with The Volvo Group in Byhalia as a Data Analyst Intern, I identified the need to optimize operation’s team processes to support stakeholder requests in-order to improve quality and reduce error rate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To analyze the Claims from various Regional Distribution Centers (RDCs), dealers, addressing discrepancies and improving decision-making through data-driven insights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Initial Expected Outcome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 Identify teams with less operational efficiency and top defectors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81FACCE3-B685-7EA5-9CD1-B5D3ECD86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56555-801A-52D9-77CA-FE53A767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2"/>
            <a:ext cx="3418659" cy="4959877"/>
          </a:xfrm>
        </p:spPr>
        <p:txBody>
          <a:bodyPr anchor="ctr">
            <a:normAutofit/>
          </a:bodyPr>
          <a:lstStyle/>
          <a:p>
            <a:r>
              <a:rPr lang="en-US" sz="6000" dirty="0"/>
              <a:t>Tasks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1F2213-F8C7-1755-5B50-83ED463BD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592755"/>
              </p:ext>
            </p:extLst>
          </p:nvPr>
        </p:nvGraphicFramePr>
        <p:xfrm>
          <a:off x="4648018" y="329609"/>
          <a:ext cx="6900512" cy="6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1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7930-D0E6-88CA-A960-4053DA9B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My Recommendations	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Integration of 5 RDCs claims into one SharePoint file with defined columns which can be available for respective teams across Volvo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Development of a dashboard and publishing it in PowerBI service workspace which can be checked daily trends by operations teams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Strategy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strategy involved a phased approach starting with data extraction and preprocessing, followed by analysis and dashboard development.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Stakeholder feedback was incorporated iteratively to ensure the dashboard met business needs effectively.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AA3F7"/>
          </a:solidFill>
          <a:ln w="38100" cap="rnd">
            <a:solidFill>
              <a:srgbClr val="5AA3F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09EC-F4D9-B58D-EB5C-D197187D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2651"/>
            <a:ext cx="6894576" cy="488034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Faced: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Developing a data model in Power BI to integrate data of various formats from diverse sources such as Excel, Database, Azure SQL DB and SharePoint.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Ensuring data accuracy and consistency post-integration.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Developing a user-friendly yet comprehensive dashboard for non-technical stakeholders.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Result and Business Impact: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Achieved a 75% reduction in data discrepancies, significantly improving inventory accuracy.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centralized dashboard facilitated a 50% reduction in downtime effects, enhancing operational efficiency.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Enabled stakeholders to make informed decisions based on real-time data, improving inventory management across RDCs.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CD31C0F-9088-0255-B11D-8CDC3B546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5" r="46539" b="-1"/>
          <a:stretch/>
        </p:blipFill>
        <p:spPr>
          <a:xfrm>
            <a:off x="8139452" y="10"/>
            <a:ext cx="4052548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778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D4BBB-C6B8-6643-E53D-A3910E3D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Improvements  </a:t>
            </a:r>
            <a:br>
              <a:rPr lang="en-US" sz="4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96FD-3F69-2AAD-96DD-C79FCBF6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enerating user stories using bookmarks in Power BI for Quality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a Python script to pop daily workers based on their recent claims and connecting a flow SharePoint by using Power Automate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Developing a pilot program for campaigns  based on the IW’s recent claims rate for Quality training in future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409</Words>
  <Application>Microsoft Macintosh PowerPoint</Application>
  <PresentationFormat>Widescreen</PresentationFormat>
  <Paragraphs>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Modern Love</vt:lpstr>
      <vt:lpstr>The Hand</vt:lpstr>
      <vt:lpstr>Wingdings</vt:lpstr>
      <vt:lpstr>SketchyVTI</vt:lpstr>
      <vt:lpstr>Enhancing Operational Performance and Efficiency</vt:lpstr>
      <vt:lpstr>PowerPoint Presentation</vt:lpstr>
      <vt:lpstr>Tasks </vt:lpstr>
      <vt:lpstr>PowerPoint Presentation</vt:lpstr>
      <vt:lpstr>PowerPoint Presentation</vt:lpstr>
      <vt:lpstr>Further Improvements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Operational Performance and Efficiency</dc:title>
  <dc:creator>Sreephani Devireddy</dc:creator>
  <cp:lastModifiedBy>Sreephani Devireddy</cp:lastModifiedBy>
  <cp:revision>1</cp:revision>
  <dcterms:created xsi:type="dcterms:W3CDTF">2024-03-19T21:48:57Z</dcterms:created>
  <dcterms:modified xsi:type="dcterms:W3CDTF">2024-03-19T23:58:48Z</dcterms:modified>
</cp:coreProperties>
</file>