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93" r:id="rId3"/>
    <p:sldId id="294" r:id="rId4"/>
    <p:sldId id="306" r:id="rId5"/>
    <p:sldId id="307" r:id="rId6"/>
    <p:sldId id="308" r:id="rId7"/>
    <p:sldId id="309" r:id="rId8"/>
    <p:sldId id="310" r:id="rId9"/>
    <p:sldId id="304" r:id="rId10"/>
    <p:sldId id="312" r:id="rId11"/>
    <p:sldId id="323" r:id="rId12"/>
    <p:sldId id="314" r:id="rId13"/>
    <p:sldId id="305" r:id="rId14"/>
    <p:sldId id="316" r:id="rId15"/>
    <p:sldId id="315" r:id="rId16"/>
    <p:sldId id="299" r:id="rId17"/>
    <p:sldId id="317" r:id="rId18"/>
    <p:sldId id="318" r:id="rId19"/>
    <p:sldId id="298" r:id="rId20"/>
    <p:sldId id="296" r:id="rId21"/>
    <p:sldId id="303" r:id="rId22"/>
    <p:sldId id="263" r:id="rId23"/>
  </p:sldIdLst>
  <p:sldSz cx="11430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43" autoAdjust="0"/>
    <p:restoredTop sz="94434" autoAdjust="0"/>
  </p:normalViewPr>
  <p:slideViewPr>
    <p:cSldViewPr showGuides="1">
      <p:cViewPr varScale="1">
        <p:scale>
          <a:sx n="82" d="100"/>
          <a:sy n="82" d="100"/>
        </p:scale>
        <p:origin x="1186" y="77"/>
      </p:cViewPr>
      <p:guideLst>
        <p:guide orient="horz" pos="2160"/>
        <p:guide pos="36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AF30C-D940-43ED-BE12-A15817012E61}" type="datetimeFigureOut">
              <a:rPr lang="en-IN" smtClean="0"/>
              <a:t>30-10-2024</a:t>
            </a:fld>
            <a:endParaRPr lang="en-IN" dirty="0"/>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59A9E-EC48-4627-85A4-3C056E305745}" type="slidenum">
              <a:rPr lang="en-IN" smtClean="0"/>
              <a:t>‹#›</a:t>
            </a:fld>
            <a:endParaRPr lang="en-IN" dirty="0"/>
          </a:p>
        </p:txBody>
      </p:sp>
    </p:spTree>
    <p:extLst>
      <p:ext uri="{BB962C8B-B14F-4D97-AF65-F5344CB8AC3E}">
        <p14:creationId xmlns:p14="http://schemas.microsoft.com/office/powerpoint/2010/main" val="911057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6B59A9E-EC48-4627-85A4-3C056E305745}" type="slidenum">
              <a:rPr lang="en-IN" smtClean="0"/>
              <a:t>1</a:t>
            </a:fld>
            <a:endParaRPr lang="en-IN" dirty="0"/>
          </a:p>
        </p:txBody>
      </p:sp>
    </p:spTree>
    <p:extLst>
      <p:ext uri="{BB962C8B-B14F-4D97-AF65-F5344CB8AC3E}">
        <p14:creationId xmlns:p14="http://schemas.microsoft.com/office/powerpoint/2010/main" val="415913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7250" y="2130427"/>
            <a:ext cx="9715500" cy="1470025"/>
          </a:xfrm>
        </p:spPr>
        <p:txBody>
          <a:bodyPr/>
          <a:lstStyle/>
          <a:p>
            <a:r>
              <a:rPr lang="en-US"/>
              <a:t>Click to edit Master title style</a:t>
            </a:r>
          </a:p>
        </p:txBody>
      </p:sp>
      <p:sp>
        <p:nvSpPr>
          <p:cNvPr id="3" name="Subtitle 2"/>
          <p:cNvSpPr>
            <a:spLocks noGrp="1"/>
          </p:cNvSpPr>
          <p:nvPr>
            <p:ph type="subTitle" idx="1"/>
          </p:nvPr>
        </p:nvSpPr>
        <p:spPr>
          <a:xfrm>
            <a:off x="1714500" y="3886200"/>
            <a:ext cx="8001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71500" y="6356352"/>
            <a:ext cx="2047156" cy="365125"/>
          </a:xfrm>
        </p:spPr>
        <p:txBody>
          <a:bodyPr/>
          <a:lstStyle/>
          <a:p>
            <a:fld id="{FC6D9666-8002-4DDF-9DBF-E589180B0866}" type="datetime1">
              <a:rPr lang="en-US" smtClean="0"/>
              <a:t>10/30/2024</a:t>
            </a:fld>
            <a:endParaRPr lang="en-US" dirty="0"/>
          </a:p>
        </p:txBody>
      </p:sp>
      <p:sp>
        <p:nvSpPr>
          <p:cNvPr id="5" name="Footer Placeholder 4"/>
          <p:cNvSpPr>
            <a:spLocks noGrp="1"/>
          </p:cNvSpPr>
          <p:nvPr>
            <p:ph type="ftr" sz="quarter" idx="11"/>
          </p:nvPr>
        </p:nvSpPr>
        <p:spPr>
          <a:xfrm>
            <a:off x="26723" y="6482294"/>
            <a:ext cx="11415960" cy="365125"/>
          </a:xfrm>
        </p:spPr>
        <p:txBody>
          <a:bodyPr/>
          <a:lstStyle>
            <a:lvl1pPr>
              <a:defRPr sz="1200" i="0">
                <a:solidFill>
                  <a:srgbClr val="0070C0"/>
                </a:solidFill>
              </a:defRPr>
            </a:lvl1p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a:xfrm>
            <a:off x="10395520" y="6492875"/>
            <a:ext cx="1020440" cy="365125"/>
          </a:xfrm>
        </p:spPr>
        <p:txBody>
          <a:bodyPr/>
          <a:lstStyle>
            <a:lvl1pPr algn="ctr">
              <a:defRPr/>
            </a:lvl1pPr>
          </a:lstStyle>
          <a:p>
            <a:fld id="{8E4F4909-AB91-4702-BFA2-E3C21A7DF79A}" type="slidenum">
              <a:rPr lang="en-US" smtClean="0"/>
              <a:t>‹#›</a:t>
            </a:fld>
            <a:endParaRPr lang="en-US" dirty="0"/>
          </a:p>
        </p:txBody>
      </p:sp>
      <p:sp>
        <p:nvSpPr>
          <p:cNvPr id="7" name="Rectangle 6"/>
          <p:cNvSpPr/>
          <p:nvPr userDrawn="1"/>
        </p:nvSpPr>
        <p:spPr>
          <a:xfrm>
            <a:off x="0" y="0"/>
            <a:ext cx="386408" cy="4766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FF9759-3C3C-4F16-AC5A-592055CD8449}" type="datetime1">
              <a:rPr lang="en-US" smtClean="0"/>
              <a:t>10/30/2024</a:t>
            </a:fld>
            <a:endParaRPr lang="en-US" dirty="0"/>
          </a:p>
        </p:txBody>
      </p:sp>
      <p:sp>
        <p:nvSpPr>
          <p:cNvPr id="5" name="Footer Placeholder 4"/>
          <p:cNvSpPr>
            <a:spLocks noGrp="1"/>
          </p:cNvSpPr>
          <p:nvPr>
            <p:ph type="ftr" sz="quarter" idx="11"/>
          </p:nvPr>
        </p:nvSpPr>
        <p:spPr/>
        <p:txBody>
          <a:body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274640"/>
            <a:ext cx="25717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274640"/>
            <a:ext cx="75247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3F05C8-5BDD-4591-97DF-4AD51350787B}" type="datetime1">
              <a:rPr lang="en-US" smtClean="0"/>
              <a:t>10/30/2024</a:t>
            </a:fld>
            <a:endParaRPr lang="en-US" dirty="0"/>
          </a:p>
        </p:txBody>
      </p:sp>
      <p:sp>
        <p:nvSpPr>
          <p:cNvPr id="5" name="Footer Placeholder 4"/>
          <p:cNvSpPr>
            <a:spLocks noGrp="1"/>
          </p:cNvSpPr>
          <p:nvPr>
            <p:ph type="ftr" sz="quarter" idx="11"/>
          </p:nvPr>
        </p:nvSpPr>
        <p:spPr/>
        <p:txBody>
          <a:body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A36A8A-28AC-48A9-A783-D80394C0CD89}" type="datetime1">
              <a:rPr lang="en-US" smtClean="0"/>
              <a:t>10/30/2024</a:t>
            </a:fld>
            <a:endParaRPr lang="en-US" dirty="0"/>
          </a:p>
        </p:txBody>
      </p:sp>
      <p:sp>
        <p:nvSpPr>
          <p:cNvPr id="5" name="Footer Placeholder 4"/>
          <p:cNvSpPr>
            <a:spLocks noGrp="1"/>
          </p:cNvSpPr>
          <p:nvPr>
            <p:ph type="ftr" sz="quarter" idx="11"/>
          </p:nvPr>
        </p:nvSpPr>
        <p:spPr>
          <a:xfrm>
            <a:off x="0" y="6459716"/>
            <a:ext cx="11430000" cy="365125"/>
          </a:xfrm>
        </p:spPr>
        <p:txBody>
          <a:bodyPr/>
          <a:lstStyle>
            <a:lvl1pPr>
              <a:defRPr lang="en-US" sz="1200" i="0" kern="1200" dirty="0" smtClean="0">
                <a:solidFill>
                  <a:srgbClr val="0070C0"/>
                </a:solidFill>
                <a:latin typeface="+mn-lt"/>
                <a:ea typeface="+mn-ea"/>
                <a:cs typeface="+mn-cs"/>
              </a:defRPr>
            </a:lvl1p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2" y="4406902"/>
            <a:ext cx="97155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2892" y="2906713"/>
            <a:ext cx="97155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387C0-6D0B-407E-ACC2-69EF0901DC8B}" type="datetime1">
              <a:rPr lang="en-US" smtClean="0"/>
              <a:t>10/30/2024</a:t>
            </a:fld>
            <a:endParaRPr lang="en-US" dirty="0"/>
          </a:p>
        </p:txBody>
      </p:sp>
      <p:sp>
        <p:nvSpPr>
          <p:cNvPr id="5" name="Footer Placeholder 4"/>
          <p:cNvSpPr>
            <a:spLocks noGrp="1"/>
          </p:cNvSpPr>
          <p:nvPr>
            <p:ph type="ftr" sz="quarter" idx="11"/>
          </p:nvPr>
        </p:nvSpPr>
        <p:spPr/>
        <p:txBody>
          <a:body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600202"/>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0250" y="1600202"/>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3E5D92-93DD-4273-8376-C5FDA847435E}" type="datetime1">
              <a:rPr lang="en-US" smtClean="0"/>
              <a:t>10/30/2024</a:t>
            </a:fld>
            <a:endParaRPr lang="en-US" dirty="0"/>
          </a:p>
        </p:txBody>
      </p:sp>
      <p:sp>
        <p:nvSpPr>
          <p:cNvPr id="6" name="Footer Placeholder 5"/>
          <p:cNvSpPr>
            <a:spLocks noGrp="1"/>
          </p:cNvSpPr>
          <p:nvPr>
            <p:ph type="ftr" sz="quarter" idx="11"/>
          </p:nvPr>
        </p:nvSpPr>
        <p:spPr/>
        <p:txBody>
          <a:bodyPr/>
          <a:lstStyle/>
          <a:p>
            <a:r>
              <a:rPr lang="en-US" dirty="0"/>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1500" y="1535113"/>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1500" y="2174875"/>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06282" y="1535113"/>
            <a:ext cx="505221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282" y="2174875"/>
            <a:ext cx="505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641635-ACB1-4001-B587-045CE44306E6}" type="datetime1">
              <a:rPr lang="en-US" smtClean="0"/>
              <a:t>10/30/2024</a:t>
            </a:fld>
            <a:endParaRPr lang="en-US" dirty="0"/>
          </a:p>
        </p:txBody>
      </p:sp>
      <p:sp>
        <p:nvSpPr>
          <p:cNvPr id="8" name="Footer Placeholder 7"/>
          <p:cNvSpPr>
            <a:spLocks noGrp="1"/>
          </p:cNvSpPr>
          <p:nvPr>
            <p:ph type="ftr" sz="quarter" idx="11"/>
          </p:nvPr>
        </p:nvSpPr>
        <p:spPr/>
        <p:txBody>
          <a:bodyPr/>
          <a:lstStyle/>
          <a:p>
            <a:r>
              <a:rPr lang="en-US" dirty="0"/>
              <a:t>Vel Tech Rangarajan Dr. Sagunthala R&amp;D Institute of Science and Technology</a:t>
            </a:r>
          </a:p>
        </p:txBody>
      </p:sp>
      <p:sp>
        <p:nvSpPr>
          <p:cNvPr id="9" name="Slide Number Placeholder 8"/>
          <p:cNvSpPr>
            <a:spLocks noGrp="1"/>
          </p:cNvSpPr>
          <p:nvPr>
            <p:ph type="sldNum" sz="quarter" idx="12"/>
          </p:nvPr>
        </p:nvSpPr>
        <p:spPr/>
        <p:txBody>
          <a:bodyPr/>
          <a:lstStyle/>
          <a:p>
            <a:fld id="{8E4F4909-AB91-4702-BFA2-E3C21A7DF79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0B745A-FC71-49E4-9C4B-F8D7A6CA9DC0}" type="datetime1">
              <a:rPr lang="en-US" smtClean="0"/>
              <a:t>10/30/2024</a:t>
            </a:fld>
            <a:endParaRPr lang="en-US" dirty="0"/>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10564-5044-4128-99C1-58DB656CE858}" type="datetime1">
              <a:rPr lang="en-US" smtClean="0"/>
              <a:t>10/30/2024</a:t>
            </a:fld>
            <a:endParaRPr lang="en-US" dirty="0"/>
          </a:p>
        </p:txBody>
      </p:sp>
      <p:sp>
        <p:nvSpPr>
          <p:cNvPr id="3" name="Footer Placeholder 2"/>
          <p:cNvSpPr>
            <a:spLocks noGrp="1"/>
          </p:cNvSpPr>
          <p:nvPr>
            <p:ph type="ftr" sz="quarter" idx="11"/>
          </p:nvPr>
        </p:nvSpPr>
        <p:spPr/>
        <p:txBody>
          <a:bodyPr/>
          <a:lstStyle/>
          <a:p>
            <a:r>
              <a:rPr lang="en-US" dirty="0"/>
              <a:t>Vel Tech Rangarajan Dr. Sagunthala R&amp;D Institute of Science and Technology</a:t>
            </a:r>
          </a:p>
        </p:txBody>
      </p:sp>
      <p:sp>
        <p:nvSpPr>
          <p:cNvPr id="4" name="Slide Number Placeholder 3"/>
          <p:cNvSpPr>
            <a:spLocks noGrp="1"/>
          </p:cNvSpPr>
          <p:nvPr>
            <p:ph type="sldNum" sz="quarter" idx="12"/>
          </p:nvPr>
        </p:nvSpPr>
        <p:spPr/>
        <p:txBody>
          <a:bodyPr/>
          <a:lstStyle/>
          <a:p>
            <a:fld id="{8E4F4909-AB91-4702-BFA2-E3C21A7DF79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273050"/>
            <a:ext cx="3760392"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68813" y="273052"/>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1" y="1435102"/>
            <a:ext cx="37603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B9A1D4-1132-46BA-B8E7-618A6E44E328}" type="datetime1">
              <a:rPr lang="en-US" smtClean="0"/>
              <a:t>10/30/2024</a:t>
            </a:fld>
            <a:endParaRPr lang="en-US" dirty="0"/>
          </a:p>
        </p:txBody>
      </p:sp>
      <p:sp>
        <p:nvSpPr>
          <p:cNvPr id="6" name="Footer Placeholder 5"/>
          <p:cNvSpPr>
            <a:spLocks noGrp="1"/>
          </p:cNvSpPr>
          <p:nvPr>
            <p:ph type="ftr" sz="quarter" idx="11"/>
          </p:nvPr>
        </p:nvSpPr>
        <p:spPr/>
        <p:txBody>
          <a:bodyPr/>
          <a:lstStyle/>
          <a:p>
            <a:r>
              <a:rPr lang="en-US" dirty="0"/>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0"/>
            <a:ext cx="68580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240360"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7AEE7-9B98-4E63-87ED-B9B8EC48A022}" type="datetime1">
              <a:rPr lang="en-US" smtClean="0"/>
              <a:t>10/30/2024</a:t>
            </a:fld>
            <a:endParaRPr lang="en-US" dirty="0"/>
          </a:p>
        </p:txBody>
      </p:sp>
      <p:sp>
        <p:nvSpPr>
          <p:cNvPr id="6" name="Footer Placeholder 5"/>
          <p:cNvSpPr>
            <a:spLocks noGrp="1"/>
          </p:cNvSpPr>
          <p:nvPr>
            <p:ph type="ftr" sz="quarter" idx="11"/>
          </p:nvPr>
        </p:nvSpPr>
        <p:spPr/>
        <p:txBody>
          <a:bodyPr/>
          <a:lstStyle/>
          <a:p>
            <a:r>
              <a:rPr lang="en-US" dirty="0"/>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274638"/>
            <a:ext cx="102870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71500" y="1600202"/>
            <a:ext cx="102870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1500" y="6356352"/>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821EA-C301-46D7-BFCF-D45852A093F6}" type="datetime1">
              <a:rPr lang="en-US" smtClean="0"/>
              <a:t>10/30/2024</a:t>
            </a:fld>
            <a:endParaRPr lang="en-US" dirty="0"/>
          </a:p>
        </p:txBody>
      </p:sp>
      <p:sp>
        <p:nvSpPr>
          <p:cNvPr id="5" name="Footer Placeholder 4"/>
          <p:cNvSpPr>
            <a:spLocks noGrp="1"/>
          </p:cNvSpPr>
          <p:nvPr>
            <p:ph type="ftr" sz="quarter" idx="3"/>
          </p:nvPr>
        </p:nvSpPr>
        <p:spPr>
          <a:xfrm>
            <a:off x="3905250" y="6356352"/>
            <a:ext cx="36195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Vel Tech Rangarajan Dr. Sagunthala R&amp;D Institute of Science and Technology</a:t>
            </a:r>
          </a:p>
        </p:txBody>
      </p:sp>
      <p:sp>
        <p:nvSpPr>
          <p:cNvPr id="6" name="Slide Number Placeholder 5"/>
          <p:cNvSpPr>
            <a:spLocks noGrp="1"/>
          </p:cNvSpPr>
          <p:nvPr>
            <p:ph type="sldNum" sz="quarter" idx="4"/>
          </p:nvPr>
        </p:nvSpPr>
        <p:spPr>
          <a:xfrm>
            <a:off x="8191500" y="6356352"/>
            <a:ext cx="2667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F4909-AB91-4702-BFA2-E3C21A7DF79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880" y="155246"/>
            <a:ext cx="11056275" cy="1754326"/>
          </a:xfrm>
          <a:prstGeom prst="rect">
            <a:avLst/>
          </a:prstGeom>
          <a:noFill/>
        </p:spPr>
        <p:txBody>
          <a:bodyPr wrap="square" rtlCol="0">
            <a:spAutoFit/>
          </a:bodyPr>
          <a:lstStyle/>
          <a:p>
            <a:pPr algn="ctr">
              <a:lnSpc>
                <a:spcPct val="150000"/>
              </a:lnSpc>
            </a:pPr>
            <a:r>
              <a:rPr lang="en-US" sz="2400" b="1" dirty="0">
                <a:solidFill>
                  <a:srgbClr val="C00000"/>
                </a:solidFill>
                <a:latin typeface="Times New Roman" panose="02020603050405020304" pitchFamily="18" charset="0"/>
                <a:cs typeface="Times New Roman" panose="02020603050405020304" pitchFamily="18" charset="0"/>
              </a:rPr>
              <a:t>Viva Voce</a:t>
            </a:r>
          </a:p>
          <a:p>
            <a:pPr algn="ctr">
              <a:lnSpc>
                <a:spcPct val="150000"/>
              </a:lnSpc>
            </a:pPr>
            <a:r>
              <a:rPr lang="en-US" sz="2400" b="1" dirty="0">
                <a:solidFill>
                  <a:srgbClr val="C00000"/>
                </a:solidFill>
                <a:latin typeface="Times New Roman" panose="02020603050405020304" pitchFamily="18" charset="0"/>
                <a:cs typeface="Times New Roman" panose="02020603050405020304" pitchFamily="18" charset="0"/>
              </a:rPr>
              <a:t>Minor Project-2 Summer Semester-2024-25</a:t>
            </a:r>
          </a:p>
          <a:p>
            <a:pPr algn="ctr">
              <a:lnSpc>
                <a:spcPct val="150000"/>
              </a:lnSpc>
            </a:pPr>
            <a:r>
              <a:rPr lang="en-US" sz="2400" b="1" dirty="0">
                <a:solidFill>
                  <a:srgbClr val="C00000"/>
                </a:solidFill>
                <a:latin typeface="Times New Roman" panose="02020603050405020304" pitchFamily="18" charset="0"/>
                <a:cs typeface="Times New Roman" panose="02020603050405020304" pitchFamily="18" charset="0"/>
              </a:rPr>
              <a:t>Department of Electronics and Communication Engineering</a:t>
            </a:r>
          </a:p>
        </p:txBody>
      </p:sp>
      <p:sp>
        <p:nvSpPr>
          <p:cNvPr id="2" name="Slide Number Placeholder 1"/>
          <p:cNvSpPr>
            <a:spLocks noGrp="1"/>
          </p:cNvSpPr>
          <p:nvPr>
            <p:ph type="sldNum" sz="quarter" idx="12"/>
          </p:nvPr>
        </p:nvSpPr>
        <p:spPr/>
        <p:txBody>
          <a:bodyPr/>
          <a:lstStyle/>
          <a:p>
            <a:fld id="{8E4F4909-AB91-4702-BFA2-E3C21A7DF79A}" type="slidenum">
              <a:rPr lang="en-US" smtClean="0"/>
              <a:t>1</a:t>
            </a:fld>
            <a:endParaRPr lang="en-US" dirty="0"/>
          </a:p>
        </p:txBody>
      </p:sp>
      <p:sp>
        <p:nvSpPr>
          <p:cNvPr id="6" name="Footer Placeholder 5"/>
          <p:cNvSpPr>
            <a:spLocks noGrp="1"/>
          </p:cNvSpPr>
          <p:nvPr>
            <p:ph type="ftr" sz="quarter" idx="11"/>
          </p:nvPr>
        </p:nvSpPr>
        <p:spPr/>
        <p:txBody>
          <a:bodyPr/>
          <a:lstStyle/>
          <a:p>
            <a:r>
              <a:rPr lang="en-US" dirty="0"/>
              <a:t>Vel Tech Rangarajan Dr. Sagunthala R&amp;D Institute of Science and Technology</a:t>
            </a:r>
          </a:p>
        </p:txBody>
      </p:sp>
      <p:sp>
        <p:nvSpPr>
          <p:cNvPr id="3" name="TextBox 2">
            <a:extLst>
              <a:ext uri="{FF2B5EF4-FFF2-40B4-BE49-F238E27FC236}">
                <a16:creationId xmlns:a16="http://schemas.microsoft.com/office/drawing/2014/main" id="{0D1758F6-9361-D9C2-6110-61A655A1A2E9}"/>
              </a:ext>
            </a:extLst>
          </p:cNvPr>
          <p:cNvSpPr txBox="1"/>
          <p:nvPr/>
        </p:nvSpPr>
        <p:spPr>
          <a:xfrm>
            <a:off x="1450226" y="1934079"/>
            <a:ext cx="9593365" cy="1200329"/>
          </a:xfrm>
          <a:prstGeom prst="rect">
            <a:avLst/>
          </a:prstGeom>
          <a:noFill/>
        </p:spPr>
        <p:txBody>
          <a:bodyPr wrap="square" rtlCol="0">
            <a:spAutoFit/>
          </a:bodyPr>
          <a:lstStyle/>
          <a:p>
            <a:pPr algn="just">
              <a:lnSpc>
                <a:spcPct val="150000"/>
              </a:lnSpc>
            </a:pPr>
            <a:r>
              <a:rPr lang="en-US" sz="2400" b="1" dirty="0">
                <a:solidFill>
                  <a:srgbClr val="C00000"/>
                </a:solidFill>
                <a:latin typeface="Times New Roman" panose="02020603050405020304" pitchFamily="18" charset="0"/>
                <a:cs typeface="Times New Roman" panose="02020603050405020304" pitchFamily="18" charset="0"/>
              </a:rPr>
              <a:t>Title: </a:t>
            </a:r>
            <a:r>
              <a:rPr lang="en-US" sz="2400" b="1" dirty="0">
                <a:latin typeface="Times New Roman" panose="02020603050405020304" pitchFamily="18" charset="0"/>
                <a:cs typeface="Times New Roman" panose="02020603050405020304" pitchFamily="18" charset="0"/>
              </a:rPr>
              <a:t>Automated Weather Monitoring Station Using Embedded System</a:t>
            </a:r>
          </a:p>
          <a:p>
            <a:pPr algn="just">
              <a:lnSpc>
                <a:spcPct val="150000"/>
              </a:lnSpc>
            </a:pPr>
            <a:r>
              <a:rPr lang="en-US" sz="2400" b="1" dirty="0">
                <a:solidFill>
                  <a:srgbClr val="C00000"/>
                </a:solidFill>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B514FB5A-E8BE-1C17-4800-965F1739F9DF}"/>
              </a:ext>
            </a:extLst>
          </p:cNvPr>
          <p:cNvSpPr txBox="1"/>
          <p:nvPr/>
        </p:nvSpPr>
        <p:spPr>
          <a:xfrm>
            <a:off x="3050704" y="3195709"/>
            <a:ext cx="3240361" cy="553998"/>
          </a:xfrm>
          <a:prstGeom prst="rect">
            <a:avLst/>
          </a:prstGeom>
          <a:noFill/>
        </p:spPr>
        <p:txBody>
          <a:bodyPr wrap="square" rtlCol="0">
            <a:spAutoFit/>
          </a:bodyPr>
          <a:lstStyle/>
          <a:p>
            <a:pPr algn="ct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Date</a:t>
            </a:r>
            <a:r>
              <a:rPr lang="en-US" sz="2000" b="1" dirty="0">
                <a:solidFill>
                  <a:srgbClr val="C00000"/>
                </a:solidFill>
              </a:rPr>
              <a:t>:</a:t>
            </a: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30-10-2024</a:t>
            </a:r>
            <a:endParaRPr lang="en-US" sz="2000" b="1" dirty="0"/>
          </a:p>
        </p:txBody>
      </p:sp>
      <p:sp>
        <p:nvSpPr>
          <p:cNvPr id="8" name="TextBox 7">
            <a:extLst>
              <a:ext uri="{FF2B5EF4-FFF2-40B4-BE49-F238E27FC236}">
                <a16:creationId xmlns:a16="http://schemas.microsoft.com/office/drawing/2014/main" id="{D1A876FD-3632-54A7-590E-CC8A422B2AFE}"/>
              </a:ext>
            </a:extLst>
          </p:cNvPr>
          <p:cNvSpPr txBox="1"/>
          <p:nvPr/>
        </p:nvSpPr>
        <p:spPr>
          <a:xfrm>
            <a:off x="746447" y="3980671"/>
            <a:ext cx="5184576" cy="2400657"/>
          </a:xfrm>
          <a:prstGeom prst="rect">
            <a:avLst/>
          </a:prstGeom>
          <a:noFill/>
        </p:spPr>
        <p:txBody>
          <a:bodyPr wrap="square" rtlCol="0">
            <a:spAutoFit/>
          </a:bodyPr>
          <a:lstStyle/>
          <a:p>
            <a:pP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Project Team Members</a:t>
            </a:r>
          </a:p>
          <a:p>
            <a:pPr marL="457200" indent="-457200">
              <a:lnSpc>
                <a:spcPct val="150000"/>
              </a:lnSpc>
              <a:buAutoNum type="arabicPeriod"/>
            </a:pPr>
            <a:r>
              <a:rPr lang="en-US" sz="2000" b="1" dirty="0">
                <a:latin typeface="Times New Roman" panose="02020603050405020304" pitchFamily="18" charset="0"/>
                <a:cs typeface="Times New Roman" panose="02020603050405020304" pitchFamily="18" charset="0"/>
              </a:rPr>
              <a:t>VTU21198(P. Surya)</a:t>
            </a:r>
          </a:p>
          <a:p>
            <a:pPr marL="457200" indent="-457200">
              <a:lnSpc>
                <a:spcPct val="150000"/>
              </a:lnSpc>
              <a:buFontTx/>
              <a:buAutoNum type="arabicPeriod"/>
            </a:pPr>
            <a:r>
              <a:rPr lang="en-US" sz="2000" b="1" dirty="0">
                <a:latin typeface="Times New Roman" panose="02020603050405020304" pitchFamily="18" charset="0"/>
                <a:cs typeface="Times New Roman" panose="02020603050405020304" pitchFamily="18" charset="0"/>
              </a:rPr>
              <a:t>VTU21179(B. Manikanta)</a:t>
            </a:r>
          </a:p>
          <a:p>
            <a:pPr marL="457200" indent="-457200">
              <a:lnSpc>
                <a:spcPct val="150000"/>
              </a:lnSpc>
              <a:buFontTx/>
              <a:buAutoNum type="arabicPeriod"/>
            </a:pPr>
            <a:r>
              <a:rPr lang="en-US" sz="2000" b="1" dirty="0">
                <a:latin typeface="Times New Roman" panose="02020603050405020304" pitchFamily="18" charset="0"/>
                <a:cs typeface="Times New Roman" panose="02020603050405020304" pitchFamily="18" charset="0"/>
              </a:rPr>
              <a:t>VTU21225(S. Durga Srinivas Prasad)</a:t>
            </a:r>
          </a:p>
          <a:p>
            <a:pPr>
              <a:lnSpc>
                <a:spcPct val="150000"/>
              </a:lnSpc>
            </a:pPr>
            <a:endParaRPr lang="en-US" sz="2000" b="1" dirty="0">
              <a:solidFill>
                <a:srgbClr val="C00000"/>
              </a:solidFill>
            </a:endParaRPr>
          </a:p>
        </p:txBody>
      </p:sp>
      <p:sp>
        <p:nvSpPr>
          <p:cNvPr id="9" name="TextBox 8">
            <a:extLst>
              <a:ext uri="{FF2B5EF4-FFF2-40B4-BE49-F238E27FC236}">
                <a16:creationId xmlns:a16="http://schemas.microsoft.com/office/drawing/2014/main" id="{B60A3A3E-8139-6098-6536-54DB54C12933}"/>
              </a:ext>
            </a:extLst>
          </p:cNvPr>
          <p:cNvSpPr txBox="1"/>
          <p:nvPr/>
        </p:nvSpPr>
        <p:spPr>
          <a:xfrm>
            <a:off x="7354704" y="4082832"/>
            <a:ext cx="3256839" cy="1938992"/>
          </a:xfrm>
          <a:prstGeom prst="rect">
            <a:avLst/>
          </a:prstGeom>
          <a:noFill/>
        </p:spPr>
        <p:txBody>
          <a:bodyPr wrap="square" rtlCol="0">
            <a:spAutoFit/>
          </a:bodyPr>
          <a:lstStyle/>
          <a:p>
            <a:pPr algn="ctr">
              <a:lnSpc>
                <a:spcPct val="150000"/>
              </a:lnSpc>
            </a:pPr>
            <a:r>
              <a:rPr lang="en-US" sz="2000" b="1" dirty="0">
                <a:solidFill>
                  <a:srgbClr val="C00000"/>
                </a:solidFill>
                <a:latin typeface="Times New Roman" panose="02020603050405020304" pitchFamily="18" charset="0"/>
                <a:cs typeface="Times New Roman" panose="02020603050405020304" pitchFamily="18" charset="0"/>
              </a:rPr>
              <a:t>Supervisor</a:t>
            </a:r>
            <a:r>
              <a:rPr lang="en-US" sz="2000" b="1" dirty="0">
                <a:solidFill>
                  <a:srgbClr val="C00000"/>
                </a:solidFill>
              </a:rPr>
              <a:t>: </a:t>
            </a:r>
            <a:r>
              <a:rPr lang="en-US" sz="2000" b="1" dirty="0">
                <a:latin typeface="Times New Roman" panose="02020603050405020304" pitchFamily="18" charset="0"/>
                <a:cs typeface="Times New Roman" panose="02020603050405020304" pitchFamily="18" charset="0"/>
              </a:rPr>
              <a:t>Dr. Sathesh. M</a:t>
            </a:r>
          </a:p>
          <a:p>
            <a:pPr algn="ctr">
              <a:lnSpc>
                <a:spcPct val="150000"/>
              </a:lnSpc>
            </a:pPr>
            <a:r>
              <a:rPr lang="en-US" sz="2000" b="1" dirty="0">
                <a:latin typeface="Times New Roman" panose="02020603050405020304" pitchFamily="18" charset="0"/>
                <a:cs typeface="Times New Roman" panose="02020603050405020304" pitchFamily="18" charset="0"/>
              </a:rPr>
              <a:t>(Assistant Professor)</a:t>
            </a:r>
          </a:p>
          <a:p>
            <a:pPr algn="ctr">
              <a:lnSpc>
                <a:spcPct val="150000"/>
              </a:lnSpc>
            </a:pPr>
            <a:r>
              <a:rPr lang="en-US" sz="2000" b="1" dirty="0">
                <a:latin typeface="Times New Roman" panose="02020603050405020304" pitchFamily="18" charset="0"/>
                <a:cs typeface="Times New Roman" panose="02020603050405020304" pitchFamily="18" charset="0"/>
              </a:rPr>
              <a:t>Dept. of ECE </a:t>
            </a:r>
          </a:p>
          <a:p>
            <a:pPr algn="ctr">
              <a:lnSpc>
                <a:spcPct val="150000"/>
              </a:lnSpc>
            </a:pPr>
            <a:r>
              <a:rPr lang="en-US" sz="2000" b="1" dirty="0">
                <a:solidFill>
                  <a:srgbClr val="C00000"/>
                </a:solidFill>
              </a:rPr>
              <a:t> </a:t>
            </a:r>
          </a:p>
        </p:txBody>
      </p:sp>
      <p:pic>
        <p:nvPicPr>
          <p:cNvPr id="11" name="Picture 10">
            <a:extLst>
              <a:ext uri="{FF2B5EF4-FFF2-40B4-BE49-F238E27FC236}">
                <a16:creationId xmlns:a16="http://schemas.microsoft.com/office/drawing/2014/main" id="{937B5480-9DD3-0EC2-E4E2-A75BA3B12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16" y="131996"/>
            <a:ext cx="1500958" cy="1500958"/>
          </a:xfrm>
          <a:prstGeom prst="rect">
            <a:avLst/>
          </a:prstGeom>
        </p:spPr>
      </p:pic>
      <p:sp>
        <p:nvSpPr>
          <p:cNvPr id="4" name="TextBox 3">
            <a:extLst>
              <a:ext uri="{FF2B5EF4-FFF2-40B4-BE49-F238E27FC236}">
                <a16:creationId xmlns:a16="http://schemas.microsoft.com/office/drawing/2014/main" id="{7BC28C55-85CF-94E8-E8F8-4E6C8444CE3F}"/>
              </a:ext>
            </a:extLst>
          </p:cNvPr>
          <p:cNvSpPr txBox="1"/>
          <p:nvPr/>
        </p:nvSpPr>
        <p:spPr>
          <a:xfrm>
            <a:off x="3241982" y="2694230"/>
            <a:ext cx="3240361" cy="579967"/>
          </a:xfrm>
          <a:prstGeom prst="rect">
            <a:avLst/>
          </a:prstGeom>
          <a:noFill/>
        </p:spPr>
        <p:txBody>
          <a:bodyPr wrap="square" rtlCol="0">
            <a:spAutoFit/>
          </a:bodyPr>
          <a:lstStyle/>
          <a:p>
            <a:pPr algn="ctr">
              <a:lnSpc>
                <a:spcPct val="150000"/>
              </a:lnSpc>
            </a:pPr>
            <a:r>
              <a:rPr lang="en-US" sz="2400" b="1" dirty="0">
                <a:solidFill>
                  <a:srgbClr val="C00000"/>
                </a:solidFill>
                <a:latin typeface="Times New Roman" panose="02020603050405020304" pitchFamily="18" charset="0"/>
                <a:cs typeface="Times New Roman" panose="02020603050405020304" pitchFamily="18" charset="0"/>
              </a:rPr>
              <a:t>Domain: </a:t>
            </a:r>
            <a:r>
              <a:rPr lang="en-US" sz="2400" b="1" dirty="0">
                <a:latin typeface="Times New Roman" panose="02020603050405020304" pitchFamily="18" charset="0"/>
                <a:cs typeface="Times New Roman" panose="02020603050405020304" pitchFamily="18" charset="0"/>
              </a:rPr>
              <a:t>Embedded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LITERATURE SURVEY</a:t>
            </a:r>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10</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37257313"/>
              </p:ext>
            </p:extLst>
          </p:nvPr>
        </p:nvGraphicFramePr>
        <p:xfrm>
          <a:off x="1250504" y="1417638"/>
          <a:ext cx="8640960" cy="4791154"/>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1805810">
                  <a:extLst>
                    <a:ext uri="{9D8B030D-6E8A-4147-A177-3AD203B41FA5}">
                      <a16:colId xmlns:a16="http://schemas.microsoft.com/office/drawing/2014/main" val="20001"/>
                    </a:ext>
                  </a:extLst>
                </a:gridCol>
                <a:gridCol w="1650574">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1488166">
                  <a:extLst>
                    <a:ext uri="{9D8B030D-6E8A-4147-A177-3AD203B41FA5}">
                      <a16:colId xmlns:a16="http://schemas.microsoft.com/office/drawing/2014/main" val="20004"/>
                    </a:ext>
                  </a:extLst>
                </a:gridCol>
                <a:gridCol w="1680186">
                  <a:extLst>
                    <a:ext uri="{9D8B030D-6E8A-4147-A177-3AD203B41FA5}">
                      <a16:colId xmlns:a16="http://schemas.microsoft.com/office/drawing/2014/main" val="20005"/>
                    </a:ext>
                  </a:extLst>
                </a:gridCol>
              </a:tblGrid>
              <a:tr h="859234">
                <a:tc>
                  <a:txBody>
                    <a:bodyPr/>
                    <a:lstStyle/>
                    <a:p>
                      <a:r>
                        <a:rPr lang="en-IN" sz="1500" dirty="0">
                          <a:latin typeface="Times New Roman" panose="02020603050405020304" pitchFamily="18" charset="0"/>
                          <a:cs typeface="Times New Roman" panose="02020603050405020304" pitchFamily="18" charset="0"/>
                        </a:rPr>
                        <a:t>Sl no.</a:t>
                      </a:r>
                    </a:p>
                  </a:txBody>
                  <a:tcPr/>
                </a:tc>
                <a:tc>
                  <a:txBody>
                    <a:bodyPr/>
                    <a:lstStyle/>
                    <a:p>
                      <a:r>
                        <a:rPr lang="en-IN" sz="1500" dirty="0">
                          <a:latin typeface="Times New Roman" panose="02020603050405020304" pitchFamily="18" charset="0"/>
                          <a:cs typeface="Times New Roman" panose="02020603050405020304" pitchFamily="18" charset="0"/>
                        </a:rPr>
                        <a:t>Author</a:t>
                      </a:r>
                    </a:p>
                  </a:txBody>
                  <a:tcPr/>
                </a:tc>
                <a:tc>
                  <a:txBody>
                    <a:bodyPr/>
                    <a:lstStyle/>
                    <a:p>
                      <a:r>
                        <a:rPr lang="en-IN" sz="1500" dirty="0">
                          <a:latin typeface="Times New Roman" panose="02020603050405020304" pitchFamily="18" charset="0"/>
                          <a:cs typeface="Times New Roman" panose="02020603050405020304" pitchFamily="18" charset="0"/>
                        </a:rPr>
                        <a:t>Title</a:t>
                      </a:r>
                    </a:p>
                  </a:txBody>
                  <a:tcPr/>
                </a:tc>
                <a:tc>
                  <a:txBody>
                    <a:bodyPr/>
                    <a:lstStyle/>
                    <a:p>
                      <a:r>
                        <a:rPr lang="en-IN" sz="1500" dirty="0">
                          <a:latin typeface="Times New Roman" panose="02020603050405020304" pitchFamily="18" charset="0"/>
                          <a:cs typeface="Times New Roman" panose="02020603050405020304" pitchFamily="18" charset="0"/>
                        </a:rPr>
                        <a:t>Journal with year</a:t>
                      </a:r>
                    </a:p>
                  </a:txBody>
                  <a:tcPr/>
                </a:tc>
                <a:tc>
                  <a:txBody>
                    <a:bodyPr/>
                    <a:lstStyle/>
                    <a:p>
                      <a:r>
                        <a:rPr lang="en-IN" sz="1500" dirty="0">
                          <a:latin typeface="Times New Roman" panose="02020603050405020304" pitchFamily="18" charset="0"/>
                          <a:cs typeface="Times New Roman" panose="02020603050405020304" pitchFamily="18" charset="0"/>
                        </a:rPr>
                        <a:t>study</a:t>
                      </a:r>
                    </a:p>
                  </a:txBody>
                  <a:tcPr/>
                </a:tc>
                <a:tc>
                  <a:txBody>
                    <a:bodyPr/>
                    <a:lstStyle/>
                    <a:p>
                      <a:r>
                        <a:rPr lang="en-IN" sz="1500"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10000"/>
                  </a:ext>
                </a:extLst>
              </a:tr>
              <a:tr h="1098122">
                <a:tc>
                  <a:txBody>
                    <a:bodyPr/>
                    <a:lstStyle/>
                    <a:p>
                      <a:r>
                        <a:rPr lang="en-IN" sz="1500" dirty="0">
                          <a:latin typeface="Times New Roman" panose="02020603050405020304" pitchFamily="18" charset="0"/>
                          <a:cs typeface="Times New Roman" panose="02020603050405020304" pitchFamily="18" charset="0"/>
                        </a:rPr>
                        <a:t>  1 </a:t>
                      </a:r>
                    </a:p>
                  </a:txBody>
                  <a:tcPr/>
                </a:tc>
                <a:tc>
                  <a:txBody>
                    <a:bodyPr/>
                    <a:lstStyle/>
                    <a:p>
                      <a:r>
                        <a:rPr lang="en-IN" sz="1500" dirty="0">
                          <a:latin typeface="Times New Roman" panose="02020603050405020304" pitchFamily="18" charset="0"/>
                          <a:cs typeface="Times New Roman" panose="02020603050405020304" pitchFamily="18" charset="0"/>
                        </a:rPr>
                        <a:t>Krishna murthi</a:t>
                      </a:r>
                    </a:p>
                  </a:txBody>
                  <a:tcPr/>
                </a:tc>
                <a:tc>
                  <a:txBody>
                    <a:bodyPr/>
                    <a:lstStyle/>
                    <a:p>
                      <a:r>
                        <a:rPr lang="en-IN" sz="1500" dirty="0">
                          <a:latin typeface="Times New Roman" panose="02020603050405020304" pitchFamily="18" charset="0"/>
                          <a:cs typeface="Times New Roman" panose="02020603050405020304" pitchFamily="18" charset="0"/>
                        </a:rPr>
                        <a:t>Autonomous based weather monitoring system.</a:t>
                      </a:r>
                    </a:p>
                  </a:txBody>
                  <a:tcPr/>
                </a:tc>
                <a:tc>
                  <a:txBody>
                    <a:bodyPr/>
                    <a:lstStyle/>
                    <a:p>
                      <a:r>
                        <a:rPr lang="en-IN" sz="1500" dirty="0">
                          <a:latin typeface="Times New Roman" panose="02020603050405020304" pitchFamily="18" charset="0"/>
                          <a:cs typeface="Times New Roman" panose="02020603050405020304" pitchFamily="18" charset="0"/>
                        </a:rPr>
                        <a:t>International journal of engineering research-2021.</a:t>
                      </a:r>
                    </a:p>
                  </a:txBody>
                  <a:tcPr/>
                </a:tc>
                <a:tc>
                  <a:txBody>
                    <a:bodyPr/>
                    <a:lstStyle/>
                    <a:p>
                      <a:r>
                        <a:rPr lang="en-IN" sz="1500" dirty="0">
                          <a:latin typeface="Times New Roman" panose="02020603050405020304" pitchFamily="18" charset="0"/>
                          <a:cs typeface="Times New Roman" panose="02020603050405020304" pitchFamily="18" charset="0"/>
                        </a:rPr>
                        <a:t>Weather monitoring</a:t>
                      </a:r>
                    </a:p>
                    <a:p>
                      <a:r>
                        <a:rPr lang="en-IN" sz="1500" dirty="0">
                          <a:latin typeface="Times New Roman" panose="02020603050405020304" pitchFamily="18" charset="0"/>
                          <a:cs typeface="Times New Roman" panose="02020603050405020304" pitchFamily="18" charset="0"/>
                        </a:rPr>
                        <a:t>Using embedded.                                                                     </a:t>
                      </a:r>
                    </a:p>
                  </a:txBody>
                  <a:tcPr/>
                </a:tc>
                <a:tc>
                  <a:txBody>
                    <a:bodyPr/>
                    <a:lstStyle/>
                    <a:p>
                      <a:r>
                        <a:rPr lang="en-IN" sz="1500" dirty="0">
                          <a:latin typeface="Times New Roman" panose="02020603050405020304" pitchFamily="18" charset="0"/>
                          <a:cs typeface="Times New Roman" panose="02020603050405020304" pitchFamily="18" charset="0"/>
                        </a:rPr>
                        <a:t>Autonomousweather</a:t>
                      </a:r>
                      <a:r>
                        <a:rPr lang="en-IN" sz="1500" baseline="0" dirty="0">
                          <a:latin typeface="Times New Roman" panose="02020603050405020304" pitchFamily="18" charset="0"/>
                          <a:cs typeface="Times New Roman" panose="02020603050405020304" pitchFamily="18" charset="0"/>
                        </a:rPr>
                        <a:t> monitoring system provided real time accurate data.</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098122">
                <a:tc>
                  <a:txBody>
                    <a:bodyPr/>
                    <a:lstStyle/>
                    <a:p>
                      <a:r>
                        <a:rPr lang="en-IN" sz="1500" baseline="0" dirty="0">
                          <a:latin typeface="Times New Roman" panose="02020603050405020304" pitchFamily="18" charset="0"/>
                          <a:cs typeface="Times New Roman" panose="02020603050405020304" pitchFamily="18" charset="0"/>
                        </a:rPr>
                        <a:t>  2</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P. Sushmitha</a:t>
                      </a:r>
                    </a:p>
                  </a:txBody>
                  <a:tcPr/>
                </a:tc>
                <a:tc>
                  <a:txBody>
                    <a:bodyPr/>
                    <a:lstStyle/>
                    <a:p>
                      <a:r>
                        <a:rPr lang="en-IN" sz="1500" dirty="0">
                          <a:latin typeface="Times New Roman" panose="02020603050405020304" pitchFamily="18" charset="0"/>
                          <a:cs typeface="Times New Roman" panose="02020603050405020304" pitchFamily="18" charset="0"/>
                        </a:rPr>
                        <a:t>Design &amp; implementation of weather</a:t>
                      </a:r>
                      <a:r>
                        <a:rPr lang="en-IN" sz="1500" baseline="0" dirty="0">
                          <a:latin typeface="Times New Roman" panose="02020603050405020304" pitchFamily="18" charset="0"/>
                          <a:cs typeface="Times New Roman" panose="02020603050405020304" pitchFamily="18" charset="0"/>
                        </a:rPr>
                        <a:t> monitoring.</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International journal of computer applications-2019.</a:t>
                      </a:r>
                    </a:p>
                  </a:txBody>
                  <a:tcPr/>
                </a:tc>
                <a:tc>
                  <a:txBody>
                    <a:bodyPr/>
                    <a:lstStyle/>
                    <a:p>
                      <a:r>
                        <a:rPr lang="en-IN" sz="1500" dirty="0">
                          <a:latin typeface="Times New Roman" panose="02020603050405020304" pitchFamily="18" charset="0"/>
                          <a:cs typeface="Times New Roman" panose="02020603050405020304" pitchFamily="18" charset="0"/>
                        </a:rPr>
                        <a:t>Observing the weather changing with respect to climate.</a:t>
                      </a:r>
                    </a:p>
                  </a:txBody>
                  <a:tcPr/>
                </a:tc>
                <a:tc>
                  <a:txBody>
                    <a:bodyPr/>
                    <a:lstStyle/>
                    <a:p>
                      <a:r>
                        <a:rPr lang="en-IN" sz="1500" dirty="0">
                          <a:latin typeface="Times New Roman" panose="02020603050405020304" pitchFamily="18" charset="0"/>
                          <a:cs typeface="Times New Roman" panose="02020603050405020304" pitchFamily="18" charset="0"/>
                        </a:rPr>
                        <a:t>The design &amp; implementation of</a:t>
                      </a:r>
                      <a:r>
                        <a:rPr lang="en-IN" sz="1500" baseline="0" dirty="0">
                          <a:latin typeface="Times New Roman" panose="02020603050405020304" pitchFamily="18" charset="0"/>
                          <a:cs typeface="Times New Roman" panose="02020603050405020304" pitchFamily="18" charset="0"/>
                        </a:rPr>
                        <a:t> a weather monitoring &amp; controlling system.</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098122">
                <a:tc>
                  <a:txBody>
                    <a:bodyPr/>
                    <a:lstStyle/>
                    <a:p>
                      <a:r>
                        <a:rPr lang="en-IN" sz="1500" dirty="0">
                          <a:latin typeface="Times New Roman" panose="02020603050405020304" pitchFamily="18" charset="0"/>
                          <a:cs typeface="Times New Roman" panose="02020603050405020304" pitchFamily="18" charset="0"/>
                        </a:rPr>
                        <a:t> </a:t>
                      </a:r>
                      <a:r>
                        <a:rPr lang="en-IN" sz="1500" baseline="0" dirty="0">
                          <a:latin typeface="Times New Roman" panose="02020603050405020304" pitchFamily="18" charset="0"/>
                          <a:cs typeface="Times New Roman" panose="02020603050405020304" pitchFamily="18" charset="0"/>
                        </a:rPr>
                        <a:t> 3</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Dr. k. Srinivas rao</a:t>
                      </a:r>
                    </a:p>
                  </a:txBody>
                  <a:tcPr/>
                </a:tc>
                <a:tc>
                  <a:txBody>
                    <a:bodyPr/>
                    <a:lstStyle/>
                    <a:p>
                      <a:r>
                        <a:rPr lang="en-US" sz="1500" dirty="0">
                          <a:latin typeface="Times New Roman" panose="02020603050405020304" pitchFamily="18" charset="0"/>
                          <a:cs typeface="Times New Roman" panose="02020603050405020304" pitchFamily="18" charset="0"/>
                        </a:rPr>
                        <a:t>Research on weather monitoring system</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International journal of advanced research &amp; communication</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Analysis &amp; monitoring of change in climate or weather with respect to time</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Research on weather monitoring system of climate change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77462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Vel Tech Rangarajan Dr. Sagunthala R&amp;D Institute of Science and Technology</a:t>
            </a:r>
          </a:p>
        </p:txBody>
      </p:sp>
      <p:sp>
        <p:nvSpPr>
          <p:cNvPr id="4" name="Slide Number Placeholder 3"/>
          <p:cNvSpPr>
            <a:spLocks noGrp="1"/>
          </p:cNvSpPr>
          <p:nvPr>
            <p:ph type="sldNum" sz="quarter" idx="12"/>
          </p:nvPr>
        </p:nvSpPr>
        <p:spPr/>
        <p:txBody>
          <a:bodyPr/>
          <a:lstStyle/>
          <a:p>
            <a:fld id="{8E4F4909-AB91-4702-BFA2-E3C21A7DF79A}" type="slidenum">
              <a:rPr lang="en-US" smtClean="0"/>
              <a:t>11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57018273"/>
              </p:ext>
            </p:extLst>
          </p:nvPr>
        </p:nvGraphicFramePr>
        <p:xfrm>
          <a:off x="962472" y="620688"/>
          <a:ext cx="10009110" cy="5544615"/>
        </p:xfrm>
        <a:graphic>
          <a:graphicData uri="http://schemas.openxmlformats.org/drawingml/2006/table">
            <a:tbl>
              <a:tblPr firstRow="1" bandRow="1">
                <a:tableStyleId>{5C22544A-7EE6-4342-B048-85BDC9FD1C3A}</a:tableStyleId>
              </a:tblPr>
              <a:tblGrid>
                <a:gridCol w="709866">
                  <a:extLst>
                    <a:ext uri="{9D8B030D-6E8A-4147-A177-3AD203B41FA5}">
                      <a16:colId xmlns:a16="http://schemas.microsoft.com/office/drawing/2014/main" val="20000"/>
                    </a:ext>
                  </a:extLst>
                </a:gridCol>
                <a:gridCol w="2053843">
                  <a:extLst>
                    <a:ext uri="{9D8B030D-6E8A-4147-A177-3AD203B41FA5}">
                      <a16:colId xmlns:a16="http://schemas.microsoft.com/office/drawing/2014/main" val="20001"/>
                    </a:ext>
                  </a:extLst>
                </a:gridCol>
                <a:gridCol w="2134366">
                  <a:extLst>
                    <a:ext uri="{9D8B030D-6E8A-4147-A177-3AD203B41FA5}">
                      <a16:colId xmlns:a16="http://schemas.microsoft.com/office/drawing/2014/main" val="20002"/>
                    </a:ext>
                  </a:extLst>
                </a:gridCol>
                <a:gridCol w="2734771">
                  <a:extLst>
                    <a:ext uri="{9D8B030D-6E8A-4147-A177-3AD203B41FA5}">
                      <a16:colId xmlns:a16="http://schemas.microsoft.com/office/drawing/2014/main" val="20003"/>
                    </a:ext>
                  </a:extLst>
                </a:gridCol>
                <a:gridCol w="1169493">
                  <a:extLst>
                    <a:ext uri="{9D8B030D-6E8A-4147-A177-3AD203B41FA5}">
                      <a16:colId xmlns:a16="http://schemas.microsoft.com/office/drawing/2014/main" val="20004"/>
                    </a:ext>
                  </a:extLst>
                </a:gridCol>
                <a:gridCol w="1206771">
                  <a:extLst>
                    <a:ext uri="{9D8B030D-6E8A-4147-A177-3AD203B41FA5}">
                      <a16:colId xmlns:a16="http://schemas.microsoft.com/office/drawing/2014/main" val="20005"/>
                    </a:ext>
                  </a:extLst>
                </a:gridCol>
              </a:tblGrid>
              <a:tr h="716061">
                <a:tc>
                  <a:txBody>
                    <a:bodyPr/>
                    <a:lstStyle/>
                    <a:p>
                      <a:r>
                        <a:rPr lang="en-IN" dirty="0">
                          <a:solidFill>
                            <a:schemeClr val="bg1"/>
                          </a:solidFill>
                          <a:latin typeface="Times New Roman" panose="02020603050405020304" pitchFamily="18" charset="0"/>
                          <a:cs typeface="Times New Roman" panose="02020603050405020304" pitchFamily="18" charset="0"/>
                        </a:rPr>
                        <a:t>Sl.no</a:t>
                      </a:r>
                    </a:p>
                  </a:txBody>
                  <a:tcPr/>
                </a:tc>
                <a:tc>
                  <a:txBody>
                    <a:bodyPr/>
                    <a:lstStyle/>
                    <a:p>
                      <a:r>
                        <a:rPr lang="en-IN" dirty="0">
                          <a:latin typeface="Times New Roman" panose="02020603050405020304" pitchFamily="18" charset="0"/>
                          <a:cs typeface="Times New Roman" panose="02020603050405020304" pitchFamily="18" charset="0"/>
                        </a:rPr>
                        <a:t>       Authors</a:t>
                      </a:r>
                    </a:p>
                  </a:txBody>
                  <a:tcPr/>
                </a:tc>
                <a:tc>
                  <a:txBody>
                    <a:bodyPr/>
                    <a:lstStyle/>
                    <a:p>
                      <a:r>
                        <a:rPr lang="en-IN" dirty="0">
                          <a:latin typeface="Times New Roman" panose="02020603050405020304" pitchFamily="18" charset="0"/>
                          <a:cs typeface="Times New Roman" panose="02020603050405020304" pitchFamily="18" charset="0"/>
                        </a:rPr>
                        <a:t>     Title</a:t>
                      </a:r>
                    </a:p>
                  </a:txBody>
                  <a:tcPr/>
                </a:tc>
                <a:tc>
                  <a:txBody>
                    <a:bodyPr/>
                    <a:lstStyle/>
                    <a:p>
                      <a:r>
                        <a:rPr lang="en-IN" baseline="0" dirty="0">
                          <a:latin typeface="Times New Roman" panose="02020603050405020304" pitchFamily="18" charset="0"/>
                          <a:cs typeface="Times New Roman" panose="02020603050405020304" pitchFamily="18" charset="0"/>
                        </a:rPr>
                        <a:t> journal details with year</a:t>
                      </a:r>
                      <a:endParaRPr lang="en-IN"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IN" dirty="0">
                          <a:latin typeface="Times New Roman" panose="02020603050405020304" pitchFamily="18" charset="0"/>
                          <a:cs typeface="Times New Roman" panose="02020603050405020304" pitchFamily="18" charset="0"/>
                        </a:rPr>
                        <a:t>study</a:t>
                      </a:r>
                    </a:p>
                  </a:txBody>
                  <a:tcPr/>
                </a:tc>
                <a:tc>
                  <a:txBody>
                    <a:bodyPr/>
                    <a:lstStyle/>
                    <a:p>
                      <a:r>
                        <a:rPr lang="en-IN"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10000"/>
                  </a:ext>
                </a:extLst>
              </a:tr>
              <a:tr h="1595922">
                <a:tc>
                  <a:txBody>
                    <a:bodyPr/>
                    <a:lstStyle/>
                    <a:p>
                      <a:r>
                        <a:rPr lang="en-IN" sz="1500" dirty="0">
                          <a:latin typeface="Times New Roman" panose="02020603050405020304" pitchFamily="18" charset="0"/>
                          <a:cs typeface="Times New Roman" panose="02020603050405020304" pitchFamily="18" charset="0"/>
                        </a:rPr>
                        <a:t>  4</a:t>
                      </a:r>
                    </a:p>
                  </a:txBody>
                  <a:tcPr/>
                </a:tc>
                <a:tc>
                  <a:txBody>
                    <a:bodyPr/>
                    <a:lstStyle/>
                    <a:p>
                      <a:r>
                        <a:rPr lang="en-IN" sz="1500" dirty="0">
                          <a:latin typeface="Times New Roman" panose="02020603050405020304" pitchFamily="18" charset="0"/>
                          <a:cs typeface="Times New Roman" panose="02020603050405020304" pitchFamily="18" charset="0"/>
                        </a:rPr>
                        <a:t>John garfinkel</a:t>
                      </a:r>
                    </a:p>
                  </a:txBody>
                  <a:tcPr/>
                </a:tc>
                <a:tc>
                  <a:txBody>
                    <a:bodyPr/>
                    <a:lstStyle/>
                    <a:p>
                      <a:r>
                        <a:rPr lang="en-IN" sz="1500" dirty="0">
                          <a:latin typeface="Times New Roman" panose="02020603050405020304" pitchFamily="18" charset="0"/>
                          <a:cs typeface="Times New Roman" panose="02020603050405020304" pitchFamily="18" charset="0"/>
                        </a:rPr>
                        <a:t>New year stratosphere</a:t>
                      </a:r>
                      <a:r>
                        <a:rPr lang="en-IN" sz="1500" baseline="0" dirty="0">
                          <a:latin typeface="Times New Roman" panose="02020603050405020304" pitchFamily="18" charset="0"/>
                          <a:cs typeface="Times New Roman" panose="02020603050405020304" pitchFamily="18" charset="0"/>
                        </a:rPr>
                        <a:t> sudden warning &amp; it’s real time prediction</a:t>
                      </a:r>
                      <a:r>
                        <a:rPr lang="en-IN" sz="1500" baseline="0" dirty="0"/>
                        <a:t>.</a:t>
                      </a:r>
                      <a:endParaRPr lang="en-IN" sz="1500" dirty="0"/>
                    </a:p>
                  </a:txBody>
                  <a:tcPr/>
                </a:tc>
                <a:tc>
                  <a:txBody>
                    <a:bodyPr/>
                    <a:lstStyle/>
                    <a:p>
                      <a:r>
                        <a:rPr lang="en-IN" sz="1500" dirty="0">
                          <a:latin typeface="Times New Roman" panose="02020603050405020304" pitchFamily="18" charset="0"/>
                          <a:cs typeface="Times New Roman" panose="02020603050405020304" pitchFamily="18" charset="0"/>
                        </a:rPr>
                        <a:t>Journal of geophysical</a:t>
                      </a:r>
                      <a:r>
                        <a:rPr lang="en-IN" sz="1500" baseline="0" dirty="0">
                          <a:latin typeface="Times New Roman" panose="02020603050405020304" pitchFamily="18" charset="0"/>
                          <a:cs typeface="Times New Roman" panose="02020603050405020304" pitchFamily="18" charset="0"/>
                        </a:rPr>
                        <a:t> research-2019</a:t>
                      </a:r>
                      <a:r>
                        <a:rPr lang="en-IN" sz="1500" baseline="0" dirty="0"/>
                        <a:t>.</a:t>
                      </a:r>
                      <a:endParaRPr lang="en-IN" sz="1500" dirty="0"/>
                    </a:p>
                  </a:txBody>
                  <a:tcPr/>
                </a:tc>
                <a:tc>
                  <a:txBody>
                    <a:bodyPr/>
                    <a:lstStyle/>
                    <a:p>
                      <a:r>
                        <a:rPr lang="en-IN" sz="1500" dirty="0">
                          <a:latin typeface="Times New Roman" panose="02020603050405020304" pitchFamily="18" charset="0"/>
                          <a:cs typeface="Times New Roman" panose="02020603050405020304" pitchFamily="18" charset="0"/>
                        </a:rPr>
                        <a:t>To study</a:t>
                      </a:r>
                      <a:r>
                        <a:rPr lang="en-IN" sz="1500" baseline="0" dirty="0">
                          <a:latin typeface="Times New Roman" panose="02020603050405020304" pitchFamily="18" charset="0"/>
                          <a:cs typeface="Times New Roman" panose="02020603050405020304" pitchFamily="18" charset="0"/>
                        </a:rPr>
                        <a:t> the changes in weather.</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To analyze the changes in weather.</a:t>
                      </a:r>
                    </a:p>
                  </a:txBody>
                  <a:tcPr/>
                </a:tc>
                <a:extLst>
                  <a:ext uri="{0D108BD9-81ED-4DB2-BD59-A6C34878D82A}">
                    <a16:rowId xmlns:a16="http://schemas.microsoft.com/office/drawing/2014/main" val="10001"/>
                  </a:ext>
                </a:extLst>
              </a:tr>
              <a:tr h="1636710">
                <a:tc>
                  <a:txBody>
                    <a:bodyPr/>
                    <a:lstStyle/>
                    <a:p>
                      <a:r>
                        <a:rPr lang="en-IN" sz="1500" dirty="0">
                          <a:latin typeface="Times New Roman" panose="02020603050405020304" pitchFamily="18" charset="0"/>
                          <a:cs typeface="Times New Roman" panose="02020603050405020304" pitchFamily="18" charset="0"/>
                        </a:rPr>
                        <a:t>  5</a:t>
                      </a:r>
                    </a:p>
                  </a:txBody>
                  <a:tcPr/>
                </a:tc>
                <a:tc>
                  <a:txBody>
                    <a:bodyPr/>
                    <a:lstStyle/>
                    <a:p>
                      <a:r>
                        <a:rPr lang="en-IN" sz="1500" dirty="0">
                          <a:latin typeface="Times New Roman" panose="02020603050405020304" pitchFamily="18" charset="0"/>
                          <a:cs typeface="Times New Roman" panose="02020603050405020304" pitchFamily="18" charset="0"/>
                        </a:rPr>
                        <a:t>Karthik.k</a:t>
                      </a:r>
                    </a:p>
                  </a:txBody>
                  <a:tcPr/>
                </a:tc>
                <a:tc>
                  <a:txBody>
                    <a:bodyPr/>
                    <a:lstStyle/>
                    <a:p>
                      <a:r>
                        <a:rPr lang="en-IN" sz="1500" dirty="0">
                          <a:latin typeface="Times New Roman" panose="02020603050405020304" pitchFamily="18" charset="0"/>
                          <a:cs typeface="Times New Roman" panose="02020603050405020304" pitchFamily="18" charset="0"/>
                        </a:rPr>
                        <a:t>Arduino based models weather monitoring system.</a:t>
                      </a:r>
                    </a:p>
                  </a:txBody>
                  <a:tcPr/>
                </a:tc>
                <a:tc>
                  <a:txBody>
                    <a:bodyPr/>
                    <a:lstStyle/>
                    <a:p>
                      <a:r>
                        <a:rPr lang="en-IN" sz="1500" dirty="0">
                          <a:latin typeface="Times New Roman" panose="02020603050405020304" pitchFamily="18" charset="0"/>
                          <a:cs typeface="Times New Roman" panose="02020603050405020304" pitchFamily="18" charset="0"/>
                        </a:rPr>
                        <a:t>International journey of engineering-2015</a:t>
                      </a:r>
                    </a:p>
                  </a:txBody>
                  <a:tcPr/>
                </a:tc>
                <a:tc>
                  <a:txBody>
                    <a:bodyPr/>
                    <a:lstStyle/>
                    <a:p>
                      <a:r>
                        <a:rPr lang="en-IN" sz="1500" dirty="0">
                          <a:latin typeface="Times New Roman" panose="02020603050405020304" pitchFamily="18" charset="0"/>
                          <a:cs typeface="Times New Roman" panose="02020603050405020304" pitchFamily="18" charset="0"/>
                        </a:rPr>
                        <a:t>To monitor the continuous  change in weather.</a:t>
                      </a:r>
                    </a:p>
                  </a:txBody>
                  <a:tcPr/>
                </a:tc>
                <a:tc>
                  <a:txBody>
                    <a:bodyPr/>
                    <a:lstStyle/>
                    <a:p>
                      <a:r>
                        <a:rPr lang="en-IN" sz="1500" dirty="0">
                          <a:latin typeface="Times New Roman" panose="02020603050405020304" pitchFamily="18" charset="0"/>
                          <a:cs typeface="Times New Roman" panose="02020603050405020304" pitchFamily="18" charset="0"/>
                        </a:rPr>
                        <a:t>Getting updated about weather can give accurate results.</a:t>
                      </a:r>
                    </a:p>
                  </a:txBody>
                  <a:tcPr/>
                </a:tc>
                <a:extLst>
                  <a:ext uri="{0D108BD9-81ED-4DB2-BD59-A6C34878D82A}">
                    <a16:rowId xmlns:a16="http://schemas.microsoft.com/office/drawing/2014/main" val="10002"/>
                  </a:ext>
                </a:extLst>
              </a:tr>
              <a:tr h="1595922">
                <a:tc>
                  <a:txBody>
                    <a:bodyPr/>
                    <a:lstStyle/>
                    <a:p>
                      <a:r>
                        <a:rPr lang="en-IN" sz="1500" dirty="0">
                          <a:latin typeface="Times New Roman" panose="02020603050405020304" pitchFamily="18" charset="0"/>
                          <a:cs typeface="Times New Roman" panose="02020603050405020304" pitchFamily="18" charset="0"/>
                        </a:rPr>
                        <a:t>  6</a:t>
                      </a:r>
                    </a:p>
                  </a:txBody>
                  <a:tcPr/>
                </a:tc>
                <a:tc>
                  <a:txBody>
                    <a:bodyPr/>
                    <a:lstStyle/>
                    <a:p>
                      <a:r>
                        <a:rPr lang="en-IN" sz="1500" dirty="0">
                          <a:latin typeface="Times New Roman" panose="02020603050405020304" pitchFamily="18" charset="0"/>
                          <a:cs typeface="Times New Roman" panose="02020603050405020304" pitchFamily="18" charset="0"/>
                        </a:rPr>
                        <a:t>G. Tiwari</a:t>
                      </a:r>
                    </a:p>
                  </a:txBody>
                  <a:tcPr/>
                </a:tc>
                <a:tc>
                  <a:txBody>
                    <a:bodyPr/>
                    <a:lstStyle/>
                    <a:p>
                      <a:r>
                        <a:rPr lang="en-IN" sz="1500" dirty="0">
                          <a:latin typeface="Times New Roman" panose="02020603050405020304" pitchFamily="18" charset="0"/>
                          <a:cs typeface="Times New Roman" panose="02020603050405020304" pitchFamily="18" charset="0"/>
                        </a:rPr>
                        <a:t>Humidity control system.</a:t>
                      </a:r>
                    </a:p>
                  </a:txBody>
                  <a:tcPr/>
                </a:tc>
                <a:tc>
                  <a:txBody>
                    <a:bodyPr/>
                    <a:lstStyle/>
                    <a:p>
                      <a:r>
                        <a:rPr lang="en-IN" sz="1500" dirty="0">
                          <a:latin typeface="Times New Roman" panose="02020603050405020304" pitchFamily="18" charset="0"/>
                          <a:cs typeface="Times New Roman" panose="02020603050405020304" pitchFamily="18" charset="0"/>
                        </a:rPr>
                        <a:t>Journal of climatic change</a:t>
                      </a:r>
                      <a:r>
                        <a:rPr lang="en-IN" sz="1500" baseline="0" dirty="0">
                          <a:latin typeface="Times New Roman" panose="02020603050405020304" pitchFamily="18" charset="0"/>
                          <a:cs typeface="Times New Roman" panose="02020603050405020304" pitchFamily="18" charset="0"/>
                        </a:rPr>
                        <a:t> -2015</a:t>
                      </a:r>
                      <a:r>
                        <a:rPr lang="en-IN" sz="1500" baseline="0" dirty="0"/>
                        <a:t>.</a:t>
                      </a:r>
                      <a:endParaRPr lang="en-IN" sz="1500" dirty="0"/>
                    </a:p>
                  </a:txBody>
                  <a:tcPr/>
                </a:tc>
                <a:tc>
                  <a:txBody>
                    <a:bodyPr/>
                    <a:lstStyle/>
                    <a:p>
                      <a:r>
                        <a:rPr lang="en-IN" sz="1500" dirty="0">
                          <a:latin typeface="Times New Roman" panose="02020603050405020304" pitchFamily="18" charset="0"/>
                          <a:cs typeface="Times New Roman" panose="02020603050405020304" pitchFamily="18" charset="0"/>
                        </a:rPr>
                        <a:t>To know how much amount of humidity present</a:t>
                      </a:r>
                    </a:p>
                  </a:txBody>
                  <a:tcPr/>
                </a:tc>
                <a:tc>
                  <a:txBody>
                    <a:bodyPr/>
                    <a:lstStyle/>
                    <a:p>
                      <a:r>
                        <a:rPr lang="en-IN" sz="1500" dirty="0">
                          <a:latin typeface="Times New Roman" panose="02020603050405020304" pitchFamily="18" charset="0"/>
                          <a:cs typeface="Times New Roman" panose="02020603050405020304" pitchFamily="18" charset="0"/>
                        </a:rPr>
                        <a:t>By observing humidity we can estimate</a:t>
                      </a:r>
                      <a:r>
                        <a:rPr lang="en-IN" sz="1500" baseline="0" dirty="0">
                          <a:latin typeface="Times New Roman" panose="02020603050405020304" pitchFamily="18" charset="0"/>
                          <a:cs typeface="Times New Roman" panose="02020603050405020304" pitchFamily="18" charset="0"/>
                        </a:rPr>
                        <a:t> change in weather</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451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12</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47860383"/>
              </p:ext>
            </p:extLst>
          </p:nvPr>
        </p:nvGraphicFramePr>
        <p:xfrm>
          <a:off x="674442" y="548680"/>
          <a:ext cx="10441159" cy="5292245"/>
        </p:xfrm>
        <a:graphic>
          <a:graphicData uri="http://schemas.openxmlformats.org/drawingml/2006/table">
            <a:tbl>
              <a:tblPr firstRow="1" bandRow="1">
                <a:tableStyleId>{5C22544A-7EE6-4342-B048-85BDC9FD1C3A}</a:tableStyleId>
              </a:tblPr>
              <a:tblGrid>
                <a:gridCol w="835354">
                  <a:extLst>
                    <a:ext uri="{9D8B030D-6E8A-4147-A177-3AD203B41FA5}">
                      <a16:colId xmlns:a16="http://schemas.microsoft.com/office/drawing/2014/main" val="20000"/>
                    </a:ext>
                  </a:extLst>
                </a:gridCol>
                <a:gridCol w="1900264">
                  <a:extLst>
                    <a:ext uri="{9D8B030D-6E8A-4147-A177-3AD203B41FA5}">
                      <a16:colId xmlns:a16="http://schemas.microsoft.com/office/drawing/2014/main" val="20001"/>
                    </a:ext>
                  </a:extLst>
                </a:gridCol>
                <a:gridCol w="2088918">
                  <a:extLst>
                    <a:ext uri="{9D8B030D-6E8A-4147-A177-3AD203B41FA5}">
                      <a16:colId xmlns:a16="http://schemas.microsoft.com/office/drawing/2014/main" val="20002"/>
                    </a:ext>
                  </a:extLst>
                </a:gridCol>
                <a:gridCol w="2296309">
                  <a:extLst>
                    <a:ext uri="{9D8B030D-6E8A-4147-A177-3AD203B41FA5}">
                      <a16:colId xmlns:a16="http://schemas.microsoft.com/office/drawing/2014/main" val="20003"/>
                    </a:ext>
                  </a:extLst>
                </a:gridCol>
                <a:gridCol w="1461742">
                  <a:extLst>
                    <a:ext uri="{9D8B030D-6E8A-4147-A177-3AD203B41FA5}">
                      <a16:colId xmlns:a16="http://schemas.microsoft.com/office/drawing/2014/main" val="20004"/>
                    </a:ext>
                  </a:extLst>
                </a:gridCol>
                <a:gridCol w="1858572">
                  <a:extLst>
                    <a:ext uri="{9D8B030D-6E8A-4147-A177-3AD203B41FA5}">
                      <a16:colId xmlns:a16="http://schemas.microsoft.com/office/drawing/2014/main" val="20005"/>
                    </a:ext>
                  </a:extLst>
                </a:gridCol>
              </a:tblGrid>
              <a:tr h="649470">
                <a:tc>
                  <a:txBody>
                    <a:bodyPr/>
                    <a:lstStyle/>
                    <a:p>
                      <a:r>
                        <a:rPr lang="en-IN" sz="1500" dirty="0">
                          <a:latin typeface="Times New Roman" panose="02020603050405020304" pitchFamily="18" charset="0"/>
                          <a:cs typeface="Times New Roman" panose="02020603050405020304" pitchFamily="18" charset="0"/>
                        </a:rPr>
                        <a:t>Sl no.</a:t>
                      </a:r>
                    </a:p>
                  </a:txBody>
                  <a:tcPr/>
                </a:tc>
                <a:tc>
                  <a:txBody>
                    <a:bodyPr/>
                    <a:lstStyle/>
                    <a:p>
                      <a:r>
                        <a:rPr lang="en-IN" sz="1500" baseline="0" dirty="0">
                          <a:latin typeface="Times New Roman" panose="02020603050405020304" pitchFamily="18" charset="0"/>
                          <a:cs typeface="Times New Roman" panose="02020603050405020304" pitchFamily="18" charset="0"/>
                        </a:rPr>
                        <a:t>         Author</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dirty="0"/>
                        <a:t>     </a:t>
                      </a:r>
                      <a:r>
                        <a:rPr lang="en-IN" sz="1500" dirty="0">
                          <a:latin typeface="Times New Roman" panose="02020603050405020304" pitchFamily="18" charset="0"/>
                          <a:cs typeface="Times New Roman" panose="02020603050405020304" pitchFamily="18" charset="0"/>
                        </a:rPr>
                        <a:t>Title</a:t>
                      </a:r>
                    </a:p>
                  </a:txBody>
                  <a:tcPr/>
                </a:tc>
                <a:tc>
                  <a:txBody>
                    <a:bodyPr/>
                    <a:lstStyle/>
                    <a:p>
                      <a:r>
                        <a:rPr lang="en-IN" sz="1500" dirty="0">
                          <a:latin typeface="Times New Roman" panose="02020603050405020304" pitchFamily="18" charset="0"/>
                          <a:cs typeface="Times New Roman" panose="02020603050405020304" pitchFamily="18" charset="0"/>
                        </a:rPr>
                        <a:t>Journal details with year</a:t>
                      </a:r>
                    </a:p>
                  </a:txBody>
                  <a:tcPr/>
                </a:tc>
                <a:tc>
                  <a:txBody>
                    <a:bodyPr/>
                    <a:lstStyle/>
                    <a:p>
                      <a:r>
                        <a:rPr lang="en-IN" sz="1500" dirty="0">
                          <a:latin typeface="Times New Roman" panose="02020603050405020304" pitchFamily="18" charset="0"/>
                          <a:cs typeface="Times New Roman" panose="02020603050405020304" pitchFamily="18" charset="0"/>
                        </a:rPr>
                        <a:t>Study</a:t>
                      </a:r>
                    </a:p>
                  </a:txBody>
                  <a:tcPr/>
                </a:tc>
                <a:tc>
                  <a:txBody>
                    <a:bodyPr/>
                    <a:lstStyle/>
                    <a:p>
                      <a:r>
                        <a:rPr lang="en-IN" sz="1500"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10000"/>
                  </a:ext>
                </a:extLst>
              </a:tr>
              <a:tr h="1428854">
                <a:tc>
                  <a:txBody>
                    <a:bodyPr/>
                    <a:lstStyle/>
                    <a:p>
                      <a:r>
                        <a:rPr lang="en-IN" sz="1500" dirty="0">
                          <a:latin typeface="Times New Roman" panose="02020603050405020304" pitchFamily="18" charset="0"/>
                          <a:cs typeface="Times New Roman" panose="02020603050405020304" pitchFamily="18" charset="0"/>
                        </a:rPr>
                        <a:t>7.</a:t>
                      </a:r>
                    </a:p>
                  </a:txBody>
                  <a:tcPr/>
                </a:tc>
                <a:tc>
                  <a:txBody>
                    <a:bodyPr/>
                    <a:lstStyle/>
                    <a:p>
                      <a:r>
                        <a:rPr lang="en-IN" sz="1500" dirty="0">
                          <a:latin typeface="Times New Roman" panose="02020603050405020304" pitchFamily="18" charset="0"/>
                          <a:cs typeface="Times New Roman" panose="02020603050405020304" pitchFamily="18" charset="0"/>
                        </a:rPr>
                        <a:t>P.Russo</a:t>
                      </a:r>
                    </a:p>
                  </a:txBody>
                  <a:tcPr/>
                </a:tc>
                <a:tc>
                  <a:txBody>
                    <a:bodyPr/>
                    <a:lstStyle/>
                    <a:p>
                      <a:r>
                        <a:rPr lang="en-IN" sz="1500" dirty="0">
                          <a:latin typeface="Times New Roman" panose="02020603050405020304" pitchFamily="18" charset="0"/>
                          <a:cs typeface="Times New Roman" panose="02020603050405020304" pitchFamily="18" charset="0"/>
                        </a:rPr>
                        <a:t>Monitoring weather conditions</a:t>
                      </a:r>
                      <a:r>
                        <a:rPr lang="en-IN" sz="1500" baseline="0" dirty="0">
                          <a:latin typeface="Times New Roman" panose="02020603050405020304" pitchFamily="18" charset="0"/>
                          <a:cs typeface="Times New Roman" panose="02020603050405020304" pitchFamily="18" charset="0"/>
                        </a:rPr>
                        <a:t> through smart phones</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Journal</a:t>
                      </a:r>
                      <a:r>
                        <a:rPr lang="en-IN" sz="1500" baseline="0" dirty="0">
                          <a:latin typeface="Times New Roman" panose="02020603050405020304" pitchFamily="18" charset="0"/>
                          <a:cs typeface="Times New Roman" panose="02020603050405020304" pitchFamily="18" charset="0"/>
                        </a:rPr>
                        <a:t> of    </a:t>
                      </a:r>
                      <a:r>
                        <a:rPr lang="en-IN" sz="1500" dirty="0">
                          <a:latin typeface="Times New Roman" panose="02020603050405020304" pitchFamily="18" charset="0"/>
                          <a:cs typeface="Times New Roman" panose="02020603050405020304" pitchFamily="18" charset="0"/>
                        </a:rPr>
                        <a:t>network&amp;computer applications  2017.</a:t>
                      </a:r>
                    </a:p>
                  </a:txBody>
                  <a:tcPr/>
                </a:tc>
                <a:tc>
                  <a:txBody>
                    <a:bodyPr/>
                    <a:lstStyle/>
                    <a:p>
                      <a:r>
                        <a:rPr lang="en-IN" sz="1500" dirty="0">
                          <a:latin typeface="Times New Roman" panose="02020603050405020304" pitchFamily="18" charset="0"/>
                          <a:cs typeface="Times New Roman" panose="02020603050405020304" pitchFamily="18" charset="0"/>
                        </a:rPr>
                        <a:t>Study the weather</a:t>
                      </a:r>
                      <a:r>
                        <a:rPr lang="en-IN" sz="1500" baseline="0" dirty="0">
                          <a:latin typeface="Times New Roman" panose="02020603050405020304" pitchFamily="18" charset="0"/>
                          <a:cs typeface="Times New Roman" panose="02020603050405020304" pitchFamily="18" charset="0"/>
                        </a:rPr>
                        <a:t> conditions through technology </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 by using</a:t>
                      </a:r>
                      <a:r>
                        <a:rPr lang="en-IN" sz="1500" baseline="0" dirty="0">
                          <a:latin typeface="Times New Roman" panose="02020603050405020304" pitchFamily="18" charset="0"/>
                          <a:cs typeface="Times New Roman" panose="02020603050405020304" pitchFamily="18" charset="0"/>
                        </a:rPr>
                        <a:t> technology we can be update about changes in weather conditions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428854">
                <a:tc>
                  <a:txBody>
                    <a:bodyPr/>
                    <a:lstStyle/>
                    <a:p>
                      <a:r>
                        <a:rPr lang="en-IN" sz="1500" dirty="0">
                          <a:latin typeface="Times New Roman" panose="02020603050405020304" pitchFamily="18" charset="0"/>
                          <a:cs typeface="Times New Roman" panose="02020603050405020304" pitchFamily="18" charset="0"/>
                        </a:rPr>
                        <a:t>8.</a:t>
                      </a:r>
                    </a:p>
                  </a:txBody>
                  <a:tcPr/>
                </a:tc>
                <a:tc>
                  <a:txBody>
                    <a:bodyPr/>
                    <a:lstStyle/>
                    <a:p>
                      <a:r>
                        <a:rPr lang="en-IN" sz="1500" dirty="0">
                          <a:latin typeface="Times New Roman" panose="02020603050405020304" pitchFamily="18" charset="0"/>
                          <a:cs typeface="Times New Roman" panose="02020603050405020304" pitchFamily="18" charset="0"/>
                        </a:rPr>
                        <a:t>Catsouli.j</a:t>
                      </a:r>
                    </a:p>
                  </a:txBody>
                  <a:tcPr/>
                </a:tc>
                <a:tc>
                  <a:txBody>
                    <a:bodyPr/>
                    <a:lstStyle/>
                    <a:p>
                      <a:r>
                        <a:rPr lang="en-IN" dirty="0">
                          <a:latin typeface="Times New Roman" panose="02020603050405020304" pitchFamily="18" charset="0"/>
                          <a:cs typeface="Times New Roman" panose="02020603050405020304" pitchFamily="18" charset="0"/>
                        </a:rPr>
                        <a:t>Designing embedded hardware</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Journal for designing embedded systems 2016</a:t>
                      </a:r>
                    </a:p>
                  </a:txBody>
                  <a:tcPr/>
                </a:tc>
                <a:tc>
                  <a:txBody>
                    <a:bodyPr/>
                    <a:lstStyle/>
                    <a:p>
                      <a:r>
                        <a:rPr lang="en-IN" sz="1500" dirty="0">
                          <a:latin typeface="Times New Roman" panose="02020603050405020304" pitchFamily="18" charset="0"/>
                          <a:cs typeface="Times New Roman" panose="02020603050405020304" pitchFamily="18" charset="0"/>
                        </a:rPr>
                        <a:t>By using</a:t>
                      </a:r>
                      <a:r>
                        <a:rPr lang="en-IN" sz="1500" baseline="0" dirty="0">
                          <a:latin typeface="Times New Roman" panose="02020603050405020304" pitchFamily="18" charset="0"/>
                          <a:cs typeface="Times New Roman" panose="02020603050405020304" pitchFamily="18" charset="0"/>
                        </a:rPr>
                        <a:t> embedded we can track weather conditions</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Embedded technology helps us to keep the device stay</a:t>
                      </a:r>
                      <a:r>
                        <a:rPr lang="en-IN" sz="1500" baseline="0" dirty="0">
                          <a:latin typeface="Times New Roman" panose="02020603050405020304" pitchFamily="18" charset="0"/>
                          <a:cs typeface="Times New Roman" panose="02020603050405020304" pitchFamily="18" charset="0"/>
                        </a:rPr>
                        <a:t> connected</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785067">
                <a:tc>
                  <a:txBody>
                    <a:bodyPr/>
                    <a:lstStyle/>
                    <a:p>
                      <a:r>
                        <a:rPr lang="en-IN" sz="1500" dirty="0">
                          <a:latin typeface="Times New Roman" panose="02020603050405020304" pitchFamily="18" charset="0"/>
                          <a:cs typeface="Times New Roman" panose="02020603050405020304" pitchFamily="18" charset="0"/>
                        </a:rPr>
                        <a:t>9</a:t>
                      </a:r>
                      <a:r>
                        <a:rPr lang="en-IN" dirty="0"/>
                        <a:t>.</a:t>
                      </a:r>
                    </a:p>
                  </a:txBody>
                  <a:tcPr/>
                </a:tc>
                <a:tc>
                  <a:txBody>
                    <a:bodyPr/>
                    <a:lstStyle/>
                    <a:p>
                      <a:r>
                        <a:rPr lang="en-IN" sz="1500" dirty="0">
                          <a:latin typeface="Times New Roman" panose="02020603050405020304" pitchFamily="18" charset="0"/>
                          <a:cs typeface="Times New Roman" panose="02020603050405020304" pitchFamily="18" charset="0"/>
                        </a:rPr>
                        <a:t>Yalagi.p,s</a:t>
                      </a:r>
                    </a:p>
                  </a:txBody>
                  <a:tcPr/>
                </a:tc>
                <a:tc>
                  <a:txBody>
                    <a:bodyPr/>
                    <a:lstStyle/>
                    <a:p>
                      <a:r>
                        <a:rPr lang="en-IN" sz="1500" dirty="0">
                          <a:latin typeface="Times New Roman" panose="02020603050405020304" pitchFamily="18" charset="0"/>
                          <a:cs typeface="Times New Roman" panose="02020603050405020304" pitchFamily="18" charset="0"/>
                        </a:rPr>
                        <a:t>Smart home automation</a:t>
                      </a:r>
                    </a:p>
                  </a:txBody>
                  <a:tcPr/>
                </a:tc>
                <a:tc>
                  <a:txBody>
                    <a:bodyPr/>
                    <a:lstStyle/>
                    <a:p>
                      <a:r>
                        <a:rPr lang="en-IN" sz="1500" dirty="0">
                          <a:latin typeface="Times New Roman" panose="02020603050405020304" pitchFamily="18" charset="0"/>
                          <a:cs typeface="Times New Roman" panose="02020603050405020304" pitchFamily="18" charset="0"/>
                        </a:rPr>
                        <a:t>International journal of computer</a:t>
                      </a:r>
                      <a:r>
                        <a:rPr lang="en-IN" sz="1500" baseline="0" dirty="0">
                          <a:latin typeface="Times New Roman" panose="02020603050405020304" pitchFamily="18" charset="0"/>
                          <a:cs typeface="Times New Roman" panose="02020603050405020304" pitchFamily="18" charset="0"/>
                        </a:rPr>
                        <a:t> applications 2016</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To study the</a:t>
                      </a:r>
                      <a:r>
                        <a:rPr lang="en-IN" sz="1500" baseline="0" dirty="0">
                          <a:latin typeface="Times New Roman" panose="02020603050405020304" pitchFamily="18" charset="0"/>
                          <a:cs typeface="Times New Roman" panose="02020603050405020304" pitchFamily="18" charset="0"/>
                        </a:rPr>
                        <a:t> home automation </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Home automation</a:t>
                      </a:r>
                      <a:r>
                        <a:rPr lang="en-IN" sz="1500" baseline="0" dirty="0">
                          <a:latin typeface="Times New Roman" panose="02020603050405020304" pitchFamily="18" charset="0"/>
                          <a:cs typeface="Times New Roman" panose="02020603050405020304" pitchFamily="18" charset="0"/>
                        </a:rPr>
                        <a:t> can also used in weather monitoring</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670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Proposed Methodology</a:t>
            </a:r>
          </a:p>
        </p:txBody>
      </p:sp>
      <p:sp>
        <p:nvSpPr>
          <p:cNvPr id="3" name="Content Placeholder 2"/>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1</a:t>
            </a:r>
            <a:r>
              <a:rPr lang="en-IN" sz="2400" b="1" dirty="0">
                <a:latin typeface="Times New Roman" panose="02020603050405020304" pitchFamily="18" charset="0"/>
                <a:cs typeface="Times New Roman" panose="02020603050405020304" pitchFamily="18" charset="0"/>
              </a:rPr>
              <a:t>. Hardware Setup:</a:t>
            </a:r>
          </a:p>
          <a:p>
            <a:pPr lvl="1"/>
            <a:r>
              <a:rPr lang="en-IN" sz="2000" dirty="0">
                <a:latin typeface="Times New Roman" panose="02020603050405020304" pitchFamily="18" charset="0"/>
                <a:cs typeface="Times New Roman" panose="02020603050405020304" pitchFamily="18" charset="0"/>
              </a:rPr>
              <a:t>Select sensors (temperature, humidity, pressure, rain, etc.) based on requirements.</a:t>
            </a:r>
          </a:p>
          <a:p>
            <a:pPr lvl="1"/>
            <a:r>
              <a:rPr lang="en-IN" sz="2000" dirty="0">
                <a:latin typeface="Times New Roman" panose="02020603050405020304" pitchFamily="18" charset="0"/>
                <a:cs typeface="Times New Roman" panose="02020603050405020304" pitchFamily="18" charset="0"/>
              </a:rPr>
              <a:t>Connect sensors to NodeMCU using appropriate pins.</a:t>
            </a:r>
          </a:p>
          <a:p>
            <a:pPr lvl="1"/>
            <a:r>
              <a:rPr lang="en-IN" sz="2000" dirty="0">
                <a:latin typeface="Times New Roman" panose="02020603050405020304" pitchFamily="18" charset="0"/>
                <a:cs typeface="Times New Roman" panose="02020603050405020304" pitchFamily="18" charset="0"/>
              </a:rPr>
              <a:t>Power the system (battery, solar, AC adapter).</a:t>
            </a:r>
          </a:p>
          <a:p>
            <a:pPr marL="0" indent="0">
              <a:buNone/>
            </a:pPr>
            <a:r>
              <a:rPr lang="en-IN" sz="2400" dirty="0">
                <a:latin typeface="Times New Roman" panose="02020603050405020304" pitchFamily="18" charset="0"/>
                <a:cs typeface="Times New Roman" panose="02020603050405020304" pitchFamily="18" charset="0"/>
              </a:rPr>
              <a:t>2</a:t>
            </a:r>
            <a:r>
              <a:rPr lang="en-IN" sz="2400" b="1" dirty="0">
                <a:latin typeface="Times New Roman" panose="02020603050405020304" pitchFamily="18" charset="0"/>
                <a:cs typeface="Times New Roman" panose="02020603050405020304" pitchFamily="18" charset="0"/>
              </a:rPr>
              <a:t>. Software Development:</a:t>
            </a:r>
          </a:p>
          <a:p>
            <a:pPr lvl="1"/>
            <a:r>
              <a:rPr lang="en-IN" sz="2000" dirty="0">
                <a:latin typeface="Times New Roman" panose="02020603050405020304" pitchFamily="18" charset="0"/>
                <a:cs typeface="Times New Roman" panose="02020603050405020304" pitchFamily="18" charset="0"/>
              </a:rPr>
              <a:t>Write code to read sensor values.</a:t>
            </a:r>
          </a:p>
          <a:p>
            <a:pPr lvl="1"/>
            <a:r>
              <a:rPr lang="en-IN" sz="2000" dirty="0">
                <a:latin typeface="Times New Roman" panose="02020603050405020304" pitchFamily="18" charset="0"/>
                <a:cs typeface="Times New Roman" panose="02020603050405020304" pitchFamily="18" charset="0"/>
              </a:rPr>
              <a:t>Implement Wi-Fi connectivity using Nodemcu ESP8266.</a:t>
            </a:r>
          </a:p>
          <a:p>
            <a:pPr marL="0" indent="0">
              <a:buNone/>
            </a:pPr>
            <a:r>
              <a:rPr lang="en-IN" sz="2400" b="1" dirty="0">
                <a:latin typeface="Times New Roman" panose="02020603050405020304" pitchFamily="18" charset="0"/>
                <a:cs typeface="Times New Roman" panose="02020603050405020304" pitchFamily="18" charset="0"/>
              </a:rPr>
              <a:t>3.Monitoring and Maintenance</a:t>
            </a:r>
            <a:r>
              <a:rPr lang="en-IN" sz="2400" dirty="0">
                <a:latin typeface="Times New Roman" panose="02020603050405020304" pitchFamily="18" charset="0"/>
                <a:cs typeface="Times New Roman" panose="02020603050405020304" pitchFamily="18" charset="0"/>
              </a:rPr>
              <a:t>:</a:t>
            </a:r>
          </a:p>
          <a:p>
            <a:pPr lvl="1"/>
            <a:r>
              <a:rPr lang="en-IN" sz="2000" dirty="0">
                <a:latin typeface="Times New Roman" panose="02020603050405020304" pitchFamily="18" charset="0"/>
                <a:cs typeface="Times New Roman" panose="02020603050405020304" pitchFamily="18" charset="0"/>
              </a:rPr>
              <a:t>Regularly check system performance and data quality.</a:t>
            </a:r>
          </a:p>
          <a:p>
            <a:pPr lvl="1"/>
            <a:r>
              <a:rPr lang="en-IN" sz="2000" dirty="0">
                <a:latin typeface="Times New Roman" panose="02020603050405020304" pitchFamily="18" charset="0"/>
                <a:cs typeface="Times New Roman" panose="02020603050405020304" pitchFamily="18" charset="0"/>
              </a:rPr>
              <a:t>Update software and firmware as needed.</a:t>
            </a:r>
          </a:p>
          <a:p>
            <a:pPr lvl="1"/>
            <a:r>
              <a:rPr lang="en-IN" sz="2000" dirty="0">
                <a:latin typeface="Times New Roman" panose="02020603050405020304" pitchFamily="18" charset="0"/>
                <a:cs typeface="Times New Roman" panose="02020603050405020304" pitchFamily="18" charset="0"/>
              </a:rPr>
              <a:t>Troubleshoot issues and perform maintenance.</a:t>
            </a:r>
            <a:endParaRPr lang="en-IN" dirty="0"/>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13</a:t>
            </a:fld>
            <a:endParaRPr lang="en-US" dirty="0"/>
          </a:p>
        </p:txBody>
      </p:sp>
    </p:spTree>
    <p:extLst>
      <p:ext uri="{BB962C8B-B14F-4D97-AF65-F5344CB8AC3E}">
        <p14:creationId xmlns:p14="http://schemas.microsoft.com/office/powerpoint/2010/main" val="198869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ctr" rtl="0">
              <a:spcBef>
                <a:spcPct val="0"/>
              </a:spcBef>
            </a:pPr>
            <a:br>
              <a:rPr lang="en-IN" dirty="0"/>
            </a:br>
            <a:endParaRPr lang="en-IN" dirty="0"/>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14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608" y="614898"/>
            <a:ext cx="6696744" cy="5741454"/>
          </a:xfrm>
          <a:prstGeom prst="rect">
            <a:avLst/>
          </a:prstGeom>
        </p:spPr>
      </p:pic>
    </p:spTree>
    <p:extLst>
      <p:ext uri="{BB962C8B-B14F-4D97-AF65-F5344CB8AC3E}">
        <p14:creationId xmlns:p14="http://schemas.microsoft.com/office/powerpoint/2010/main" val="4181808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FF0000"/>
                </a:solidFill>
                <a:latin typeface="Times New Roman" panose="02020603050405020304" pitchFamily="18" charset="0"/>
                <a:cs typeface="Times New Roman" panose="02020603050405020304" pitchFamily="18" charset="0"/>
              </a:rPr>
              <a:t>Timeline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32762799"/>
              </p:ext>
            </p:extLst>
          </p:nvPr>
        </p:nvGraphicFramePr>
        <p:xfrm>
          <a:off x="571500" y="1600200"/>
          <a:ext cx="10287000" cy="3200008"/>
        </p:xfrm>
        <a:graphic>
          <a:graphicData uri="http://schemas.openxmlformats.org/drawingml/2006/table">
            <a:tbl>
              <a:tblPr firstRow="1" bandRow="1">
                <a:tableStyleId>{5C22544A-7EE6-4342-B048-85BDC9FD1C3A}</a:tableStyleId>
              </a:tblPr>
              <a:tblGrid>
                <a:gridCol w="2767236">
                  <a:extLst>
                    <a:ext uri="{9D8B030D-6E8A-4147-A177-3AD203B41FA5}">
                      <a16:colId xmlns:a16="http://schemas.microsoft.com/office/drawing/2014/main" val="20000"/>
                    </a:ext>
                  </a:extLst>
                </a:gridCol>
                <a:gridCol w="7519764">
                  <a:extLst>
                    <a:ext uri="{9D8B030D-6E8A-4147-A177-3AD203B41FA5}">
                      <a16:colId xmlns:a16="http://schemas.microsoft.com/office/drawing/2014/main" val="20001"/>
                    </a:ext>
                  </a:extLst>
                </a:gridCol>
              </a:tblGrid>
              <a:tr h="278043">
                <a:tc>
                  <a:txBody>
                    <a:bodyPr/>
                    <a:lstStyle/>
                    <a:p>
                      <a:r>
                        <a:rPr lang="en-US" sz="2000" dirty="0">
                          <a:latin typeface="Times New Roman" panose="02020603050405020304" pitchFamily="18" charset="0"/>
                          <a:cs typeface="Times New Roman" panose="02020603050405020304" pitchFamily="18" charset="0"/>
                        </a:rPr>
                        <a:t>Week</a:t>
                      </a:r>
                    </a:p>
                  </a:txBody>
                  <a:tcPr/>
                </a:tc>
                <a:tc>
                  <a:txBody>
                    <a:bodyPr/>
                    <a:lstStyle/>
                    <a:p>
                      <a:r>
                        <a:rPr lang="en-IN" sz="2000" dirty="0">
                          <a:latin typeface="Times New Roman" panose="02020603050405020304" pitchFamily="18" charset="0"/>
                          <a:cs typeface="Times New Roman" panose="02020603050405020304" pitchFamily="18" charset="0"/>
                        </a:rPr>
                        <a:t>WORK</a:t>
                      </a:r>
                    </a:p>
                  </a:txBody>
                  <a:tcPr/>
                </a:tc>
                <a:extLst>
                  <a:ext uri="{0D108BD9-81ED-4DB2-BD59-A6C34878D82A}">
                    <a16:rowId xmlns:a16="http://schemas.microsoft.com/office/drawing/2014/main" val="10000"/>
                  </a:ext>
                </a:extLst>
              </a:tr>
              <a:tr h="278043">
                <a:tc>
                  <a:txBody>
                    <a:bodyPr/>
                    <a:lstStyle/>
                    <a:p>
                      <a:r>
                        <a:rPr lang="en-IN" sz="20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Acquiring the necessary components.</a:t>
                      </a:r>
                    </a:p>
                  </a:txBody>
                  <a:tcPr/>
                </a:tc>
                <a:extLst>
                  <a:ext uri="{0D108BD9-81ED-4DB2-BD59-A6C34878D82A}">
                    <a16:rowId xmlns:a16="http://schemas.microsoft.com/office/drawing/2014/main" val="10001"/>
                  </a:ext>
                </a:extLst>
              </a:tr>
              <a:tr h="278043">
                <a:tc>
                  <a:txBody>
                    <a:bodyPr/>
                    <a:lstStyle/>
                    <a:p>
                      <a:r>
                        <a:rPr lang="en-IN" sz="2000" dirty="0">
                          <a:latin typeface="Times New Roman" panose="02020603050405020304" pitchFamily="18" charset="0"/>
                          <a:cs typeface="Times New Roman" panose="02020603050405020304" pitchFamily="18" charset="0"/>
                        </a:rPr>
                        <a:t>2</a:t>
                      </a:r>
                    </a:p>
                  </a:txBody>
                  <a:tcPr/>
                </a:tc>
                <a:tc>
                  <a:txBody>
                    <a:bodyPr/>
                    <a:lstStyle/>
                    <a:p>
                      <a:r>
                        <a:rPr lang="en-US" sz="1800" dirty="0">
                          <a:latin typeface="Times New Roman" panose="02020603050405020304" pitchFamily="18" charset="0"/>
                          <a:cs typeface="Times New Roman" panose="02020603050405020304" pitchFamily="18" charset="0"/>
                        </a:rPr>
                        <a:t>Inspecting the components</a:t>
                      </a:r>
                      <a:endParaRPr lang="en-IN" dirty="0"/>
                    </a:p>
                  </a:txBody>
                  <a:tcPr/>
                </a:tc>
                <a:extLst>
                  <a:ext uri="{0D108BD9-81ED-4DB2-BD59-A6C34878D82A}">
                    <a16:rowId xmlns:a16="http://schemas.microsoft.com/office/drawing/2014/main" val="10002"/>
                  </a:ext>
                </a:extLst>
              </a:tr>
              <a:tr h="278043">
                <a:tc>
                  <a:txBody>
                    <a:bodyPr/>
                    <a:lstStyle/>
                    <a:p>
                      <a:r>
                        <a:rPr lang="en-IN" sz="2000" dirty="0">
                          <a:latin typeface="Times New Roman" panose="02020603050405020304" pitchFamily="18" charset="0"/>
                          <a:cs typeface="Times New Roman" panose="02020603050405020304" pitchFamily="18" charset="0"/>
                        </a:rPr>
                        <a:t>3</a:t>
                      </a:r>
                    </a:p>
                  </a:txBody>
                  <a:tcPr/>
                </a:tc>
                <a:tc>
                  <a:txBody>
                    <a:bodyPr/>
                    <a:lstStyle/>
                    <a:p>
                      <a:r>
                        <a:rPr lang="en-US" sz="1800" dirty="0">
                          <a:latin typeface="Times New Roman" panose="02020603050405020304" pitchFamily="18" charset="0"/>
                          <a:cs typeface="Times New Roman" panose="02020603050405020304" pitchFamily="18" charset="0"/>
                        </a:rPr>
                        <a:t>Integrating the hardware components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278043">
                <a:tc>
                  <a:txBody>
                    <a:bodyPr/>
                    <a:lstStyle/>
                    <a:p>
                      <a:r>
                        <a:rPr lang="en-IN" sz="2000" dirty="0">
                          <a:latin typeface="Times New Roman" panose="02020603050405020304" pitchFamily="18" charset="0"/>
                          <a:cs typeface="Times New Roman" panose="02020603050405020304" pitchFamily="18" charset="0"/>
                        </a:rPr>
                        <a:t>4</a:t>
                      </a:r>
                    </a:p>
                  </a:txBody>
                  <a:tcPr/>
                </a:tc>
                <a:tc>
                  <a:txBody>
                    <a:bodyPr/>
                    <a:lstStyle/>
                    <a:p>
                      <a:r>
                        <a:rPr lang="en-US" sz="1800" dirty="0">
                          <a:latin typeface="Times New Roman" panose="02020603050405020304" pitchFamily="18" charset="0"/>
                          <a:cs typeface="Times New Roman" panose="02020603050405020304" pitchFamily="18" charset="0"/>
                        </a:rPr>
                        <a:t>Developing the code and dumping into hardware system</a:t>
                      </a:r>
                      <a:endParaRPr lang="en-IN" dirty="0"/>
                    </a:p>
                  </a:txBody>
                  <a:tcPr/>
                </a:tc>
                <a:extLst>
                  <a:ext uri="{0D108BD9-81ED-4DB2-BD59-A6C34878D82A}">
                    <a16:rowId xmlns:a16="http://schemas.microsoft.com/office/drawing/2014/main" val="10004"/>
                  </a:ext>
                </a:extLst>
              </a:tr>
              <a:tr h="278043">
                <a:tc>
                  <a:txBody>
                    <a:bodyPr/>
                    <a:lstStyle/>
                    <a:p>
                      <a:r>
                        <a:rPr lang="en-IN" sz="2000" dirty="0">
                          <a:latin typeface="Times New Roman" panose="02020603050405020304" pitchFamily="18" charset="0"/>
                          <a:cs typeface="Times New Roman" panose="02020603050405020304" pitchFamily="18" charset="0"/>
                        </a:rPr>
                        <a:t>5</a:t>
                      </a:r>
                    </a:p>
                  </a:txBody>
                  <a:tcPr/>
                </a:tc>
                <a:tc>
                  <a:txBody>
                    <a:bodyPr/>
                    <a:lstStyle/>
                    <a:p>
                      <a:r>
                        <a:rPr lang="en-IN" sz="2000" dirty="0">
                          <a:latin typeface="Times New Roman" panose="02020603050405020304" pitchFamily="18" charset="0"/>
                          <a:cs typeface="Times New Roman" panose="02020603050405020304" pitchFamily="18" charset="0"/>
                        </a:rPr>
                        <a:t>Checking</a:t>
                      </a:r>
                      <a:r>
                        <a:rPr lang="en-IN" sz="2000" baseline="0" dirty="0">
                          <a:latin typeface="Times New Roman" panose="02020603050405020304" pitchFamily="18" charset="0"/>
                          <a:cs typeface="Times New Roman" panose="02020603050405020304" pitchFamily="18" charset="0"/>
                        </a:rPr>
                        <a:t> the connections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426328">
                <a:tc>
                  <a:txBody>
                    <a:bodyPr/>
                    <a:lstStyle/>
                    <a:p>
                      <a:r>
                        <a:rPr lang="en-IN" sz="2000" dirty="0">
                          <a:latin typeface="Times New Roman" panose="02020603050405020304" pitchFamily="18" charset="0"/>
                          <a:cs typeface="Times New Roman" panose="02020603050405020304" pitchFamily="18" charset="0"/>
                        </a:rPr>
                        <a:t>6</a:t>
                      </a:r>
                    </a:p>
                  </a:txBody>
                  <a:tcPr/>
                </a:tc>
                <a:tc>
                  <a:txBody>
                    <a:bodyPr/>
                    <a:lstStyle/>
                    <a:p>
                      <a:r>
                        <a:rPr lang="en-IN" sz="2000" dirty="0">
                          <a:latin typeface="Times New Roman" panose="02020603050405020304" pitchFamily="18" charset="0"/>
                          <a:cs typeface="Times New Roman" panose="02020603050405020304" pitchFamily="18" charset="0"/>
                        </a:rPr>
                        <a:t>Integrating the</a:t>
                      </a:r>
                      <a:r>
                        <a:rPr lang="en-IN" sz="2000" baseline="0" dirty="0">
                          <a:latin typeface="Times New Roman" panose="02020603050405020304" pitchFamily="18" charset="0"/>
                          <a:cs typeface="Times New Roman" panose="02020603050405020304" pitchFamily="18" charset="0"/>
                        </a:rPr>
                        <a:t> hardware with checking weather conditions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278043">
                <a:tc>
                  <a:txBody>
                    <a:bodyPr/>
                    <a:lstStyle/>
                    <a:p>
                      <a:r>
                        <a:rPr lang="en-IN" sz="2000" dirty="0">
                          <a:latin typeface="Times New Roman" panose="02020603050405020304" pitchFamily="18" charset="0"/>
                          <a:cs typeface="Times New Roman" panose="02020603050405020304" pitchFamily="18" charset="0"/>
                        </a:rPr>
                        <a:t>7</a:t>
                      </a:r>
                    </a:p>
                  </a:txBody>
                  <a:tcPr/>
                </a:tc>
                <a:tc>
                  <a:txBody>
                    <a:bodyPr/>
                    <a:lstStyle/>
                    <a:p>
                      <a:r>
                        <a:rPr lang="en-US" sz="1800" dirty="0">
                          <a:latin typeface="Times New Roman" panose="02020603050405020304" pitchFamily="18" charset="0"/>
                          <a:cs typeface="Times New Roman" panose="02020603050405020304" pitchFamily="18" charset="0"/>
                        </a:rPr>
                        <a:t>Publishing the paper</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15</a:t>
            </a:fld>
            <a:endParaRPr lang="en-US" dirty="0"/>
          </a:p>
        </p:txBody>
      </p:sp>
    </p:spTree>
    <p:extLst>
      <p:ext uri="{BB962C8B-B14F-4D97-AF65-F5344CB8AC3E}">
        <p14:creationId xmlns:p14="http://schemas.microsoft.com/office/powerpoint/2010/main" val="186291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D7E1-2AE9-4EEB-DC06-AD3A2F64F668}"/>
              </a:ext>
            </a:extLst>
          </p:cNvPr>
          <p:cNvSpPr>
            <a:spLocks noGrp="1"/>
          </p:cNvSpPr>
          <p:nvPr>
            <p:ph type="title"/>
          </p:nvPr>
        </p:nvSpPr>
        <p:spPr/>
        <p:txBody>
          <a:bodyPr>
            <a:normAutofit fontScale="90000"/>
          </a:bodyPr>
          <a:lstStyle/>
          <a:p>
            <a:br>
              <a:rPr lang="en-IN" dirty="0"/>
            </a:br>
            <a:r>
              <a:rPr lang="en-IN" dirty="0">
                <a:solidFill>
                  <a:srgbClr val="FF0000"/>
                </a:solidFill>
                <a:latin typeface="Times New Roman" panose="02020603050405020304" pitchFamily="18" charset="0"/>
                <a:cs typeface="Times New Roman" panose="02020603050405020304" pitchFamily="18" charset="0"/>
              </a:rPr>
              <a:t>Results and Discussion</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71D904-2963-E685-7FAC-A0B36D99C052}"/>
              </a:ext>
            </a:extLst>
          </p:cNvPr>
          <p:cNvSpPr>
            <a:spLocks noGrp="1"/>
          </p:cNvSpPr>
          <p:nvPr>
            <p:ph idx="1"/>
          </p:nvPr>
        </p:nvSpPr>
        <p:spPr/>
        <p:txBody>
          <a:bodyPr>
            <a:normAutofit fontScale="55000" lnSpcReduction="20000"/>
          </a:bodyPr>
          <a:lstStyle/>
          <a:p>
            <a:pPr marL="0" indent="0">
              <a:buNone/>
            </a:pPr>
            <a:r>
              <a:rPr lang="en-US" b="1" dirty="0">
                <a:latin typeface="Times New Roman" panose="02020603050405020304" pitchFamily="18" charset="0"/>
                <a:cs typeface="Times New Roman" panose="02020603050405020304" pitchFamily="18" charset="0"/>
              </a:rPr>
              <a:t>Result</a:t>
            </a:r>
          </a:p>
          <a:p>
            <a:pPr marL="0" indent="0">
              <a:buNone/>
            </a:pPr>
            <a:r>
              <a:rPr lang="en-US" dirty="0">
                <a:latin typeface="Times New Roman" panose="02020603050405020304" pitchFamily="18" charset="0"/>
                <a:cs typeface="Times New Roman" panose="02020603050405020304" pitchFamily="18" charset="0"/>
              </a:rPr>
              <a:t>The weather monitoring station built using NodeMCU successfully measured and transmitted environmental data (temperature, humidity, and pressure) in real time. The system demonstrated the following performance:</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Real-Time Monitoring:</a:t>
            </a:r>
          </a:p>
          <a:p>
            <a:r>
              <a:rPr lang="en-US" dirty="0">
                <a:latin typeface="Times New Roman" panose="02020603050405020304" pitchFamily="18" charset="0"/>
                <a:cs typeface="Times New Roman" panose="02020603050405020304" pitchFamily="18" charset="0"/>
              </a:rPr>
              <a:t>Users were able to access and visualize the data remotely through mobile or web interfaces.</a:t>
            </a:r>
          </a:p>
          <a:p>
            <a:r>
              <a:rPr lang="en-US" dirty="0">
                <a:latin typeface="Times New Roman" panose="02020603050405020304" pitchFamily="18" charset="0"/>
                <a:cs typeface="Times New Roman" panose="02020603050405020304" pitchFamily="18" charset="0"/>
              </a:rPr>
              <a:t>Local data display options (such as an OLED screen) also worked reliably for on-site monitoring.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Discussion</a:t>
            </a:r>
          </a:p>
          <a:p>
            <a:pPr marL="0" indent="0">
              <a:buNone/>
            </a:pPr>
            <a:r>
              <a:rPr lang="en-US" dirty="0">
                <a:latin typeface="Times New Roman" panose="02020603050405020304" pitchFamily="18" charset="0"/>
                <a:cs typeface="Times New Roman" panose="02020603050405020304" pitchFamily="18" charset="0"/>
              </a:rPr>
              <a:t>The Node MCU-based weather monitoring station showed great promise as a cost-effective and efficient solution for real-time environmental monitoring. Here are key points of discussion: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Reliability and Connectivity:</a:t>
            </a:r>
          </a:p>
          <a:p>
            <a:r>
              <a:rPr lang="en-US" dirty="0">
                <a:latin typeface="Times New Roman" panose="02020603050405020304" pitchFamily="18" charset="0"/>
                <a:cs typeface="Times New Roman" panose="02020603050405020304" pitchFamily="18" charset="0"/>
              </a:rPr>
              <a:t>NodeMCU’s Wi-Fi capabilities were sufficient for steady data transmission. In a few cases, connectivity dropped due to network instability, but the system automatically reconnected without user intervention. This auto-reconnection feature added robustness to the setup.</a:t>
            </a:r>
          </a:p>
        </p:txBody>
      </p:sp>
      <p:sp>
        <p:nvSpPr>
          <p:cNvPr id="4" name="Footer Placeholder 3">
            <a:extLst>
              <a:ext uri="{FF2B5EF4-FFF2-40B4-BE49-F238E27FC236}">
                <a16:creationId xmlns:a16="http://schemas.microsoft.com/office/drawing/2014/main" id="{40A17D36-56EC-2A33-E789-B4FA875F78B6}"/>
              </a:ext>
            </a:extLst>
          </p:cNvPr>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a:extLst>
              <a:ext uri="{FF2B5EF4-FFF2-40B4-BE49-F238E27FC236}">
                <a16:creationId xmlns:a16="http://schemas.microsoft.com/office/drawing/2014/main" id="{0A76CFC0-2CDC-40BD-5686-2C91817CA551}"/>
              </a:ext>
            </a:extLst>
          </p:cNvPr>
          <p:cNvSpPr>
            <a:spLocks noGrp="1"/>
          </p:cNvSpPr>
          <p:nvPr>
            <p:ph type="sldNum" sz="quarter" idx="12"/>
          </p:nvPr>
        </p:nvSpPr>
        <p:spPr/>
        <p:txBody>
          <a:bodyPr/>
          <a:lstStyle/>
          <a:p>
            <a:fld id="{8E4F4909-AB91-4702-BFA2-E3C21A7DF79A}" type="slidenum">
              <a:rPr lang="en-US" smtClean="0"/>
              <a:t>16</a:t>
            </a:fld>
            <a:endParaRPr lang="en-US" dirty="0"/>
          </a:p>
        </p:txBody>
      </p:sp>
    </p:spTree>
    <p:extLst>
      <p:ext uri="{BB962C8B-B14F-4D97-AF65-F5344CB8AC3E}">
        <p14:creationId xmlns:p14="http://schemas.microsoft.com/office/powerpoint/2010/main" val="1583017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3789746" y="-545540"/>
            <a:ext cx="3700067" cy="7626423"/>
          </a:xfrm>
          <a:solidFill>
            <a:schemeClr val="bg1"/>
          </a:solidFill>
          <a:ln>
            <a:solidFill>
              <a:schemeClr val="bg1"/>
            </a:solidFill>
          </a:ln>
        </p:spPr>
      </p:pic>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17</a:t>
            </a:fld>
            <a:endParaRPr lang="en-US" dirty="0"/>
          </a:p>
        </p:txBody>
      </p:sp>
      <p:sp>
        <p:nvSpPr>
          <p:cNvPr id="7" name="Title 6"/>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222834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53284" y="116632"/>
            <a:ext cx="10287000" cy="1143000"/>
          </a:xfrm>
        </p:spPr>
        <p:txBody>
          <a:bodyPr/>
          <a:lstStyle/>
          <a:p>
            <a:r>
              <a:rPr lang="en-IN" dirty="0">
                <a:solidFill>
                  <a:srgbClr val="FF0000"/>
                </a:solidFill>
                <a:latin typeface="Times New Roman" panose="02020603050405020304" pitchFamily="18" charset="0"/>
                <a:cs typeface="Times New Roman" panose="02020603050405020304" pitchFamily="18" charset="0"/>
              </a:rPr>
              <a:t>MONITORING THROUGH WEBSITE</a:t>
            </a:r>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a:xfrm>
            <a:off x="8019256" y="6144733"/>
            <a:ext cx="2667000" cy="365125"/>
          </a:xfrm>
        </p:spPr>
        <p:txBody>
          <a:bodyPr/>
          <a:lstStyle/>
          <a:p>
            <a:fld id="{8E4F4909-AB91-4702-BFA2-E3C21A7DF79A}" type="slidenum">
              <a:rPr lang="en-US" smtClean="0"/>
              <a:t>18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118" y="1378137"/>
            <a:ext cx="5437763" cy="4571143"/>
          </a:xfrm>
          <a:prstGeom prst="rect">
            <a:avLst/>
          </a:prstGeom>
        </p:spPr>
      </p:pic>
    </p:spTree>
    <p:extLst>
      <p:ext uri="{BB962C8B-B14F-4D97-AF65-F5344CB8AC3E}">
        <p14:creationId xmlns:p14="http://schemas.microsoft.com/office/powerpoint/2010/main" val="3403776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A608-852E-5772-C47E-BFBA6F2ABF18}"/>
              </a:ext>
            </a:extLst>
          </p:cNvPr>
          <p:cNvSpPr>
            <a:spLocks noGrp="1"/>
          </p:cNvSpPr>
          <p:nvPr>
            <p:ph type="title"/>
          </p:nvPr>
        </p:nvSpPr>
        <p:spPr/>
        <p:txBody>
          <a:bodyPr>
            <a:normAutofit fontScale="90000"/>
          </a:bodyPr>
          <a:lstStyle/>
          <a:p>
            <a:br>
              <a:rPr lang="en-IN" dirty="0"/>
            </a:br>
            <a:r>
              <a:rPr lang="en-IN" dirty="0">
                <a:solidFill>
                  <a:srgbClr val="FF0000"/>
                </a:solidFill>
                <a:latin typeface="Times New Roman" panose="02020603050405020304" pitchFamily="18" charset="0"/>
                <a:cs typeface="Times New Roman" panose="02020603050405020304" pitchFamily="18" charset="0"/>
              </a:rPr>
              <a:t>Conclusions</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9530AE-3D86-EFF3-AA81-504BD656539E}"/>
              </a:ext>
            </a:extLst>
          </p:cNvPr>
          <p:cNvSpPr>
            <a:spLocks noGrp="1"/>
          </p:cNvSpPr>
          <p:nvPr>
            <p:ph idx="1"/>
          </p:nvPr>
        </p:nvSpPr>
        <p:spPr/>
        <p:txBody>
          <a:bodyPr>
            <a:normAutofit lnSpcReduction="10000"/>
          </a:bodyPr>
          <a:lstStyle/>
          <a:p>
            <a:pPr marL="0" indent="0" algn="just">
              <a:buNone/>
            </a:pPr>
            <a:r>
              <a:rPr lang="en-US" sz="2100" dirty="0">
                <a:latin typeface="Times New Roman" panose="02020603050405020304" pitchFamily="18" charset="0"/>
                <a:cs typeface="Times New Roman" panose="02020603050405020304" pitchFamily="18" charset="0"/>
              </a:rPr>
              <a:t>                              The automated weather monitoring station designed with ESP8266, DHT11, LDR sensor, rain sensor, and LCD with I2C provides a cost-effective, scalable, and efficient solution for real-time environmental monitoring. By leveraging embedded systems </a:t>
            </a:r>
            <a:r>
              <a:rPr lang="en-US" sz="1800" dirty="0">
                <a:latin typeface="Times New Roman" panose="02020603050405020304" pitchFamily="18" charset="0"/>
                <a:cs typeface="Times New Roman" panose="02020603050405020304" pitchFamily="18" charset="0"/>
              </a:rPr>
              <a:t>and</a:t>
            </a:r>
            <a:r>
              <a:rPr lang="en-US" sz="2100" dirty="0">
                <a:latin typeface="Times New Roman" panose="02020603050405020304" pitchFamily="18" charset="0"/>
                <a:cs typeface="Times New Roman" panose="02020603050405020304" pitchFamily="18" charset="0"/>
              </a:rPr>
              <a:t> IoT  capabilities, the project demonstrates how multiple environmental parameters like temperature, humidity, light intensity, and rainfall can be measured, analyzed, and monitored </a:t>
            </a:r>
            <a:r>
              <a:rPr lang="en-US" sz="1800" dirty="0">
                <a:latin typeface="Times New Roman" panose="02020603050405020304" pitchFamily="18" charset="0"/>
                <a:cs typeface="Times New Roman" panose="02020603050405020304" pitchFamily="18" charset="0"/>
              </a:rPr>
              <a:t>effectively</a:t>
            </a:r>
            <a:r>
              <a:rPr lang="en-US" sz="2100" dirty="0">
                <a:latin typeface="Times New Roman" panose="02020603050405020304" pitchFamily="18" charset="0"/>
                <a:cs typeface="Times New Roman" panose="02020603050405020304" pitchFamily="18" charset="0"/>
              </a:rPr>
              <a:t>. The integration with the Blink platform enhances the usability of the system by enabling remote access through a smartphone. This feature allows users to visualize data on dashboards or receive alerts via mobile apps, ensuring continuous awareness of environmental conditions from any where with internet connectivity. Additionally, the LCD module with I2C facilitates on-site monitoring, making the system suitable for areas where continuous mobile connectivity may be limited. Further-more, trend analysis over time using stored weather data can support predictive models, leading to better forecasting and decision-making. This project demonstrates how IoT enabled solutions can transform traditional weather monitoring systems into smart, connected systems. With future upgrades—such as using additional sensors</a:t>
            </a:r>
            <a:endParaRPr lang="en-IN" sz="21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DB408C3-C301-A14D-747A-D893EB0E9B95}"/>
              </a:ext>
            </a:extLst>
          </p:cNvPr>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a:extLst>
              <a:ext uri="{FF2B5EF4-FFF2-40B4-BE49-F238E27FC236}">
                <a16:creationId xmlns:a16="http://schemas.microsoft.com/office/drawing/2014/main" id="{692A869A-76C5-48F7-4CE2-EB90157BEE97}"/>
              </a:ext>
            </a:extLst>
          </p:cNvPr>
          <p:cNvSpPr>
            <a:spLocks noGrp="1"/>
          </p:cNvSpPr>
          <p:nvPr>
            <p:ph type="sldNum" sz="quarter" idx="12"/>
          </p:nvPr>
        </p:nvSpPr>
        <p:spPr/>
        <p:txBody>
          <a:bodyPr/>
          <a:lstStyle/>
          <a:p>
            <a:fld id="{8E4F4909-AB91-4702-BFA2-E3C21A7DF79A}" type="slidenum">
              <a:rPr lang="en-US" smtClean="0"/>
              <a:t>19</a:t>
            </a:fld>
            <a:endParaRPr lang="en-US" dirty="0"/>
          </a:p>
        </p:txBody>
      </p:sp>
    </p:spTree>
    <p:extLst>
      <p:ext uri="{BB962C8B-B14F-4D97-AF65-F5344CB8AC3E}">
        <p14:creationId xmlns:p14="http://schemas.microsoft.com/office/powerpoint/2010/main" val="92918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29E3-8A09-15CF-AA7F-509CC3126261}"/>
              </a:ext>
            </a:extLst>
          </p:cNvPr>
          <p:cNvSpPr>
            <a:spLocks noGrp="1"/>
          </p:cNvSpPr>
          <p:nvPr>
            <p:ph type="title"/>
          </p:nvPr>
        </p:nvSpPr>
        <p:spPr/>
        <p:txBody>
          <a:bodyPr/>
          <a:lstStyle/>
          <a:p>
            <a:pPr algn="l"/>
            <a:r>
              <a:rPr lang="en-IN" dirty="0">
                <a:solidFill>
                  <a:srgbClr val="FF0000"/>
                </a:solidFill>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69042A46-BA70-4586-5587-138276CBDFE0}"/>
              </a:ext>
            </a:extLst>
          </p:cNvPr>
          <p:cNvSpPr>
            <a:spLocks noGrp="1"/>
          </p:cNvSpPr>
          <p:nvPr>
            <p:ph idx="1"/>
          </p:nvPr>
        </p:nvSpPr>
        <p:spPr/>
        <p:txBody>
          <a:bodyPr>
            <a:normAutofit fontScale="92500" lnSpcReduction="20000"/>
          </a:bodyPr>
          <a:lstStyle/>
          <a:p>
            <a:r>
              <a:rPr lang="en-IN" sz="2800" dirty="0">
                <a:latin typeface="Times New Roman" panose="02020603050405020304" pitchFamily="18" charset="0"/>
                <a:cs typeface="Times New Roman" panose="02020603050405020304" pitchFamily="18" charset="0"/>
              </a:rPr>
              <a:t>Second Review comments and Response</a:t>
            </a:r>
          </a:p>
          <a:p>
            <a:r>
              <a:rPr lang="en-IN" sz="2800" dirty="0">
                <a:latin typeface="Times New Roman" panose="02020603050405020304" pitchFamily="18" charset="0"/>
                <a:cs typeface="Times New Roman" panose="02020603050405020304" pitchFamily="18" charset="0"/>
              </a:rPr>
              <a:t>Components Required</a:t>
            </a:r>
          </a:p>
          <a:p>
            <a:r>
              <a:rPr lang="en-IN" sz="2800" dirty="0">
                <a:latin typeface="Times New Roman" panose="02020603050405020304" pitchFamily="18" charset="0"/>
                <a:cs typeface="Times New Roman" panose="02020603050405020304" pitchFamily="18" charset="0"/>
              </a:rPr>
              <a:t>Block Diagram</a:t>
            </a:r>
          </a:p>
          <a:p>
            <a:r>
              <a:rPr lang="en-IN" sz="2800" dirty="0">
                <a:latin typeface="Times New Roman" panose="02020603050405020304" pitchFamily="18" charset="0"/>
                <a:cs typeface="Times New Roman" panose="02020603050405020304" pitchFamily="18" charset="0"/>
              </a:rPr>
              <a:t> Literature Survey</a:t>
            </a:r>
          </a:p>
          <a:p>
            <a:r>
              <a:rPr lang="en-IN" sz="2800" dirty="0">
                <a:latin typeface="Times New Roman" panose="02020603050405020304" pitchFamily="18" charset="0"/>
                <a:cs typeface="Times New Roman" panose="02020603050405020304" pitchFamily="18" charset="0"/>
              </a:rPr>
              <a:t> Flow chart</a:t>
            </a:r>
          </a:p>
          <a:p>
            <a:r>
              <a:rPr lang="en-IN" sz="2800" dirty="0">
                <a:latin typeface="Times New Roman" panose="02020603050405020304" pitchFamily="18" charset="0"/>
                <a:cs typeface="Times New Roman" panose="02020603050405020304" pitchFamily="18" charset="0"/>
              </a:rPr>
              <a:t>Proposed methodology</a:t>
            </a:r>
          </a:p>
          <a:p>
            <a:r>
              <a:rPr lang="en-IN" sz="2800" dirty="0">
                <a:latin typeface="Times New Roman" panose="02020603050405020304" pitchFamily="18" charset="0"/>
                <a:cs typeface="Times New Roman" panose="02020603050405020304" pitchFamily="18" charset="0"/>
              </a:rPr>
              <a:t>Time line</a:t>
            </a:r>
          </a:p>
          <a:p>
            <a:r>
              <a:rPr lang="en-IN" sz="2800" dirty="0">
                <a:latin typeface="Times New Roman" panose="02020603050405020304" pitchFamily="18" charset="0"/>
                <a:cs typeface="Times New Roman" panose="02020603050405020304" pitchFamily="18" charset="0"/>
              </a:rPr>
              <a:t>Results and Discussion</a:t>
            </a:r>
          </a:p>
          <a:p>
            <a:r>
              <a:rPr lang="en-IN" sz="2800" dirty="0">
                <a:latin typeface="Times New Roman" panose="02020603050405020304" pitchFamily="18" charset="0"/>
                <a:cs typeface="Times New Roman" panose="02020603050405020304" pitchFamily="18" charset="0"/>
              </a:rPr>
              <a:t>output</a:t>
            </a:r>
          </a:p>
          <a:p>
            <a:r>
              <a:rPr lang="en-IN" sz="2800" dirty="0">
                <a:latin typeface="Times New Roman" panose="02020603050405020304" pitchFamily="18" charset="0"/>
                <a:cs typeface="Times New Roman" panose="02020603050405020304" pitchFamily="18" charset="0"/>
              </a:rPr>
              <a:t>Conclusion</a:t>
            </a:r>
          </a:p>
          <a:p>
            <a:r>
              <a:rPr lang="en-IN" sz="2800" dirty="0">
                <a:latin typeface="Times New Roman" panose="02020603050405020304" pitchFamily="18" charset="0"/>
                <a:cs typeface="Times New Roman" panose="02020603050405020304" pitchFamily="18" charset="0"/>
              </a:rPr>
              <a:t>References</a:t>
            </a:r>
          </a:p>
          <a:p>
            <a:endParaRPr lang="en-IN" dirty="0"/>
          </a:p>
        </p:txBody>
      </p:sp>
      <p:sp>
        <p:nvSpPr>
          <p:cNvPr id="4" name="Footer Placeholder 3">
            <a:extLst>
              <a:ext uri="{FF2B5EF4-FFF2-40B4-BE49-F238E27FC236}">
                <a16:creationId xmlns:a16="http://schemas.microsoft.com/office/drawing/2014/main" id="{05E395E7-42E8-C3A4-8BDB-9D62080F4756}"/>
              </a:ext>
            </a:extLst>
          </p:cNvPr>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a:extLst>
              <a:ext uri="{FF2B5EF4-FFF2-40B4-BE49-F238E27FC236}">
                <a16:creationId xmlns:a16="http://schemas.microsoft.com/office/drawing/2014/main" id="{9F69F571-CC7D-FEE7-D006-BE5970F4DAFD}"/>
              </a:ext>
            </a:extLst>
          </p:cNvPr>
          <p:cNvSpPr>
            <a:spLocks noGrp="1"/>
          </p:cNvSpPr>
          <p:nvPr>
            <p:ph type="sldNum" sz="quarter" idx="12"/>
          </p:nvPr>
        </p:nvSpPr>
        <p:spPr/>
        <p:txBody>
          <a:bodyPr/>
          <a:lstStyle/>
          <a:p>
            <a:fld id="{8E4F4909-AB91-4702-BFA2-E3C21A7DF79A}" type="slidenum">
              <a:rPr lang="en-US" smtClean="0"/>
              <a:t>2</a:t>
            </a:fld>
            <a:endParaRPr lang="en-US" dirty="0"/>
          </a:p>
        </p:txBody>
      </p:sp>
    </p:spTree>
    <p:extLst>
      <p:ext uri="{BB962C8B-B14F-4D97-AF65-F5344CB8AC3E}">
        <p14:creationId xmlns:p14="http://schemas.microsoft.com/office/powerpoint/2010/main" val="2305187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DEE7-FEA4-9D28-7336-304438F60620}"/>
              </a:ext>
            </a:extLst>
          </p:cNvPr>
          <p:cNvSpPr>
            <a:spLocks noGrp="1"/>
          </p:cNvSpPr>
          <p:nvPr>
            <p:ph type="title"/>
          </p:nvPr>
        </p:nvSpPr>
        <p:spPr/>
        <p:txBody>
          <a:bodyPr>
            <a:normAutofit fontScale="90000"/>
          </a:bodyPr>
          <a:lstStyle/>
          <a:p>
            <a:br>
              <a:rPr lang="en-IN" dirty="0"/>
            </a:br>
            <a:r>
              <a:rPr lang="en-IN" dirty="0">
                <a:solidFill>
                  <a:srgbClr val="FF0000"/>
                </a:solidFill>
                <a:latin typeface="Times New Roman" panose="02020603050405020304" pitchFamily="18" charset="0"/>
                <a:cs typeface="Times New Roman" panose="02020603050405020304" pitchFamily="18" charset="0"/>
              </a:rPr>
              <a:t>References</a:t>
            </a:r>
            <a:br>
              <a:rPr lang="en-IN" dirty="0">
                <a:solidFill>
                  <a:srgbClr val="FF0000"/>
                </a:solidFill>
                <a:latin typeface="Times New Roman" panose="02020603050405020304" pitchFamily="18" charset="0"/>
                <a:cs typeface="Times New Roman" panose="02020603050405020304" pitchFamily="18" charset="0"/>
              </a:rPr>
            </a:b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6FC1B9-0A2F-5233-E9C5-7A916175F314}"/>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Rao, John  Garfinkel, Cristiana Chen, Holland White, I.P. (2019): The 2019 new year stratosphere sudden warming and its real‐time predictions in multiple S2S models. – Journal of  Geophysical Research.</a:t>
            </a:r>
          </a:p>
          <a:p>
            <a:r>
              <a:rPr lang="en-US" sz="2400" dirty="0">
                <a:latin typeface="Times New Roman" panose="02020603050405020304" pitchFamily="18" charset="0"/>
                <a:cs typeface="Times New Roman" panose="02020603050405020304" pitchFamily="18" charset="0"/>
              </a:rPr>
              <a:t>A. Sharma, G. Tiwari, and D. Singh, “Low cost Solution for Temperature and Humidity monitoring and control System using Touch Screen Technology,” vol. 2, no. 1, pp. 10–14, 2021.</a:t>
            </a:r>
          </a:p>
          <a:p>
            <a:r>
              <a:rPr lang="en-IN" sz="2400" dirty="0">
                <a:latin typeface="Times New Roman" panose="02020603050405020304" pitchFamily="18" charset="0"/>
                <a:cs typeface="Times New Roman" panose="02020603050405020304" pitchFamily="18" charset="0"/>
              </a:rPr>
              <a:t>Karthik, K. Suraj, T.Lokesh &amp; Arun, P. (2015). Arduino Based Weather Monitoring System. International Journal of Engineering Research and General Science, Volume 3, Issue 2, March-April, 2015, pp. 452-458. M. Young, The Technical Writer’s Handbook. Mill Valley, CA: University Science, .</a:t>
            </a:r>
          </a:p>
          <a:p>
            <a:endParaRPr lang="en-IN" dirty="0"/>
          </a:p>
        </p:txBody>
      </p:sp>
      <p:sp>
        <p:nvSpPr>
          <p:cNvPr id="4" name="Footer Placeholder 3">
            <a:extLst>
              <a:ext uri="{FF2B5EF4-FFF2-40B4-BE49-F238E27FC236}">
                <a16:creationId xmlns:a16="http://schemas.microsoft.com/office/drawing/2014/main" id="{A4A1A920-582C-D563-02DD-F63D7736B655}"/>
              </a:ext>
            </a:extLst>
          </p:cNvPr>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a:extLst>
              <a:ext uri="{FF2B5EF4-FFF2-40B4-BE49-F238E27FC236}">
                <a16:creationId xmlns:a16="http://schemas.microsoft.com/office/drawing/2014/main" id="{6F10D055-0AD5-5EAF-0DFB-C3A648311E20}"/>
              </a:ext>
            </a:extLst>
          </p:cNvPr>
          <p:cNvSpPr>
            <a:spLocks noGrp="1"/>
          </p:cNvSpPr>
          <p:nvPr>
            <p:ph type="sldNum" sz="quarter" idx="12"/>
          </p:nvPr>
        </p:nvSpPr>
        <p:spPr/>
        <p:txBody>
          <a:bodyPr/>
          <a:lstStyle/>
          <a:p>
            <a:fld id="{8E4F4909-AB91-4702-BFA2-E3C21A7DF79A}" type="slidenum">
              <a:rPr lang="en-US" smtClean="0"/>
              <a:t>20</a:t>
            </a:fld>
            <a:endParaRPr lang="en-US" dirty="0"/>
          </a:p>
        </p:txBody>
      </p:sp>
    </p:spTree>
    <p:extLst>
      <p:ext uri="{BB962C8B-B14F-4D97-AF65-F5344CB8AC3E}">
        <p14:creationId xmlns:p14="http://schemas.microsoft.com/office/powerpoint/2010/main" val="3955874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r>
              <a:rPr lang="en-IN" dirty="0"/>
              <a:t> </a:t>
            </a:r>
            <a:r>
              <a:rPr lang="en-IN" sz="2400" dirty="0">
                <a:latin typeface="Times New Roman" panose="02020603050405020304" pitchFamily="18" charset="0"/>
                <a:cs typeface="Times New Roman" panose="02020603050405020304" pitchFamily="18" charset="0"/>
              </a:rPr>
              <a:t>Aloi, G., Caliciuri, G., Fortino, G., Gravina, R, Pace, P, Russo, W., Savaglio, C.     (2017): Enabling IoT interoperability through opportunistic smartphone-based mobile gateways. – Journal of Network and Computer Applications 81: 74-84.</a:t>
            </a:r>
            <a:endParaRPr lang="en-IN" sz="2400" dirty="0"/>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Catsoulis,  J.  (2005):  Designing  Embedded  Hardware:  Create  New  Computers  and Devices. – O'Reilly Media, Inc. 398p</a:t>
            </a:r>
          </a:p>
          <a:p>
            <a:r>
              <a:rPr lang="en-IN" sz="2400" dirty="0">
                <a:latin typeface="Times New Roman" panose="02020603050405020304" pitchFamily="18" charset="0"/>
                <a:cs typeface="Times New Roman" panose="02020603050405020304" pitchFamily="18" charset="0"/>
              </a:rPr>
              <a:t> Gunge,  V.S.,  Yalagi,  P.S.  (2016):  Smart  home  automation:  a  literature  review.  – International Journal of Computer Applications 10p. </a:t>
            </a:r>
          </a:p>
          <a:p>
            <a:pPr marL="0" indent="0">
              <a:buNone/>
            </a:pPr>
            <a:endParaRPr lang="en-IN"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21</a:t>
            </a:fld>
            <a:endParaRPr lang="en-US" dirty="0"/>
          </a:p>
        </p:txBody>
      </p:sp>
    </p:spTree>
    <p:extLst>
      <p:ext uri="{BB962C8B-B14F-4D97-AF65-F5344CB8AC3E}">
        <p14:creationId xmlns:p14="http://schemas.microsoft.com/office/powerpoint/2010/main" val="3287569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4F4909-AB91-4702-BFA2-E3C21A7DF79A}" type="slidenum">
              <a:rPr lang="en-US" smtClean="0"/>
              <a:t>22</a:t>
            </a:fld>
            <a:endParaRPr lang="en-US" dirty="0"/>
          </a:p>
        </p:txBody>
      </p:sp>
      <p:sp>
        <p:nvSpPr>
          <p:cNvPr id="6" name="Footer Placeholder 5"/>
          <p:cNvSpPr>
            <a:spLocks noGrp="1"/>
          </p:cNvSpPr>
          <p:nvPr>
            <p:ph type="ftr" sz="quarter" idx="11"/>
          </p:nvPr>
        </p:nvSpPr>
        <p:spPr/>
        <p:txBody>
          <a:bodyPr/>
          <a:lstStyle/>
          <a:p>
            <a:r>
              <a:rPr lang="en-US" dirty="0"/>
              <a:t>Vel Tech Rangarajan Dr. Sagunthala R&amp;D Institute of Science and Technology</a:t>
            </a:r>
          </a:p>
        </p:txBody>
      </p:sp>
      <p:pic>
        <p:nvPicPr>
          <p:cNvPr id="1026" name="Picture 2" descr="Happy National Thank You Day! - Inventionl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664" y="2564904"/>
            <a:ext cx="5171728" cy="22626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647A-4541-546A-263D-CB537A440A2F}"/>
              </a:ext>
            </a:extLst>
          </p:cNvPr>
          <p:cNvSpPr>
            <a:spLocks noGrp="1"/>
          </p:cNvSpPr>
          <p:nvPr>
            <p:ph type="title"/>
          </p:nvPr>
        </p:nvSpPr>
        <p:spPr>
          <a:xfrm>
            <a:off x="571500" y="274638"/>
            <a:ext cx="10287000" cy="992013"/>
          </a:xfrm>
        </p:spPr>
        <p:txBody>
          <a:bodyPr>
            <a:normAutofit fontScale="90000"/>
          </a:bodyPr>
          <a:lstStyle/>
          <a:p>
            <a:br>
              <a:rPr lang="en-IN" dirty="0"/>
            </a:br>
            <a:r>
              <a:rPr lang="en-IN" dirty="0">
                <a:solidFill>
                  <a:srgbClr val="FF0000"/>
                </a:solidFill>
                <a:latin typeface="Times New Roman" panose="02020603050405020304" pitchFamily="18" charset="0"/>
                <a:cs typeface="Times New Roman" panose="02020603050405020304" pitchFamily="18" charset="0"/>
              </a:rPr>
              <a:t>Second Review comments and Response</a:t>
            </a:r>
            <a:br>
              <a:rPr lang="en-IN" dirty="0"/>
            </a:br>
            <a:endParaRPr lang="en-IN" dirty="0"/>
          </a:p>
        </p:txBody>
      </p:sp>
      <p:sp>
        <p:nvSpPr>
          <p:cNvPr id="3" name="Content Placeholder 2">
            <a:extLst>
              <a:ext uri="{FF2B5EF4-FFF2-40B4-BE49-F238E27FC236}">
                <a16:creationId xmlns:a16="http://schemas.microsoft.com/office/drawing/2014/main" id="{BBF89D6E-7D0B-6DDA-F912-70E821E05452}"/>
              </a:ext>
            </a:extLst>
          </p:cNvPr>
          <p:cNvSpPr>
            <a:spLocks noGrp="1"/>
          </p:cNvSpPr>
          <p:nvPr>
            <p:ph idx="1"/>
          </p:nvPr>
        </p:nvSpPr>
        <p:spPr/>
        <p:txBody>
          <a:bodyPr/>
          <a:lstStyle/>
          <a:p>
            <a:r>
              <a:rPr lang="en-IN" dirty="0"/>
              <a:t> </a:t>
            </a:r>
            <a:r>
              <a:rPr lang="en-IN" sz="2800" b="1" dirty="0">
                <a:latin typeface="Times New Roman" panose="02020603050405020304" pitchFamily="18" charset="0"/>
                <a:cs typeface="Times New Roman" panose="02020603050405020304" pitchFamily="18" charset="0"/>
              </a:rPr>
              <a:t>Comment:- </a:t>
            </a:r>
            <a:r>
              <a:rPr lang="en-IN" sz="2000" dirty="0">
                <a:latin typeface="Times New Roman" panose="02020603050405020304" pitchFamily="18" charset="0"/>
                <a:cs typeface="Times New Roman" panose="02020603050405020304" pitchFamily="18" charset="0"/>
              </a:rPr>
              <a:t>Work to be carried out.</a:t>
            </a:r>
          </a:p>
          <a:p>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Response</a:t>
            </a:r>
            <a:r>
              <a:rPr lang="en-IN"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have collected the all the components and examine all of them by connecting them</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Comment:-  </a:t>
            </a:r>
            <a:r>
              <a:rPr lang="en-US" sz="2400" dirty="0">
                <a:latin typeface="Times New Roman" panose="02020603050405020304" pitchFamily="18" charset="0"/>
                <a:cs typeface="Times New Roman" panose="02020603050405020304" pitchFamily="18" charset="0"/>
              </a:rPr>
              <a:t>Developing the code </a:t>
            </a:r>
          </a:p>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Response:-  </a:t>
            </a:r>
            <a:r>
              <a:rPr lang="en-US" sz="2400" dirty="0">
                <a:latin typeface="Times New Roman" panose="02020603050405020304" pitchFamily="18" charset="0"/>
                <a:cs typeface="Times New Roman" panose="02020603050405020304" pitchFamily="18" charset="0"/>
              </a:rPr>
              <a:t>We developed the code that integrates with hardware   components &amp; to give accurate results</a:t>
            </a:r>
          </a:p>
        </p:txBody>
      </p:sp>
      <p:sp>
        <p:nvSpPr>
          <p:cNvPr id="4" name="Footer Placeholder 3">
            <a:extLst>
              <a:ext uri="{FF2B5EF4-FFF2-40B4-BE49-F238E27FC236}">
                <a16:creationId xmlns:a16="http://schemas.microsoft.com/office/drawing/2014/main" id="{2DE41A87-BBEF-7BB6-C4AD-53452B0146EF}"/>
              </a:ext>
            </a:extLst>
          </p:cNvPr>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a:extLst>
              <a:ext uri="{FF2B5EF4-FFF2-40B4-BE49-F238E27FC236}">
                <a16:creationId xmlns:a16="http://schemas.microsoft.com/office/drawing/2014/main" id="{32141EE8-48B2-33D2-43AF-6A0650948DCC}"/>
              </a:ext>
            </a:extLst>
          </p:cNvPr>
          <p:cNvSpPr>
            <a:spLocks noGrp="1"/>
          </p:cNvSpPr>
          <p:nvPr>
            <p:ph type="sldNum" sz="quarter" idx="12"/>
          </p:nvPr>
        </p:nvSpPr>
        <p:spPr/>
        <p:txBody>
          <a:bodyPr/>
          <a:lstStyle/>
          <a:p>
            <a:fld id="{8E4F4909-AB91-4702-BFA2-E3C21A7DF79A}" type="slidenum">
              <a:rPr lang="en-US" smtClean="0"/>
              <a:t>3</a:t>
            </a:fld>
            <a:endParaRPr lang="en-US" dirty="0"/>
          </a:p>
        </p:txBody>
      </p:sp>
    </p:spTree>
    <p:extLst>
      <p:ext uri="{BB962C8B-B14F-4D97-AF65-F5344CB8AC3E}">
        <p14:creationId xmlns:p14="http://schemas.microsoft.com/office/powerpoint/2010/main" val="88170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Components required </a:t>
            </a:r>
            <a:endParaRPr lang="en-IN" dirty="0"/>
          </a:p>
        </p:txBody>
      </p:sp>
      <p:sp>
        <p:nvSpPr>
          <p:cNvPr id="3" name="Content Placeholder 2"/>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Hardware components:-</a:t>
            </a:r>
          </a:p>
          <a:p>
            <a:pPr marL="0" indent="0" algn="just">
              <a:buNone/>
            </a:pPr>
            <a:r>
              <a:rPr lang="en-IN" sz="2000" dirty="0">
                <a:latin typeface="Times New Roman" panose="02020603050405020304" pitchFamily="18" charset="0"/>
                <a:cs typeface="Times New Roman" panose="02020603050405020304" pitchFamily="18" charset="0"/>
              </a:rPr>
              <a:t>   - NodemcuESP8226</a:t>
            </a:r>
          </a:p>
          <a:p>
            <a:pPr marL="0" indent="0" algn="just">
              <a:buNone/>
            </a:pPr>
            <a:r>
              <a:rPr lang="en-IN" sz="2000" dirty="0">
                <a:latin typeface="Times New Roman" panose="02020603050405020304" pitchFamily="18" charset="0"/>
                <a:cs typeface="Times New Roman" panose="02020603050405020304" pitchFamily="18" charset="0"/>
              </a:rPr>
              <a:t>   - DHT11 sensor</a:t>
            </a:r>
          </a:p>
          <a:p>
            <a:pPr marL="0" indent="0">
              <a:buNone/>
            </a:pPr>
            <a:r>
              <a:rPr lang="en-IN" sz="2000" dirty="0">
                <a:latin typeface="Times New Roman" panose="02020603050405020304" pitchFamily="18" charset="0"/>
                <a:cs typeface="Times New Roman" panose="02020603050405020304" pitchFamily="18" charset="0"/>
              </a:rPr>
              <a:t>   - BMP180 sensor</a:t>
            </a:r>
          </a:p>
          <a:p>
            <a:pPr marL="0" indent="0">
              <a:buNone/>
            </a:pPr>
            <a:r>
              <a:rPr lang="en-IN" sz="2000" dirty="0">
                <a:latin typeface="Times New Roman" panose="02020603050405020304" pitchFamily="18" charset="0"/>
                <a:cs typeface="Times New Roman" panose="02020603050405020304" pitchFamily="18" charset="0"/>
              </a:rPr>
              <a:t>   - Rain sensor</a:t>
            </a:r>
          </a:p>
          <a:p>
            <a:pPr marL="0" indent="0">
              <a:buNone/>
            </a:pPr>
            <a:r>
              <a:rPr lang="en-IN" sz="2000" dirty="0">
                <a:latin typeface="Times New Roman" panose="02020603050405020304" pitchFamily="18" charset="0"/>
                <a:cs typeface="Times New Roman" panose="02020603050405020304" pitchFamily="18" charset="0"/>
              </a:rPr>
              <a:t>   - Jumper wires</a:t>
            </a:r>
          </a:p>
          <a:p>
            <a:pPr marL="0" indent="0">
              <a:buNone/>
            </a:pPr>
            <a:r>
              <a:rPr lang="en-IN" sz="2000" dirty="0">
                <a:latin typeface="Times New Roman" panose="02020603050405020304" pitchFamily="18" charset="0"/>
                <a:cs typeface="Times New Roman" panose="02020603050405020304" pitchFamily="18" charset="0"/>
              </a:rPr>
              <a:t>   - Breadboard</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Software required:-</a:t>
            </a:r>
          </a:p>
          <a:p>
            <a:pPr marL="0" indent="0">
              <a:buNone/>
            </a:pPr>
            <a:r>
              <a:rPr lang="en-IN" sz="2000" dirty="0">
                <a:latin typeface="Times New Roman" panose="02020603050405020304" pitchFamily="18" charset="0"/>
                <a:cs typeface="Times New Roman" panose="02020603050405020304" pitchFamily="18" charset="0"/>
              </a:rPr>
              <a:t>   - Arduino IDE software</a:t>
            </a:r>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4</a:t>
            </a:fld>
            <a:endParaRPr lang="en-US" dirty="0"/>
          </a:p>
        </p:txBody>
      </p:sp>
    </p:spTree>
    <p:extLst>
      <p:ext uri="{BB962C8B-B14F-4D97-AF65-F5344CB8AC3E}">
        <p14:creationId xmlns:p14="http://schemas.microsoft.com/office/powerpoint/2010/main" val="168366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5</a:t>
            </a:fld>
            <a:endParaRPr lang="en-US" dirty="0"/>
          </a:p>
        </p:txBody>
      </p:sp>
      <p:pic>
        <p:nvPicPr>
          <p:cNvPr id="7" name="Picture 4" descr="IoT based weather monitoring system using Nodemcu and Bly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032" y="2902349"/>
            <a:ext cx="5123210" cy="293530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715000" y="1153846"/>
            <a:ext cx="1851789"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Node MCU board</a:t>
            </a:r>
          </a:p>
        </p:txBody>
      </p:sp>
      <p:sp>
        <p:nvSpPr>
          <p:cNvPr id="9" name="Rectangle 8"/>
          <p:cNvSpPr/>
          <p:nvPr/>
        </p:nvSpPr>
        <p:spPr>
          <a:xfrm>
            <a:off x="4670038" y="4846262"/>
            <a:ext cx="1268296"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Rain sensor</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4400" y="680309"/>
            <a:ext cx="5328592" cy="3018509"/>
          </a:xfrm>
        </p:spPr>
      </p:pic>
    </p:spTree>
    <p:extLst>
      <p:ext uri="{BB962C8B-B14F-4D97-AF65-F5344CB8AC3E}">
        <p14:creationId xmlns:p14="http://schemas.microsoft.com/office/powerpoint/2010/main" val="423642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6</a:t>
            </a:fld>
            <a:endParaRPr lang="en-US" dirty="0"/>
          </a:p>
        </p:txBody>
      </p:sp>
      <p:pic>
        <p:nvPicPr>
          <p:cNvPr id="6" name="Picture 2" descr="IoT based weather monitoring system using Nodemcu and Bly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2035" y="157614"/>
            <a:ext cx="5887937" cy="330565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213144" y="4920218"/>
            <a:ext cx="1293944"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LDR sensor</a:t>
            </a:r>
          </a:p>
        </p:txBody>
      </p:sp>
      <p:sp>
        <p:nvSpPr>
          <p:cNvPr id="9" name="Rectangle 8"/>
          <p:cNvSpPr/>
          <p:nvPr/>
        </p:nvSpPr>
        <p:spPr>
          <a:xfrm>
            <a:off x="6429972" y="1441110"/>
            <a:ext cx="1567480"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DTH11 Sensor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128" y="2837937"/>
            <a:ext cx="4419600" cy="3228975"/>
          </a:xfrm>
          <a:prstGeom prst="rect">
            <a:avLst/>
          </a:prstGeom>
        </p:spPr>
      </p:pic>
    </p:spTree>
    <p:extLst>
      <p:ext uri="{BB962C8B-B14F-4D97-AF65-F5344CB8AC3E}">
        <p14:creationId xmlns:p14="http://schemas.microsoft.com/office/powerpoint/2010/main" val="318570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7</a:t>
            </a:fld>
            <a:endParaRPr lang="en-US" dirty="0"/>
          </a:p>
        </p:txBody>
      </p:sp>
      <p:pic>
        <p:nvPicPr>
          <p:cNvPr id="6" name="Picture 2" descr="IoT based weather monitoring system using Nodemcu and Bly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384" y="274639"/>
            <a:ext cx="5618456" cy="31543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oT based weather monitoring system using Nodemcu and Bly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048" y="2613027"/>
            <a:ext cx="4608512" cy="3743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788840" y="830565"/>
            <a:ext cx="1370888"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LCD display</a:t>
            </a:r>
          </a:p>
        </p:txBody>
      </p:sp>
      <p:sp>
        <p:nvSpPr>
          <p:cNvPr id="9" name="Rectangle 8"/>
          <p:cNvSpPr/>
          <p:nvPr/>
        </p:nvSpPr>
        <p:spPr>
          <a:xfrm>
            <a:off x="4762988" y="4772995"/>
            <a:ext cx="1281120"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I2C module</a:t>
            </a:r>
          </a:p>
        </p:txBody>
      </p:sp>
    </p:spTree>
    <p:extLst>
      <p:ext uri="{BB962C8B-B14F-4D97-AF65-F5344CB8AC3E}">
        <p14:creationId xmlns:p14="http://schemas.microsoft.com/office/powerpoint/2010/main" val="389499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8</a:t>
            </a:fld>
            <a:endParaRPr lang="en-US" dirty="0"/>
          </a:p>
        </p:txBody>
      </p:sp>
      <p:pic>
        <p:nvPicPr>
          <p:cNvPr id="6" name="Picture 2" descr="IoT based weather monitoring system using Nodemcu and Bly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6408" y="548680"/>
            <a:ext cx="4968552" cy="27894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i0.wp.com/srituhobby.com/wp-content/uploads/2021/06/23-1.jpg?resize=700%2C393&amp;ss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816" y="3512038"/>
            <a:ext cx="6799684" cy="289599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330624" y="4711180"/>
            <a:ext cx="1806905" cy="36933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Connecting wires</a:t>
            </a:r>
          </a:p>
        </p:txBody>
      </p:sp>
      <p:sp>
        <p:nvSpPr>
          <p:cNvPr id="10" name="Rectangle 9"/>
          <p:cNvSpPr/>
          <p:nvPr/>
        </p:nvSpPr>
        <p:spPr>
          <a:xfrm>
            <a:off x="5354960" y="1591509"/>
            <a:ext cx="1358064"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Bread Board</a:t>
            </a:r>
          </a:p>
        </p:txBody>
      </p:sp>
    </p:spTree>
    <p:extLst>
      <p:ext uri="{BB962C8B-B14F-4D97-AF65-F5344CB8AC3E}">
        <p14:creationId xmlns:p14="http://schemas.microsoft.com/office/powerpoint/2010/main" val="150899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Block diagram</a:t>
            </a:r>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9</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828" y="1600200"/>
            <a:ext cx="4932343" cy="4525963"/>
          </a:xfrm>
        </p:spPr>
      </p:pic>
    </p:spTree>
    <p:extLst>
      <p:ext uri="{BB962C8B-B14F-4D97-AF65-F5344CB8AC3E}">
        <p14:creationId xmlns:p14="http://schemas.microsoft.com/office/powerpoint/2010/main" val="2848940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1635</Words>
  <Application>Microsoft Office PowerPoint</Application>
  <PresentationFormat>Custom</PresentationFormat>
  <Paragraphs>229</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Times New Roman</vt:lpstr>
      <vt:lpstr>Wingdings</vt:lpstr>
      <vt:lpstr>Office Theme</vt:lpstr>
      <vt:lpstr>PowerPoint Presentation</vt:lpstr>
      <vt:lpstr>Content</vt:lpstr>
      <vt:lpstr> Second Review comments and Response </vt:lpstr>
      <vt:lpstr>Components required </vt:lpstr>
      <vt:lpstr> </vt:lpstr>
      <vt:lpstr>  </vt:lpstr>
      <vt:lpstr>   </vt:lpstr>
      <vt:lpstr>  </vt:lpstr>
      <vt:lpstr>Block diagram</vt:lpstr>
      <vt:lpstr>LITERATURE SURVEY</vt:lpstr>
      <vt:lpstr>PowerPoint Presentation</vt:lpstr>
      <vt:lpstr>  </vt:lpstr>
      <vt:lpstr>Proposed Methodology</vt:lpstr>
      <vt:lpstr> </vt:lpstr>
      <vt:lpstr>Timeline</vt:lpstr>
      <vt:lpstr> Results and Discussion </vt:lpstr>
      <vt:lpstr>OUTPUT</vt:lpstr>
      <vt:lpstr>MONITORING THROUGH WEBSITE</vt:lpstr>
      <vt:lpstr> Conclusions </vt:lpstr>
      <vt:lpstr> References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vc7775b7iqac</dc:creator>
  <cp:lastModifiedBy>D S Prasad</cp:lastModifiedBy>
  <cp:revision>295</cp:revision>
  <dcterms:created xsi:type="dcterms:W3CDTF">2021-07-29T08:50:00Z</dcterms:created>
  <dcterms:modified xsi:type="dcterms:W3CDTF">2024-10-30T04:35:43Z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8A335ABE561F470BB54E8703EAAB4432_12</vt:lpwstr>
  </property>
  <property fmtid="{D5CDD505-2E9C-101B-9397-08002B2CF9AE}" pid="3" name="KSOProductBuildVer">
    <vt:lpwstr>1033-12.2.0.16909</vt:lpwstr>
  </property>
</Properties>
</file>