
<file path=[Content_Types].xml><?xml version="1.0" encoding="utf-8"?>
<Types xmlns="http://schemas.openxmlformats.org/package/2006/content-types">
  <Default Extension="bin" ContentType="image/unknown"/>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338" r:id="rId3"/>
    <p:sldId id="259" r:id="rId4"/>
    <p:sldId id="333" r:id="rId5"/>
    <p:sldId id="339" r:id="rId6"/>
    <p:sldId id="313" r:id="rId7"/>
    <p:sldId id="349" r:id="rId8"/>
    <p:sldId id="335" r:id="rId9"/>
    <p:sldId id="350" r:id="rId10"/>
    <p:sldId id="351" r:id="rId11"/>
    <p:sldId id="352" r:id="rId12"/>
    <p:sldId id="353" r:id="rId13"/>
    <p:sldId id="336" r:id="rId14"/>
    <p:sldId id="340" r:id="rId15"/>
    <p:sldId id="341" r:id="rId16"/>
    <p:sldId id="342" r:id="rId17"/>
    <p:sldId id="343" r:id="rId18"/>
    <p:sldId id="267" r:id="rId19"/>
    <p:sldId id="344" r:id="rId20"/>
    <p:sldId id="345" r:id="rId21"/>
    <p:sldId id="346" r:id="rId22"/>
    <p:sldId id="357" r:id="rId23"/>
    <p:sldId id="334" r:id="rId24"/>
    <p:sldId id="354" r:id="rId25"/>
    <p:sldId id="358" r:id="rId26"/>
    <p:sldId id="331" r:id="rId27"/>
    <p:sldId id="337" r:id="rId28"/>
    <p:sldId id="31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 initials="" lastIdx="3" clrIdx="0">
    <p:extLst>
      <p:ext uri="{19B8F6BF-5375-455C-9EA6-DF929625EA0E}">
        <p15:presenceInfo xmlns:p15="http://schemas.microsoft.com/office/powerpoint/2012/main" userId="797a50ec13d602a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54" autoAdjust="0"/>
    <p:restoredTop sz="94660"/>
  </p:normalViewPr>
  <p:slideViewPr>
    <p:cSldViewPr snapToGrid="0">
      <p:cViewPr varScale="1">
        <p:scale>
          <a:sx n="82" d="100"/>
          <a:sy n="82" d="100"/>
        </p:scale>
        <p:origin x="113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5/7/2024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dirty="0"/>
              <a:t>
              </a:t>
            </a:r>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1035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5/7/2024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80361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5/7/2024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1922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5/7/2024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8049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5/7/2024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8591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5/7/2024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219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5/7/2024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95784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5/7/2024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2863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5/7/2024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95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5/7/2024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8511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5E72C73-2D91-4E12-BA25-F0AA0C03599B}" type="datetimeFigureOut">
              <a:rPr lang="en-US" smtClean="0"/>
              <a:t>5/7/2024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206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BE451C3-0FF4-47C4-B829-773ADF60F88C}" type="datetimeFigureOut">
              <a:rPr lang="en-US" smtClean="0"/>
              <a:t>5/7/2024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217C01CD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847542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bin"/><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veltech logo">
            <a:extLst>
              <a:ext uri="{FF2B5EF4-FFF2-40B4-BE49-F238E27FC236}">
                <a16:creationId xmlns:a16="http://schemas.microsoft.com/office/drawing/2014/main" id="{E7A4B444-1557-4FBA-844C-92DF30913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85" y="630195"/>
            <a:ext cx="1989437" cy="172994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034B537-C346-6A05-DF6B-3D7C679CC7EA}"/>
              </a:ext>
            </a:extLst>
          </p:cNvPr>
          <p:cNvSpPr txBox="1"/>
          <p:nvPr/>
        </p:nvSpPr>
        <p:spPr>
          <a:xfrm>
            <a:off x="3788230" y="1495168"/>
            <a:ext cx="5710334" cy="1569660"/>
          </a:xfrm>
          <a:prstGeom prst="rect">
            <a:avLst/>
          </a:prstGeom>
          <a:noFill/>
        </p:spPr>
        <p:txBody>
          <a:bodyPr wrap="square" rtlCol="0">
            <a:spAutoFit/>
          </a:bodyPr>
          <a:lstStyle/>
          <a:p>
            <a:pPr algn="ctr"/>
            <a:r>
              <a:rPr lang="en-US" sz="3200" b="1" dirty="0">
                <a:latin typeface="Times" panose="02020603050405020304" pitchFamily="18" charset="0"/>
                <a:cs typeface="Times" panose="02020603050405020304" pitchFamily="18" charset="0"/>
              </a:rPr>
              <a:t>CHILD SAFETY WEARABLE DEVICE WITH  IOT SYSTEM</a:t>
            </a:r>
            <a:endParaRPr lang="en-IN" sz="3200" b="1" dirty="0">
              <a:latin typeface="Times" panose="02020603050405020304" pitchFamily="18" charset="0"/>
              <a:cs typeface="Times" panose="02020603050405020304" pitchFamily="18" charset="0"/>
            </a:endParaRPr>
          </a:p>
        </p:txBody>
      </p:sp>
      <p:sp>
        <p:nvSpPr>
          <p:cNvPr id="8" name="TextBox 7">
            <a:extLst>
              <a:ext uri="{FF2B5EF4-FFF2-40B4-BE49-F238E27FC236}">
                <a16:creationId xmlns:a16="http://schemas.microsoft.com/office/drawing/2014/main" id="{63F39F78-8E70-F3D0-0E6F-E5144A73EA59}"/>
              </a:ext>
            </a:extLst>
          </p:cNvPr>
          <p:cNvSpPr txBox="1"/>
          <p:nvPr/>
        </p:nvSpPr>
        <p:spPr>
          <a:xfrm>
            <a:off x="1483566" y="3984171"/>
            <a:ext cx="3312369" cy="1138773"/>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GUIDED BY</a:t>
            </a:r>
          </a:p>
          <a:p>
            <a:pPr algn="ctr"/>
            <a:r>
              <a:rPr lang="en-US" sz="2000" b="1" dirty="0">
                <a:latin typeface="Times New Roman" panose="02020603050405020304" pitchFamily="18" charset="0"/>
                <a:cs typeface="Times New Roman" panose="02020603050405020304" pitchFamily="18" charset="0"/>
              </a:rPr>
              <a:t>DR.T.VAISHNAVI</a:t>
            </a:r>
          </a:p>
          <a:p>
            <a:pPr algn="ctr"/>
            <a:r>
              <a:rPr lang="en-US" sz="2000" b="1" dirty="0">
                <a:latin typeface="Times New Roman" panose="02020603050405020304" pitchFamily="18" charset="0"/>
                <a:cs typeface="Times New Roman" panose="02020603050405020304" pitchFamily="18" charset="0"/>
              </a:rPr>
              <a:t>ASSISTANT PROFESSOR</a:t>
            </a:r>
            <a:endParaRPr lang="en-IN" sz="2000" dirty="0"/>
          </a:p>
        </p:txBody>
      </p:sp>
      <p:sp>
        <p:nvSpPr>
          <p:cNvPr id="9" name="TextBox 8">
            <a:extLst>
              <a:ext uri="{FF2B5EF4-FFF2-40B4-BE49-F238E27FC236}">
                <a16:creationId xmlns:a16="http://schemas.microsoft.com/office/drawing/2014/main" id="{223D9F35-1DFA-934B-391C-AFA22FD36D48}"/>
              </a:ext>
            </a:extLst>
          </p:cNvPr>
          <p:cNvSpPr txBox="1"/>
          <p:nvPr/>
        </p:nvSpPr>
        <p:spPr>
          <a:xfrm>
            <a:off x="6270173" y="3974840"/>
            <a:ext cx="5019869" cy="144655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PRESENTED BY</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K.SRIKANTH(VTU21105)</a:t>
            </a:r>
          </a:p>
          <a:p>
            <a:r>
              <a:rPr lang="en-US" sz="2000" b="1" dirty="0">
                <a:latin typeface="Times New Roman" panose="02020603050405020304" pitchFamily="18" charset="0"/>
                <a:cs typeface="Times New Roman" panose="02020603050405020304" pitchFamily="18" charset="0"/>
              </a:rPr>
              <a:t>P.SURYA(VTU21198)</a:t>
            </a:r>
          </a:p>
          <a:p>
            <a:r>
              <a:rPr lang="en-US" sz="2000" b="1" dirty="0">
                <a:latin typeface="Times New Roman" panose="02020603050405020304" pitchFamily="18" charset="0"/>
                <a:cs typeface="Times New Roman" panose="02020603050405020304" pitchFamily="18" charset="0"/>
              </a:rPr>
              <a:t>S.DURGA SRINIVAS PRASAD(VTU21225)</a:t>
            </a:r>
            <a:endParaRPr lang="en-IN" sz="2000" b="1" dirty="0"/>
          </a:p>
        </p:txBody>
      </p:sp>
    </p:spTree>
    <p:extLst>
      <p:ext uri="{BB962C8B-B14F-4D97-AF65-F5344CB8AC3E}">
        <p14:creationId xmlns:p14="http://schemas.microsoft.com/office/powerpoint/2010/main" val="1259563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BBEB4-CFE7-8136-39C0-DEEF6B505579}"/>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GPS module:-</a:t>
            </a:r>
          </a:p>
        </p:txBody>
      </p:sp>
      <p:sp>
        <p:nvSpPr>
          <p:cNvPr id="3" name="Content Placeholder 2">
            <a:extLst>
              <a:ext uri="{FF2B5EF4-FFF2-40B4-BE49-F238E27FC236}">
                <a16:creationId xmlns:a16="http://schemas.microsoft.com/office/drawing/2014/main" id="{E3305668-56CB-E4D9-50D7-F9076114377B}"/>
              </a:ext>
            </a:extLst>
          </p:cNvPr>
          <p:cNvSpPr>
            <a:spLocks noGrp="1"/>
          </p:cNvSpPr>
          <p:nvPr>
            <p:ph sz="half" idx="1"/>
          </p:nvPr>
        </p:nvSpPr>
        <p:spPr/>
        <p:txBody>
          <a:bodyPr>
            <a:noAutofit/>
          </a:bodyPr>
          <a:lstStyle/>
          <a:p>
            <a:r>
              <a:rPr lang="en-US" dirty="0">
                <a:latin typeface="Times New Roman" panose="02020603050405020304" pitchFamily="18" charset="0"/>
                <a:cs typeface="Times New Roman" panose="02020603050405020304" pitchFamily="18" charset="0"/>
              </a:rPr>
              <a:t>A GPS (Global Positioning System) module is a hardware device that receives signals from satellites orbiting the Earth to determine the device's precise geographic location. These modules are commonly used in a wide range of applications, including navigation systems, vehicle tracking, asset tracking, geotagging in photography, and various IoT  applications requiring location-based.</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D3C068A2-5568-A42A-169B-5D07DC228EA3}"/>
              </a:ext>
            </a:extLst>
          </p:cNvPr>
          <p:cNvPicPr>
            <a:picLocks noGrp="1" noChangeAspect="1"/>
          </p:cNvPicPr>
          <p:nvPr>
            <p:ph sz="half" idx="2"/>
          </p:nvPr>
        </p:nvPicPr>
        <p:blipFill>
          <a:blip r:embed="rId2"/>
          <a:stretch>
            <a:fillRect/>
          </a:stretch>
        </p:blipFill>
        <p:spPr>
          <a:xfrm>
            <a:off x="6544055" y="2017713"/>
            <a:ext cx="4383914" cy="3441700"/>
          </a:xfrm>
        </p:spPr>
      </p:pic>
    </p:spTree>
    <p:extLst>
      <p:ext uri="{BB962C8B-B14F-4D97-AF65-F5344CB8AC3E}">
        <p14:creationId xmlns:p14="http://schemas.microsoft.com/office/powerpoint/2010/main" val="1278764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6AB4A-4B4B-B026-0F14-60029C0C0132}"/>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AUDUINO UNO:-</a:t>
            </a:r>
          </a:p>
        </p:txBody>
      </p:sp>
      <p:sp>
        <p:nvSpPr>
          <p:cNvPr id="3" name="Content Placeholder 2">
            <a:extLst>
              <a:ext uri="{FF2B5EF4-FFF2-40B4-BE49-F238E27FC236}">
                <a16:creationId xmlns:a16="http://schemas.microsoft.com/office/drawing/2014/main" id="{AF2F8F8E-1978-C252-5ED0-DD1560806919}"/>
              </a:ext>
            </a:extLst>
          </p:cNvPr>
          <p:cNvSpPr>
            <a:spLocks noGrp="1"/>
          </p:cNvSpPr>
          <p:nvPr>
            <p:ph sz="half" idx="1"/>
          </p:nvPr>
        </p:nvSpPr>
        <p:spPr/>
        <p:txBody>
          <a:bodyPr>
            <a:noAutofit/>
          </a:bodyPr>
          <a:lstStyle/>
          <a:p>
            <a:r>
              <a:rPr lang="en-US" sz="1800" dirty="0">
                <a:latin typeface="Times New Roman" panose="02020603050405020304" pitchFamily="18" charset="0"/>
                <a:cs typeface="Times New Roman" panose="02020603050405020304" pitchFamily="18" charset="0"/>
              </a:rPr>
              <a:t>The Arduino Uno is a popular open-source microcontroller board based on the ATmega328P microcontroller. It is part of the Arduino family of boards, which are designed for prototyping and DIY electronics </a:t>
            </a:r>
            <a:r>
              <a:rPr lang="en-US" sz="1800" dirty="0" err="1">
                <a:latin typeface="Times New Roman" panose="02020603050405020304" pitchFamily="18" charset="0"/>
                <a:cs typeface="Times New Roman" panose="02020603050405020304" pitchFamily="18" charset="0"/>
              </a:rPr>
              <a:t>projects.The</a:t>
            </a:r>
            <a:r>
              <a:rPr lang="en-US" sz="1800" dirty="0">
                <a:latin typeface="Times New Roman" panose="02020603050405020304" pitchFamily="18" charset="0"/>
                <a:cs typeface="Times New Roman" panose="02020603050405020304" pitchFamily="18" charset="0"/>
              </a:rPr>
              <a:t> Arduino Uno is widely used for a variety of projects, including robotics, home automation, wearable technology, IoT (Internet of Things) devices, and educational purposes due to its ease of use, versatility, and large community of developers and enthusiasts.</a:t>
            </a:r>
            <a:endParaRPr lang="en-IN" sz="1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0D6AE8B4-73AA-6185-4C1B-93CCB2FE8384}"/>
              </a:ext>
            </a:extLst>
          </p:cNvPr>
          <p:cNvPicPr>
            <a:picLocks noGrp="1" noChangeAspect="1"/>
          </p:cNvPicPr>
          <p:nvPr>
            <p:ph sz="half" idx="2"/>
          </p:nvPr>
        </p:nvPicPr>
        <p:blipFill>
          <a:blip r:embed="rId2"/>
          <a:stretch>
            <a:fillRect/>
          </a:stretch>
        </p:blipFill>
        <p:spPr>
          <a:xfrm>
            <a:off x="6413500" y="2222653"/>
            <a:ext cx="4645025" cy="3031820"/>
          </a:xfrm>
        </p:spPr>
      </p:pic>
    </p:spTree>
    <p:extLst>
      <p:ext uri="{BB962C8B-B14F-4D97-AF65-F5344CB8AC3E}">
        <p14:creationId xmlns:p14="http://schemas.microsoft.com/office/powerpoint/2010/main" val="3941428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5BD0A-E5B3-B020-78BE-19629726B5A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BATTERY:-</a:t>
            </a:r>
          </a:p>
        </p:txBody>
      </p:sp>
      <p:sp>
        <p:nvSpPr>
          <p:cNvPr id="3" name="Content Placeholder 2">
            <a:extLst>
              <a:ext uri="{FF2B5EF4-FFF2-40B4-BE49-F238E27FC236}">
                <a16:creationId xmlns:a16="http://schemas.microsoft.com/office/drawing/2014/main" id="{10EC8FCE-C7F2-33CB-FF90-A4F6CE4E872C}"/>
              </a:ext>
            </a:extLst>
          </p:cNvPr>
          <p:cNvSpPr>
            <a:spLocks noGrp="1"/>
          </p:cNvSpPr>
          <p:nvPr>
            <p:ph sz="half" idx="1"/>
          </p:nvPr>
        </p:nvSpPr>
        <p:spPr/>
        <p:txBody>
          <a:bodyPr>
            <a:normAutofit/>
          </a:bodyPr>
          <a:lstStyle/>
          <a:p>
            <a:r>
              <a:rPr lang="en-US" dirty="0">
                <a:latin typeface="Times New Roman" panose="02020603050405020304" pitchFamily="18" charset="0"/>
                <a:cs typeface="Times New Roman" panose="02020603050405020304" pitchFamily="18" charset="0"/>
              </a:rPr>
              <a:t>Rechargeable lithium-ion batteries are widely used in various applications due to their high energy density, lightweight, and long cycle life. rechargeable lithium-ion batteries play a crucial role in powering modern electronic devices and systems, offering improved performance, reliability, and sustainability compared to traditional disposable batteries.</a:t>
            </a:r>
            <a:endParaRPr lang="en-IN"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EF388F0C-881F-B7D9-AD61-215BABF8306A}"/>
              </a:ext>
            </a:extLst>
          </p:cNvPr>
          <p:cNvPicPr>
            <a:picLocks noGrp="1" noChangeAspect="1"/>
          </p:cNvPicPr>
          <p:nvPr>
            <p:ph sz="half" idx="2"/>
          </p:nvPr>
        </p:nvPicPr>
        <p:blipFill>
          <a:blip r:embed="rId2"/>
          <a:stretch>
            <a:fillRect/>
          </a:stretch>
        </p:blipFill>
        <p:spPr>
          <a:xfrm>
            <a:off x="7015162" y="2017713"/>
            <a:ext cx="3441700" cy="3441700"/>
          </a:xfrm>
        </p:spPr>
      </p:pic>
    </p:spTree>
    <p:extLst>
      <p:ext uri="{BB962C8B-B14F-4D97-AF65-F5344CB8AC3E}">
        <p14:creationId xmlns:p14="http://schemas.microsoft.com/office/powerpoint/2010/main" val="124238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77E7D-345F-4D89-809F-8455A79B92B2}"/>
              </a:ext>
            </a:extLst>
          </p:cNvPr>
          <p:cNvSpPr>
            <a:spLocks noGrp="1"/>
          </p:cNvSpPr>
          <p:nvPr>
            <p:ph type="title"/>
          </p:nvPr>
        </p:nvSpPr>
        <p:spPr>
          <a:xfrm>
            <a:off x="1841103" y="804889"/>
            <a:ext cx="9605635" cy="1059305"/>
          </a:xfrm>
        </p:spPr>
        <p:txBody>
          <a:bodyPr/>
          <a:lstStyle/>
          <a:p>
            <a:r>
              <a:rPr lang="en-IN" b="1" dirty="0">
                <a:latin typeface="Times New Roman" panose="02020603050405020304" pitchFamily="18" charset="0"/>
                <a:cs typeface="Times New Roman" panose="02020603050405020304" pitchFamily="18" charset="0"/>
              </a:rPr>
              <a:t>                           Methodology</a:t>
            </a:r>
          </a:p>
        </p:txBody>
      </p:sp>
      <p:sp>
        <p:nvSpPr>
          <p:cNvPr id="3" name="Content Placeholder 2">
            <a:extLst>
              <a:ext uri="{FF2B5EF4-FFF2-40B4-BE49-F238E27FC236}">
                <a16:creationId xmlns:a16="http://schemas.microsoft.com/office/drawing/2014/main" id="{F8666594-4001-4B2A-9BD9-2FD551CF9655}"/>
              </a:ext>
            </a:extLst>
          </p:cNvPr>
          <p:cNvSpPr>
            <a:spLocks noGrp="1"/>
          </p:cNvSpPr>
          <p:nvPr>
            <p:ph sz="half" idx="1"/>
          </p:nvPr>
        </p:nvSpPr>
        <p:spPr>
          <a:xfrm>
            <a:off x="1154953" y="2603500"/>
            <a:ext cx="6988149" cy="4019722"/>
          </a:xfrm>
        </p:spPr>
        <p:txBody>
          <a:bodyPr>
            <a:normAutofit/>
          </a:bodyPr>
          <a:lstStyle/>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93F78A-BD26-DD80-7FC1-1807734EC2A5}"/>
              </a:ext>
            </a:extLst>
          </p:cNvPr>
          <p:cNvSpPr txBox="1"/>
          <p:nvPr/>
        </p:nvSpPr>
        <p:spPr>
          <a:xfrm>
            <a:off x="1383897" y="2307013"/>
            <a:ext cx="9868816"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wearable device is worn by the child. The GPS module updates the location of the child and sends it to the GSM module, which in turn sends it to the contacts via SMS at regular intervals.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such a change is detected, the GPS sends a signal to the microcontroller, which activates the GSM module.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GSM module sends an emergency message to the contacts along with the location of the child. The contacts can then take appropriate action to help the child.</a:t>
            </a:r>
          </a:p>
        </p:txBody>
      </p:sp>
    </p:spTree>
    <p:extLst>
      <p:ext uri="{BB962C8B-B14F-4D97-AF65-F5344CB8AC3E}">
        <p14:creationId xmlns:p14="http://schemas.microsoft.com/office/powerpoint/2010/main" val="2260464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8E05F-4DB6-EF68-B3AA-14F4E95F4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FAE9E-1D9A-5019-63CD-B0635255CEA9}"/>
              </a:ext>
            </a:extLst>
          </p:cNvPr>
          <p:cNvSpPr>
            <a:spLocks noGrp="1"/>
          </p:cNvSpPr>
          <p:nvPr>
            <p:ph type="title"/>
          </p:nvPr>
        </p:nvSpPr>
        <p:spPr>
          <a:xfrm>
            <a:off x="1841103" y="804889"/>
            <a:ext cx="9605635" cy="1059305"/>
          </a:xfrm>
        </p:spPr>
        <p:txBody>
          <a:bodyPr/>
          <a:lstStyle/>
          <a:p>
            <a:r>
              <a:rPr lang="en-IN" b="1" dirty="0">
                <a:latin typeface="Times New Roman" panose="02020603050405020304" pitchFamily="18" charset="0"/>
                <a:cs typeface="Times New Roman" panose="02020603050405020304" pitchFamily="18" charset="0"/>
              </a:rPr>
              <a:t>                           DESIGN FLOW</a:t>
            </a:r>
          </a:p>
        </p:txBody>
      </p:sp>
      <p:sp>
        <p:nvSpPr>
          <p:cNvPr id="3" name="Content Placeholder 2">
            <a:extLst>
              <a:ext uri="{FF2B5EF4-FFF2-40B4-BE49-F238E27FC236}">
                <a16:creationId xmlns:a16="http://schemas.microsoft.com/office/drawing/2014/main" id="{37EDE052-154A-BC7A-926E-39703DA9AE92}"/>
              </a:ext>
            </a:extLst>
          </p:cNvPr>
          <p:cNvSpPr>
            <a:spLocks noGrp="1"/>
          </p:cNvSpPr>
          <p:nvPr>
            <p:ph sz="half" idx="1"/>
          </p:nvPr>
        </p:nvSpPr>
        <p:spPr>
          <a:xfrm>
            <a:off x="850900" y="1564171"/>
            <a:ext cx="10310906" cy="4019722"/>
          </a:xfrm>
        </p:spPr>
        <p:txBody>
          <a:bodyPr>
            <a:noAutofit/>
          </a:bodyPr>
          <a:lstStyle/>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r>
              <a:rPr lang="en-IN" sz="2200" b="1" i="0" dirty="0">
                <a:effectLst/>
                <a:latin typeface="Times New Roman" panose="02020603050405020304" pitchFamily="18" charset="0"/>
                <a:cs typeface="Times New Roman" panose="02020603050405020304" pitchFamily="18" charset="0"/>
              </a:rPr>
              <a:t>1. </a:t>
            </a:r>
            <a:r>
              <a:rPr lang="en-US" sz="2200" b="1" i="0" dirty="0">
                <a:effectLst/>
                <a:latin typeface="Times New Roman" panose="02020603050405020304" pitchFamily="18" charset="0"/>
                <a:cs typeface="Times New Roman" panose="02020603050405020304" pitchFamily="18" charset="0"/>
              </a:rPr>
              <a:t>Initialization:</a:t>
            </a:r>
            <a:endParaRPr lang="en-US" sz="2200" b="0" i="0" dirty="0">
              <a:effectLst/>
              <a:latin typeface="Times New Roman" panose="02020603050405020304" pitchFamily="18" charset="0"/>
              <a:cs typeface="Times New Roman" panose="02020603050405020304" pitchFamily="18" charset="0"/>
            </a:endParaRPr>
          </a:p>
          <a:p>
            <a:pPr marL="742950" lvl="1" indent="-285750" algn="just"/>
            <a:r>
              <a:rPr lang="en-US" sz="2200" b="0" i="0" dirty="0">
                <a:effectLst/>
                <a:latin typeface="Times New Roman" panose="02020603050405020304" pitchFamily="18" charset="0"/>
                <a:cs typeface="Times New Roman" panose="02020603050405020304" pitchFamily="18" charset="0"/>
              </a:rPr>
              <a:t>Upon powering on the device, it initializes and establishes a connection with GPS satellites and the cellular network for data transmission.</a:t>
            </a:r>
          </a:p>
          <a:p>
            <a:pPr marL="0" indent="0" algn="just">
              <a:buNone/>
            </a:pPr>
            <a:r>
              <a:rPr lang="en-US" sz="2200" b="1" i="0" dirty="0">
                <a:effectLst/>
                <a:latin typeface="Times New Roman" panose="02020603050405020304" pitchFamily="18" charset="0"/>
                <a:cs typeface="Times New Roman" panose="02020603050405020304" pitchFamily="18" charset="0"/>
              </a:rPr>
              <a:t>2. Geofence Setup:</a:t>
            </a:r>
            <a:endParaRPr lang="en-US" sz="2200" b="0" i="0" dirty="0">
              <a:effectLst/>
              <a:latin typeface="Times New Roman" panose="02020603050405020304" pitchFamily="18" charset="0"/>
              <a:cs typeface="Times New Roman" panose="02020603050405020304" pitchFamily="18" charset="0"/>
            </a:endParaRPr>
          </a:p>
          <a:p>
            <a:pPr marL="742950" lvl="1" indent="-285750" algn="just"/>
            <a:r>
              <a:rPr lang="en-US" sz="2200" b="0" i="0" dirty="0">
                <a:effectLst/>
                <a:latin typeface="Times New Roman" panose="02020603050405020304" pitchFamily="18" charset="0"/>
                <a:cs typeface="Times New Roman" panose="02020603050405020304" pitchFamily="18" charset="0"/>
              </a:rPr>
              <a:t>Parents or caregivers set up geofences or safe zones using a dedicated mobile application or web interface.</a:t>
            </a:r>
          </a:p>
          <a:p>
            <a:pPr marL="742950" lvl="1" indent="-285750" algn="just"/>
            <a:r>
              <a:rPr lang="en-US" sz="2200" b="0" i="0" dirty="0">
                <a:effectLst/>
                <a:latin typeface="Times New Roman" panose="02020603050405020304" pitchFamily="18" charset="0"/>
                <a:cs typeface="Times New Roman" panose="02020603050405020304" pitchFamily="18" charset="0"/>
              </a:rPr>
              <a:t>Parameters such as the center coordinates of the zone and the radius are configured according to the desired range(Max:500m).</a:t>
            </a:r>
          </a:p>
          <a:p>
            <a:pPr marL="0" indent="0" algn="just">
              <a:buNone/>
            </a:pPr>
            <a:endParaRPr lang="en-US" b="0" i="0" dirty="0">
              <a:effectLs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229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88E24-57AF-3F22-9C6E-40F65C23B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032D2-331D-A11E-D1E3-2156CE42184F}"/>
              </a:ext>
            </a:extLst>
          </p:cNvPr>
          <p:cNvSpPr>
            <a:spLocks noGrp="1"/>
          </p:cNvSpPr>
          <p:nvPr>
            <p:ph type="title"/>
          </p:nvPr>
        </p:nvSpPr>
        <p:spPr>
          <a:xfrm>
            <a:off x="1841103" y="804889"/>
            <a:ext cx="9605635" cy="1059305"/>
          </a:xfrm>
        </p:spPr>
        <p:txBody>
          <a:bodyPr/>
          <a:lstStyle/>
          <a:p>
            <a:r>
              <a:rPr lang="en-IN" b="1" dirty="0">
                <a:latin typeface="Times New Roman" panose="02020603050405020304" pitchFamily="18" charset="0"/>
                <a:cs typeface="Times New Roman" panose="02020603050405020304" pitchFamily="18" charset="0"/>
              </a:rPr>
              <a:t>                           DESIGN FLOW</a:t>
            </a:r>
          </a:p>
        </p:txBody>
      </p:sp>
      <p:sp>
        <p:nvSpPr>
          <p:cNvPr id="3" name="Content Placeholder 2">
            <a:extLst>
              <a:ext uri="{FF2B5EF4-FFF2-40B4-BE49-F238E27FC236}">
                <a16:creationId xmlns:a16="http://schemas.microsoft.com/office/drawing/2014/main" id="{8533AE8E-49DF-F12C-5AAE-C04D4E5664CB}"/>
              </a:ext>
            </a:extLst>
          </p:cNvPr>
          <p:cNvSpPr>
            <a:spLocks noGrp="1"/>
          </p:cNvSpPr>
          <p:nvPr>
            <p:ph sz="half" idx="1"/>
          </p:nvPr>
        </p:nvSpPr>
        <p:spPr>
          <a:xfrm>
            <a:off x="1135832" y="2153097"/>
            <a:ext cx="10310906" cy="4019722"/>
          </a:xfrm>
        </p:spPr>
        <p:txBody>
          <a:bodyPr>
            <a:noAutofit/>
          </a:bodyPr>
          <a:lstStyle/>
          <a:p>
            <a:pPr marL="0" indent="0" algn="just">
              <a:buNone/>
            </a:pPr>
            <a:r>
              <a:rPr lang="en-US" sz="2200" b="1" i="0" dirty="0">
                <a:effectLst/>
                <a:latin typeface="Times New Roman" panose="02020603050405020304" pitchFamily="18" charset="0"/>
                <a:cs typeface="Times New Roman" panose="02020603050405020304" pitchFamily="18" charset="0"/>
              </a:rPr>
              <a:t>3. Location Tracking:</a:t>
            </a:r>
            <a:endParaRPr lang="en-US" sz="2200" b="0" i="0" dirty="0">
              <a:effectLst/>
              <a:latin typeface="Times New Roman" panose="02020603050405020304" pitchFamily="18" charset="0"/>
              <a:cs typeface="Times New Roman" panose="02020603050405020304" pitchFamily="18" charset="0"/>
            </a:endParaRPr>
          </a:p>
          <a:p>
            <a:pPr marL="742950" lvl="1" indent="-285750" algn="just"/>
            <a:r>
              <a:rPr lang="en-US" sz="2200" b="0" i="0" dirty="0">
                <a:effectLst/>
                <a:latin typeface="Times New Roman" panose="02020603050405020304" pitchFamily="18" charset="0"/>
                <a:cs typeface="Times New Roman" panose="02020603050405020304" pitchFamily="18" charset="0"/>
              </a:rPr>
              <a:t>The device continuously receives GPS signals to determine its current location.</a:t>
            </a:r>
          </a:p>
          <a:p>
            <a:pPr marL="742950" lvl="1" indent="-285750" algn="just"/>
            <a:r>
              <a:rPr lang="en-US" sz="2200" b="0" i="0" dirty="0">
                <a:effectLst/>
                <a:latin typeface="Times New Roman" panose="02020603050405020304" pitchFamily="18" charset="0"/>
                <a:cs typeface="Times New Roman" panose="02020603050405020304" pitchFamily="18" charset="0"/>
              </a:rPr>
              <a:t>Location data is periodically transmitted to the server via the cellular network.</a:t>
            </a:r>
          </a:p>
          <a:p>
            <a:pPr marL="0" indent="0" algn="just">
              <a:buNone/>
            </a:pPr>
            <a:r>
              <a:rPr lang="en-US" sz="2200" b="1" i="0" dirty="0">
                <a:effectLst/>
                <a:latin typeface="Times New Roman" panose="02020603050405020304" pitchFamily="18" charset="0"/>
                <a:cs typeface="Times New Roman" panose="02020603050405020304" pitchFamily="18" charset="0"/>
              </a:rPr>
              <a:t>4. Boundary Monitoring:</a:t>
            </a:r>
            <a:endParaRPr lang="en-US" sz="2200" b="0" i="0" dirty="0">
              <a:effectLst/>
              <a:latin typeface="Times New Roman" panose="02020603050405020304" pitchFamily="18" charset="0"/>
              <a:cs typeface="Times New Roman" panose="02020603050405020304" pitchFamily="18" charset="0"/>
            </a:endParaRPr>
          </a:p>
          <a:p>
            <a:pPr marL="742950" lvl="1" indent="-285750" algn="just"/>
            <a:r>
              <a:rPr lang="en-US" sz="2200" b="0" i="0" dirty="0">
                <a:effectLst/>
                <a:latin typeface="Times New Roman" panose="02020603050405020304" pitchFamily="18" charset="0"/>
                <a:cs typeface="Times New Roman" panose="02020603050405020304" pitchFamily="18" charset="0"/>
              </a:rPr>
              <a:t>The device compares the current location with predefined geofences to check if the child has crossed any boundaries.</a:t>
            </a:r>
          </a:p>
          <a:p>
            <a:pPr marL="742950" lvl="1" indent="-285750" algn="just"/>
            <a:r>
              <a:rPr lang="en-US" sz="2200" b="0" i="0" dirty="0">
                <a:effectLst/>
                <a:latin typeface="Times New Roman" panose="02020603050405020304" pitchFamily="18" charset="0"/>
                <a:cs typeface="Times New Roman" panose="02020603050405020304" pitchFamily="18" charset="0"/>
              </a:rPr>
              <a:t>If the child's location is outside the designated safe zone, the device triggers an alert.</a:t>
            </a:r>
          </a:p>
          <a:p>
            <a:pPr marL="0" indent="0" algn="just">
              <a:buNone/>
            </a:pPr>
            <a:endParaRPr lang="en-IN" sz="2200" dirty="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1345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239D0-8E4B-08C7-524B-0B8536E21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BCF477-11A7-15A0-457B-5A3BF4761DFC}"/>
              </a:ext>
            </a:extLst>
          </p:cNvPr>
          <p:cNvSpPr>
            <a:spLocks noGrp="1"/>
          </p:cNvSpPr>
          <p:nvPr>
            <p:ph type="title"/>
          </p:nvPr>
        </p:nvSpPr>
        <p:spPr>
          <a:xfrm>
            <a:off x="1841103" y="804889"/>
            <a:ext cx="9605635" cy="1059305"/>
          </a:xfrm>
        </p:spPr>
        <p:txBody>
          <a:bodyPr/>
          <a:lstStyle/>
          <a:p>
            <a:r>
              <a:rPr lang="en-IN" b="1" dirty="0">
                <a:latin typeface="Times New Roman" panose="02020603050405020304" pitchFamily="18" charset="0"/>
                <a:cs typeface="Times New Roman" panose="02020603050405020304" pitchFamily="18" charset="0"/>
              </a:rPr>
              <a:t>                           DESIGN FLOW</a:t>
            </a:r>
          </a:p>
        </p:txBody>
      </p:sp>
      <p:sp>
        <p:nvSpPr>
          <p:cNvPr id="3" name="Content Placeholder 2">
            <a:extLst>
              <a:ext uri="{FF2B5EF4-FFF2-40B4-BE49-F238E27FC236}">
                <a16:creationId xmlns:a16="http://schemas.microsoft.com/office/drawing/2014/main" id="{E79A1DA7-4925-6879-AD8A-32B8BBEF3914}"/>
              </a:ext>
            </a:extLst>
          </p:cNvPr>
          <p:cNvSpPr>
            <a:spLocks noGrp="1"/>
          </p:cNvSpPr>
          <p:nvPr>
            <p:ph sz="half" idx="1"/>
          </p:nvPr>
        </p:nvSpPr>
        <p:spPr>
          <a:xfrm>
            <a:off x="940547" y="2013485"/>
            <a:ext cx="10310906" cy="4019722"/>
          </a:xfrm>
        </p:spPr>
        <p:txBody>
          <a:bodyPr>
            <a:noAutofit/>
          </a:bodyPr>
          <a:lstStyle/>
          <a:p>
            <a:pPr marL="0" indent="0" algn="just">
              <a:buNone/>
            </a:pPr>
            <a:r>
              <a:rPr lang="en-US" sz="2200" i="0" dirty="0">
                <a:effectLst/>
                <a:latin typeface="Times New Roman" panose="02020603050405020304" pitchFamily="18" charset="0"/>
                <a:cs typeface="Times New Roman" panose="02020603050405020304" pitchFamily="18" charset="0"/>
              </a:rPr>
              <a:t>5</a:t>
            </a:r>
            <a:r>
              <a:rPr lang="en-US" sz="2200" b="1" i="0" dirty="0">
                <a:effectLst/>
                <a:latin typeface="Times New Roman" panose="02020603050405020304" pitchFamily="18" charset="0"/>
                <a:cs typeface="Times New Roman" panose="02020603050405020304" pitchFamily="18" charset="0"/>
              </a:rPr>
              <a:t>. Alert Generation:</a:t>
            </a:r>
            <a:endParaRPr lang="en-US" sz="2200" b="0" i="0" dirty="0">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Upon detecting a boundary breach, the device generates an </a:t>
            </a:r>
            <a:r>
              <a:rPr lang="en-US" sz="22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alert signal.</a:t>
            </a: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alert may include information such as the child's current location, and a notification message.</a:t>
            </a:r>
          </a:p>
          <a:p>
            <a:pPr marL="0" indent="0" algn="just">
              <a:buNone/>
            </a:pPr>
            <a:r>
              <a:rPr lang="en-US" sz="2200" i="0" dirty="0">
                <a:effectLst/>
                <a:latin typeface="Times New Roman" panose="02020603050405020304" pitchFamily="18" charset="0"/>
                <a:cs typeface="Times New Roman" panose="02020603050405020304" pitchFamily="18" charset="0"/>
              </a:rPr>
              <a:t>6</a:t>
            </a:r>
            <a:r>
              <a:rPr lang="en-US" sz="2200" b="1" i="0" dirty="0">
                <a:effectLst/>
                <a:latin typeface="Times New Roman" panose="02020603050405020304" pitchFamily="18" charset="0"/>
                <a:cs typeface="Times New Roman" panose="02020603050405020304" pitchFamily="18" charset="0"/>
              </a:rPr>
              <a:t>. Alert Transmission:</a:t>
            </a:r>
            <a:endParaRPr lang="en-US" sz="2200" b="0" i="0" dirty="0">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device sends the alert signal to the server for processing and forwarding to the designated recipients.</a:t>
            </a: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Alerts can be transmitted via SMS, to the parents' or caregivers' mobile devices.</a:t>
            </a:r>
          </a:p>
          <a:p>
            <a:pPr algn="just"/>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651413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DE04-840A-84B6-0760-B9B6DE651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782E43-1BB7-086C-389F-F9FEC9A78410}"/>
              </a:ext>
            </a:extLst>
          </p:cNvPr>
          <p:cNvSpPr>
            <a:spLocks noGrp="1"/>
          </p:cNvSpPr>
          <p:nvPr>
            <p:ph type="title"/>
          </p:nvPr>
        </p:nvSpPr>
        <p:spPr>
          <a:xfrm>
            <a:off x="1841103" y="804889"/>
            <a:ext cx="9605635" cy="1059305"/>
          </a:xfrm>
        </p:spPr>
        <p:txBody>
          <a:bodyPr/>
          <a:lstStyle/>
          <a:p>
            <a:r>
              <a:rPr lang="en-IN" b="1" dirty="0">
                <a:latin typeface="Times New Roman" panose="02020603050405020304" pitchFamily="18" charset="0"/>
                <a:cs typeface="Times New Roman" panose="02020603050405020304" pitchFamily="18" charset="0"/>
              </a:rPr>
              <a:t>                           DESIGN FLOW</a:t>
            </a:r>
          </a:p>
        </p:txBody>
      </p:sp>
      <p:sp>
        <p:nvSpPr>
          <p:cNvPr id="3" name="Content Placeholder 2">
            <a:extLst>
              <a:ext uri="{FF2B5EF4-FFF2-40B4-BE49-F238E27FC236}">
                <a16:creationId xmlns:a16="http://schemas.microsoft.com/office/drawing/2014/main" id="{55CA9DFE-20AD-D0D3-EC5E-4E3BB0B72BBC}"/>
              </a:ext>
            </a:extLst>
          </p:cNvPr>
          <p:cNvSpPr>
            <a:spLocks noGrp="1"/>
          </p:cNvSpPr>
          <p:nvPr>
            <p:ph sz="half" idx="1"/>
          </p:nvPr>
        </p:nvSpPr>
        <p:spPr>
          <a:xfrm>
            <a:off x="940547" y="1864194"/>
            <a:ext cx="10310906" cy="4019722"/>
          </a:xfrm>
        </p:spPr>
        <p:txBody>
          <a:bodyPr>
            <a:noAutofit/>
          </a:bodyPr>
          <a:lstStyle/>
          <a:p>
            <a:pPr marL="0" indent="0" algn="just">
              <a:buNone/>
            </a:pPr>
            <a:r>
              <a:rPr lang="en-US" sz="2200" b="1" dirty="0">
                <a:latin typeface="Times New Roman" panose="02020603050405020304" pitchFamily="18" charset="0"/>
                <a:cs typeface="Times New Roman" panose="02020603050405020304" pitchFamily="18" charset="0"/>
              </a:rPr>
              <a:t>7. </a:t>
            </a:r>
            <a:r>
              <a:rPr lang="en-US" sz="2200" b="1" i="0" dirty="0">
                <a:effectLst/>
                <a:latin typeface="Times New Roman" panose="02020603050405020304" pitchFamily="18" charset="0"/>
                <a:cs typeface="Times New Roman" panose="02020603050405020304" pitchFamily="18" charset="0"/>
              </a:rPr>
              <a:t>Alert Reception:</a:t>
            </a:r>
            <a:endParaRPr lang="en-US" sz="2200" b="0" i="0" dirty="0">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Parents or caregivers receive the alert on their mobile devices through default </a:t>
            </a:r>
            <a:r>
              <a:rPr lang="en-US" sz="2200" b="0" i="0" dirty="0" err="1">
                <a:effectLst/>
                <a:latin typeface="Times New Roman" panose="02020603050405020304" pitchFamily="18" charset="0"/>
                <a:cs typeface="Times New Roman" panose="02020603050405020304" pitchFamily="18" charset="0"/>
              </a:rPr>
              <a:t>sms</a:t>
            </a:r>
            <a:r>
              <a:rPr lang="en-US" sz="2200" b="0" i="0" dirty="0">
                <a:effectLst/>
                <a:latin typeface="Times New Roman" panose="02020603050405020304" pitchFamily="18" charset="0"/>
                <a:cs typeface="Times New Roman" panose="02020603050405020304" pitchFamily="18" charset="0"/>
              </a:rPr>
              <a:t> application on their mobile.</a:t>
            </a: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alert is accompanied by relevant information for further action.</a:t>
            </a:r>
          </a:p>
          <a:p>
            <a:pPr marL="0" indent="0" algn="just">
              <a:buNone/>
            </a:pPr>
            <a:r>
              <a:rPr lang="en-US" sz="2200" b="1" i="0" dirty="0">
                <a:effectLst/>
                <a:latin typeface="Times New Roman" panose="02020603050405020304" pitchFamily="18" charset="0"/>
                <a:cs typeface="Times New Roman" panose="02020603050405020304" pitchFamily="18" charset="0"/>
              </a:rPr>
              <a:t>8. Continuous Monitoring:</a:t>
            </a:r>
            <a:endParaRPr lang="en-US" sz="2200" b="0" i="0" dirty="0">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device continues to track the child's location and monitor boundaries for any further breaches.</a:t>
            </a:r>
          </a:p>
          <a:p>
            <a:pPr marL="742950" lvl="1" indent="-28575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Alerts are generated and transmitted as needed to ensure ongoing safety</a:t>
            </a:r>
          </a:p>
          <a:p>
            <a:pPr algn="just"/>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013572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792D-ABD6-4F44-A813-454A3AC43BF0}"/>
              </a:ext>
            </a:extLst>
          </p:cNvPr>
          <p:cNvSpPr>
            <a:spLocks noGrp="1"/>
          </p:cNvSpPr>
          <p:nvPr>
            <p:ph type="title"/>
          </p:nvPr>
        </p:nvSpPr>
        <p:spPr>
          <a:xfrm>
            <a:off x="1150633" y="804889"/>
            <a:ext cx="9605635" cy="1059305"/>
          </a:xfrm>
        </p:spPr>
        <p:txBody>
          <a:bodyPr/>
          <a:lstStyle/>
          <a:p>
            <a:r>
              <a:rPr lang="en-IN" b="1" dirty="0">
                <a:latin typeface="Times New Roman" panose="02020603050405020304" pitchFamily="18" charset="0"/>
                <a:cs typeface="Times New Roman" panose="02020603050405020304" pitchFamily="18" charset="0"/>
              </a:rPr>
              <a:t>                      Hardware/Software Used</a:t>
            </a:r>
            <a:endParaRPr lang="en-IN" dirty="0"/>
          </a:p>
        </p:txBody>
      </p:sp>
      <p:sp>
        <p:nvSpPr>
          <p:cNvPr id="4" name="TextBox 3">
            <a:extLst>
              <a:ext uri="{FF2B5EF4-FFF2-40B4-BE49-F238E27FC236}">
                <a16:creationId xmlns:a16="http://schemas.microsoft.com/office/drawing/2014/main" id="{B4765140-4F74-BDCF-8B73-6B2973855A30}"/>
              </a:ext>
            </a:extLst>
          </p:cNvPr>
          <p:cNvSpPr txBox="1"/>
          <p:nvPr/>
        </p:nvSpPr>
        <p:spPr>
          <a:xfrm>
            <a:off x="1354239" y="1847825"/>
            <a:ext cx="9700614" cy="4154984"/>
          </a:xfrm>
          <a:prstGeom prst="rect">
            <a:avLst/>
          </a:prstGeom>
          <a:noFill/>
        </p:spPr>
        <p:txBody>
          <a:bodyPr wrap="square" rtlCol="0">
            <a:spAutoFit/>
          </a:bodyPr>
          <a:lstStyle/>
          <a:p>
            <a:r>
              <a:rPr lang="en-IN" sz="2500" b="1" dirty="0">
                <a:latin typeface="Times New Roman" panose="02020603050405020304" pitchFamily="18" charset="0"/>
                <a:cs typeface="Times New Roman" panose="02020603050405020304" pitchFamily="18" charset="0"/>
              </a:rPr>
              <a:t>Hardware Components:-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GPS module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GSM module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Microcontroller – Arduino UNO  </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Battery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Jumper Wires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Bread Board</a:t>
            </a:r>
          </a:p>
          <a:p>
            <a:pPr marL="342900" indent="-3429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r>
              <a:rPr lang="en-IN" sz="2500" b="1" dirty="0">
                <a:latin typeface="Times New Roman" panose="02020603050405020304" pitchFamily="18" charset="0"/>
                <a:cs typeface="Times New Roman" panose="02020603050405020304" pitchFamily="18" charset="0"/>
              </a:rPr>
              <a:t>Software Components:-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Arduino IDE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Default SMS Application.</a:t>
            </a:r>
          </a:p>
        </p:txBody>
      </p:sp>
    </p:spTree>
    <p:extLst>
      <p:ext uri="{BB962C8B-B14F-4D97-AF65-F5344CB8AC3E}">
        <p14:creationId xmlns:p14="http://schemas.microsoft.com/office/powerpoint/2010/main" val="32355494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873CCF-2D87-3F59-2E61-F0575343F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CE6172-86DF-B9DE-D158-57004C71285F}"/>
              </a:ext>
            </a:extLst>
          </p:cNvPr>
          <p:cNvSpPr>
            <a:spLocks noGrp="1"/>
          </p:cNvSpPr>
          <p:nvPr>
            <p:ph type="title"/>
          </p:nvPr>
        </p:nvSpPr>
        <p:spPr>
          <a:xfrm>
            <a:off x="953410" y="831782"/>
            <a:ext cx="9605635" cy="1059305"/>
          </a:xfrm>
        </p:spPr>
        <p:txBody>
          <a:bodyPr/>
          <a:lstStyle/>
          <a:p>
            <a:r>
              <a:rPr lang="en-US" dirty="0"/>
              <a:t>                                     code</a:t>
            </a:r>
            <a:endParaRPr lang="en-IN" dirty="0"/>
          </a:p>
        </p:txBody>
      </p:sp>
      <p:sp>
        <p:nvSpPr>
          <p:cNvPr id="3" name="TextBox 2">
            <a:extLst>
              <a:ext uri="{FF2B5EF4-FFF2-40B4-BE49-F238E27FC236}">
                <a16:creationId xmlns:a16="http://schemas.microsoft.com/office/drawing/2014/main" id="{8620721F-0094-E18C-14B6-07EF0DAF382D}"/>
              </a:ext>
            </a:extLst>
          </p:cNvPr>
          <p:cNvSpPr txBox="1"/>
          <p:nvPr/>
        </p:nvSpPr>
        <p:spPr>
          <a:xfrm>
            <a:off x="1168563" y="2133601"/>
            <a:ext cx="4437528" cy="4093428"/>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#include &lt;</a:t>
            </a:r>
            <a:r>
              <a:rPr lang="en-IN" sz="1000" dirty="0" err="1">
                <a:latin typeface="Times New Roman" panose="02020603050405020304" pitchFamily="18" charset="0"/>
                <a:cs typeface="Times New Roman" panose="02020603050405020304" pitchFamily="18" charset="0"/>
              </a:rPr>
              <a:t>SoftwareSerial.h</a:t>
            </a:r>
            <a:r>
              <a:rPr lang="en-IN" sz="1000" dirty="0">
                <a:latin typeface="Times New Roman" panose="02020603050405020304" pitchFamily="18" charset="0"/>
                <a:cs typeface="Times New Roman" panose="02020603050405020304" pitchFamily="18" charset="0"/>
              </a:rPr>
              <a:t>&gt;</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#include &lt;</a:t>
            </a:r>
            <a:r>
              <a:rPr lang="en-IN" sz="1000" dirty="0" err="1">
                <a:latin typeface="Times New Roman" panose="02020603050405020304" pitchFamily="18" charset="0"/>
                <a:cs typeface="Times New Roman" panose="02020603050405020304" pitchFamily="18" charset="0"/>
              </a:rPr>
              <a:t>AltSoftSerial.h</a:t>
            </a:r>
            <a:r>
              <a:rPr lang="en-IN" sz="1000" dirty="0">
                <a:latin typeface="Times New Roman" panose="02020603050405020304" pitchFamily="18" charset="0"/>
                <a:cs typeface="Times New Roman" panose="02020603050405020304" pitchFamily="18" charset="0"/>
              </a:rPr>
              <a:t>&gt;</a:t>
            </a:r>
          </a:p>
          <a:p>
            <a:r>
              <a:rPr lang="en-IN" sz="1000" dirty="0">
                <a:latin typeface="Times New Roman" panose="02020603050405020304" pitchFamily="18" charset="0"/>
                <a:cs typeface="Times New Roman" panose="02020603050405020304" pitchFamily="18" charset="0"/>
              </a:rPr>
              <a:t>#include &lt;</a:t>
            </a:r>
            <a:r>
              <a:rPr lang="en-IN" sz="1000" dirty="0" err="1">
                <a:latin typeface="Times New Roman" panose="02020603050405020304" pitchFamily="18" charset="0"/>
                <a:cs typeface="Times New Roman" panose="02020603050405020304" pitchFamily="18" charset="0"/>
              </a:rPr>
              <a:t>TinyGPS</a:t>
            </a:r>
            <a:r>
              <a:rPr lang="en-IN" sz="1000" dirty="0">
                <a:latin typeface="Times New Roman" panose="02020603050405020304" pitchFamily="18" charset="0"/>
                <a:cs typeface="Times New Roman" panose="02020603050405020304" pitchFamily="18" charset="0"/>
              </a:rPr>
              <a:t>++.h&gt;</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//enter your personal phone number to receive </a:t>
            </a:r>
            <a:r>
              <a:rPr lang="en-IN" sz="1000" dirty="0" err="1">
                <a:latin typeface="Times New Roman" panose="02020603050405020304" pitchFamily="18" charset="0"/>
                <a:cs typeface="Times New Roman" panose="02020603050405020304" pitchFamily="18" charset="0"/>
              </a:rPr>
              <a:t>sms</a:t>
            </a:r>
            <a:r>
              <a:rPr lang="en-IN" sz="1000" dirty="0">
                <a:latin typeface="Times New Roman" panose="02020603050405020304" pitchFamily="18" charset="0"/>
                <a:cs typeface="Times New Roman" panose="02020603050405020304" pitchFamily="18" charset="0"/>
              </a:rPr>
              <a:t> alerts.</a:t>
            </a:r>
          </a:p>
          <a:p>
            <a:r>
              <a:rPr lang="en-IN" sz="1000" dirty="0">
                <a:latin typeface="Times New Roman" panose="02020603050405020304" pitchFamily="18" charset="0"/>
                <a:cs typeface="Times New Roman" panose="02020603050405020304" pitchFamily="18" charset="0"/>
              </a:rPr>
              <a:t>//phone number must start with country code.</a:t>
            </a:r>
          </a:p>
          <a:p>
            <a:r>
              <a:rPr lang="en-IN" sz="1000" dirty="0" err="1">
                <a:latin typeface="Times New Roman" panose="02020603050405020304" pitchFamily="18" charset="0"/>
                <a:cs typeface="Times New Roman" panose="02020603050405020304" pitchFamily="18" charset="0"/>
              </a:rPr>
              <a:t>const</a:t>
            </a:r>
            <a:r>
              <a:rPr lang="en-IN" sz="1000" dirty="0">
                <a:latin typeface="Times New Roman" panose="02020603050405020304" pitchFamily="18" charset="0"/>
                <a:cs typeface="Times New Roman" panose="02020603050405020304" pitchFamily="18" charset="0"/>
              </a:rPr>
              <a:t> String PHONE = "+91 YOUR MOBILE NUMBER ";</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//GSM Module RX pin to Arduino 3</a:t>
            </a:r>
          </a:p>
          <a:p>
            <a:r>
              <a:rPr lang="en-IN" sz="1000" dirty="0">
                <a:latin typeface="Times New Roman" panose="02020603050405020304" pitchFamily="18" charset="0"/>
                <a:cs typeface="Times New Roman" panose="02020603050405020304" pitchFamily="18" charset="0"/>
              </a:rPr>
              <a:t>//GSM Module TX pin to Arduino 2</a:t>
            </a:r>
          </a:p>
          <a:p>
            <a:r>
              <a:rPr lang="en-IN" sz="1000" dirty="0">
                <a:latin typeface="Times New Roman" panose="02020603050405020304" pitchFamily="18" charset="0"/>
                <a:cs typeface="Times New Roman" panose="02020603050405020304" pitchFamily="18" charset="0"/>
              </a:rPr>
              <a:t>#define </a:t>
            </a:r>
            <a:r>
              <a:rPr lang="en-IN" sz="1000" dirty="0" err="1">
                <a:latin typeface="Times New Roman" panose="02020603050405020304" pitchFamily="18" charset="0"/>
                <a:cs typeface="Times New Roman" panose="02020603050405020304" pitchFamily="18" charset="0"/>
              </a:rPr>
              <a:t>rxPin</a:t>
            </a:r>
            <a:r>
              <a:rPr lang="en-IN" sz="1000" dirty="0">
                <a:latin typeface="Times New Roman" panose="02020603050405020304" pitchFamily="18" charset="0"/>
                <a:cs typeface="Times New Roman" panose="02020603050405020304" pitchFamily="18" charset="0"/>
              </a:rPr>
              <a:t> 2</a:t>
            </a:r>
          </a:p>
          <a:p>
            <a:r>
              <a:rPr lang="en-IN" sz="1000" dirty="0">
                <a:latin typeface="Times New Roman" panose="02020603050405020304" pitchFamily="18" charset="0"/>
                <a:cs typeface="Times New Roman" panose="02020603050405020304" pitchFamily="18" charset="0"/>
              </a:rPr>
              <a:t>#define </a:t>
            </a:r>
            <a:r>
              <a:rPr lang="en-IN" sz="1000" dirty="0" err="1">
                <a:latin typeface="Times New Roman" panose="02020603050405020304" pitchFamily="18" charset="0"/>
                <a:cs typeface="Times New Roman" panose="02020603050405020304" pitchFamily="18" charset="0"/>
              </a:rPr>
              <a:t>txPin</a:t>
            </a:r>
            <a:r>
              <a:rPr lang="en-IN" sz="1000" dirty="0">
                <a:latin typeface="Times New Roman" panose="02020603050405020304" pitchFamily="18" charset="0"/>
                <a:cs typeface="Times New Roman" panose="02020603050405020304" pitchFamily="18" charset="0"/>
              </a:rPr>
              <a:t> 3</a:t>
            </a:r>
          </a:p>
          <a:p>
            <a:r>
              <a:rPr lang="en-IN" sz="1000" dirty="0" err="1">
                <a:latin typeface="Times New Roman" panose="02020603050405020304" pitchFamily="18" charset="0"/>
                <a:cs typeface="Times New Roman" panose="02020603050405020304" pitchFamily="18" charset="0"/>
              </a:rPr>
              <a:t>SoftwareSerial</a:t>
            </a:r>
            <a:r>
              <a:rPr lang="en-IN" sz="1000" dirty="0">
                <a:latin typeface="Times New Roman" panose="02020603050405020304" pitchFamily="18" charset="0"/>
                <a:cs typeface="Times New Roman" panose="02020603050405020304" pitchFamily="18" charset="0"/>
              </a:rPr>
              <a:t> sim800(</a:t>
            </a:r>
            <a:r>
              <a:rPr lang="en-IN" sz="1000" dirty="0" err="1">
                <a:latin typeface="Times New Roman" panose="02020603050405020304" pitchFamily="18" charset="0"/>
                <a:cs typeface="Times New Roman" panose="02020603050405020304" pitchFamily="18" charset="0"/>
              </a:rPr>
              <a:t>rxPin,txPin</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//GPS Module RX pin to Arduino 9</a:t>
            </a:r>
          </a:p>
          <a:p>
            <a:r>
              <a:rPr lang="en-IN" sz="1000" dirty="0">
                <a:latin typeface="Times New Roman" panose="02020603050405020304" pitchFamily="18" charset="0"/>
                <a:cs typeface="Times New Roman" panose="02020603050405020304" pitchFamily="18" charset="0"/>
              </a:rPr>
              <a:t>//GPS Module TX pin to Arduino 8</a:t>
            </a:r>
          </a:p>
          <a:p>
            <a:r>
              <a:rPr lang="en-IN" sz="1000" dirty="0" err="1">
                <a:latin typeface="Times New Roman" panose="02020603050405020304" pitchFamily="18" charset="0"/>
                <a:cs typeface="Times New Roman" panose="02020603050405020304" pitchFamily="18" charset="0"/>
              </a:rPr>
              <a:t>AltSoftSerial</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neogps</a:t>
            </a:r>
            <a:r>
              <a:rPr lang="en-IN" sz="1000" dirty="0">
                <a:latin typeface="Times New Roman" panose="02020603050405020304" pitchFamily="18" charset="0"/>
                <a:cs typeface="Times New Roman" panose="02020603050405020304" pitchFamily="18" charset="0"/>
              </a:rPr>
              <a:t>;</a:t>
            </a:r>
          </a:p>
          <a:p>
            <a:r>
              <a:rPr lang="en-IN" sz="1000" dirty="0" err="1">
                <a:latin typeface="Times New Roman" panose="02020603050405020304" pitchFamily="18" charset="0"/>
                <a:cs typeface="Times New Roman" panose="02020603050405020304" pitchFamily="18" charset="0"/>
              </a:rPr>
              <a:t>TinyGPSPlus</a:t>
            </a:r>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gps</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Size of the geo fence (in meters)</a:t>
            </a:r>
          </a:p>
          <a:p>
            <a:r>
              <a:rPr lang="en-IN" sz="1000" dirty="0" err="1">
                <a:latin typeface="Times New Roman" panose="02020603050405020304" pitchFamily="18" charset="0"/>
                <a:cs typeface="Times New Roman" panose="02020603050405020304" pitchFamily="18" charset="0"/>
              </a:rPr>
              <a:t>const</a:t>
            </a:r>
            <a:r>
              <a:rPr lang="en-IN" sz="1000" dirty="0">
                <a:latin typeface="Times New Roman" panose="02020603050405020304" pitchFamily="18" charset="0"/>
                <a:cs typeface="Times New Roman" panose="02020603050405020304" pitchFamily="18" charset="0"/>
              </a:rPr>
              <a:t> float </a:t>
            </a:r>
            <a:r>
              <a:rPr lang="en-IN" sz="1000" dirty="0" err="1">
                <a:latin typeface="Times New Roman" panose="02020603050405020304" pitchFamily="18" charset="0"/>
                <a:cs typeface="Times New Roman" panose="02020603050405020304" pitchFamily="18" charset="0"/>
              </a:rPr>
              <a:t>maxDistance</a:t>
            </a:r>
            <a:r>
              <a:rPr lang="en-IN" sz="1000" dirty="0">
                <a:latin typeface="Times New Roman" panose="02020603050405020304" pitchFamily="18" charset="0"/>
                <a:cs typeface="Times New Roman" panose="02020603050405020304" pitchFamily="18" charset="0"/>
              </a:rPr>
              <a:t> = 30;</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a:t>
            </a:r>
          </a:p>
          <a:p>
            <a:endParaRPr lang="en-IN" sz="1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B3B7878-6C80-EFA2-AC25-82F2A638A8A6}"/>
              </a:ext>
            </a:extLst>
          </p:cNvPr>
          <p:cNvSpPr txBox="1"/>
          <p:nvPr/>
        </p:nvSpPr>
        <p:spPr>
          <a:xfrm>
            <a:off x="6096000" y="1891087"/>
            <a:ext cx="5235388" cy="4401205"/>
          </a:xfrm>
          <a:prstGeom prst="rect">
            <a:avLst/>
          </a:prstGeom>
          <a:noFill/>
        </p:spPr>
        <p:txBody>
          <a:bodyPr wrap="square" rtlCol="0">
            <a:spAutoFit/>
          </a:bodyPr>
          <a:lstStyle/>
          <a:p>
            <a:r>
              <a:rPr lang="en-IN" sz="1000" dirty="0"/>
              <a:t>float </a:t>
            </a:r>
            <a:r>
              <a:rPr lang="en-IN" sz="1000" dirty="0" err="1"/>
              <a:t>initialLatitude</a:t>
            </a:r>
            <a:r>
              <a:rPr lang="en-IN" sz="1000" dirty="0"/>
              <a:t> = 13.191747;</a:t>
            </a:r>
          </a:p>
          <a:p>
            <a:r>
              <a:rPr lang="en-IN" sz="1000" dirty="0"/>
              <a:t>float </a:t>
            </a:r>
            <a:r>
              <a:rPr lang="en-IN" sz="1000" dirty="0" err="1"/>
              <a:t>initialLongitude</a:t>
            </a:r>
            <a:r>
              <a:rPr lang="en-IN" sz="1000" dirty="0"/>
              <a:t> = 80.105434;</a:t>
            </a:r>
          </a:p>
          <a:p>
            <a:endParaRPr lang="en-IN" sz="1000" dirty="0"/>
          </a:p>
          <a:p>
            <a:r>
              <a:rPr lang="en-IN" sz="1000" dirty="0"/>
              <a:t>float latitude, longitude;</a:t>
            </a:r>
          </a:p>
          <a:p>
            <a:r>
              <a:rPr lang="en-IN" sz="1000" dirty="0"/>
              <a:t>//--------------------------------------------------------------</a:t>
            </a:r>
          </a:p>
          <a:p>
            <a:endParaRPr lang="en-IN" sz="1000" dirty="0"/>
          </a:p>
          <a:p>
            <a:endParaRPr lang="en-IN" sz="1000" dirty="0"/>
          </a:p>
          <a:p>
            <a:r>
              <a:rPr lang="en-IN" sz="1000" dirty="0"/>
              <a:t>void </a:t>
            </a:r>
            <a:r>
              <a:rPr lang="en-IN" sz="1000" dirty="0" err="1"/>
              <a:t>getGps</a:t>
            </a:r>
            <a:r>
              <a:rPr lang="en-IN" sz="1000" dirty="0"/>
              <a:t>(float&amp; latitude, float&amp; longitude);</a:t>
            </a:r>
          </a:p>
          <a:p>
            <a:endParaRPr lang="en-IN" sz="1000" dirty="0"/>
          </a:p>
          <a:p>
            <a:endParaRPr lang="en-IN" sz="1000" dirty="0"/>
          </a:p>
          <a:p>
            <a:r>
              <a:rPr lang="en-IN" sz="1000" dirty="0"/>
              <a:t>/*****************************************************************************************</a:t>
            </a:r>
          </a:p>
          <a:p>
            <a:r>
              <a:rPr lang="en-IN" sz="1000" dirty="0"/>
              <a:t> * setup() function</a:t>
            </a:r>
          </a:p>
          <a:p>
            <a:r>
              <a:rPr lang="en-IN" sz="1000" dirty="0"/>
              <a:t> *****************************************************************************************/</a:t>
            </a:r>
          </a:p>
          <a:p>
            <a:r>
              <a:rPr lang="en-IN" sz="1000" dirty="0"/>
              <a:t>void setup()</a:t>
            </a:r>
          </a:p>
          <a:p>
            <a:r>
              <a:rPr lang="en-IN" sz="1000" dirty="0"/>
              <a:t>{</a:t>
            </a:r>
          </a:p>
          <a:p>
            <a:r>
              <a:rPr lang="en-IN" sz="1000" dirty="0"/>
              <a:t>  //--------------------------------------------------------------</a:t>
            </a:r>
          </a:p>
          <a:p>
            <a:r>
              <a:rPr lang="en-IN" sz="1000" dirty="0"/>
              <a:t>  //</a:t>
            </a:r>
            <a:r>
              <a:rPr lang="en-IN" sz="1000" dirty="0" err="1"/>
              <a:t>Serial.println</a:t>
            </a:r>
            <a:r>
              <a:rPr lang="en-IN" sz="1000" dirty="0"/>
              <a:t>("Arduino serial initialize");</a:t>
            </a:r>
          </a:p>
          <a:p>
            <a:r>
              <a:rPr lang="en-IN" sz="1000" dirty="0"/>
              <a:t>  </a:t>
            </a:r>
            <a:r>
              <a:rPr lang="en-IN" sz="1000" dirty="0" err="1"/>
              <a:t>Serial.begin</a:t>
            </a:r>
            <a:r>
              <a:rPr lang="en-IN" sz="1000" dirty="0"/>
              <a:t>(9600);</a:t>
            </a:r>
          </a:p>
          <a:p>
            <a:r>
              <a:rPr lang="en-IN" sz="1000" dirty="0"/>
              <a:t>  //--------------------------------------------------------------</a:t>
            </a:r>
          </a:p>
          <a:p>
            <a:r>
              <a:rPr lang="en-IN" sz="1000" dirty="0"/>
              <a:t>  //</a:t>
            </a:r>
            <a:r>
              <a:rPr lang="en-IN" sz="1000" dirty="0" err="1"/>
              <a:t>Serial.println</a:t>
            </a:r>
            <a:r>
              <a:rPr lang="en-IN" sz="1000" dirty="0"/>
              <a:t>("SIM800L serial initialize");</a:t>
            </a:r>
          </a:p>
          <a:p>
            <a:r>
              <a:rPr lang="en-IN" sz="1000" dirty="0"/>
              <a:t>  sim800.begin(9600);</a:t>
            </a:r>
          </a:p>
          <a:p>
            <a:r>
              <a:rPr lang="en-IN" sz="1000" dirty="0"/>
              <a:t>  //--------------------------------------------------------------</a:t>
            </a:r>
          </a:p>
          <a:p>
            <a:r>
              <a:rPr lang="en-IN" sz="1000" dirty="0"/>
              <a:t>  //</a:t>
            </a:r>
            <a:r>
              <a:rPr lang="en-IN" sz="1000" dirty="0" err="1"/>
              <a:t>Serial.println</a:t>
            </a:r>
            <a:r>
              <a:rPr lang="en-IN" sz="1000" dirty="0"/>
              <a:t>("NEO6M serial initialize");</a:t>
            </a:r>
          </a:p>
          <a:p>
            <a:r>
              <a:rPr lang="en-IN" sz="1000" dirty="0"/>
              <a:t>  </a:t>
            </a:r>
            <a:r>
              <a:rPr lang="en-IN" sz="1000" dirty="0" err="1"/>
              <a:t>neogps.begin</a:t>
            </a:r>
            <a:r>
              <a:rPr lang="en-IN" sz="1000" dirty="0"/>
              <a:t>(9600);</a:t>
            </a:r>
          </a:p>
          <a:p>
            <a:r>
              <a:rPr lang="en-IN" sz="1000" dirty="0"/>
              <a:t>  //--------------------------------------------------------------</a:t>
            </a:r>
          </a:p>
          <a:p>
            <a:r>
              <a:rPr lang="en-IN" sz="1000" dirty="0"/>
              <a:t>  </a:t>
            </a:r>
            <a:r>
              <a:rPr lang="en-IN" sz="1000" dirty="0" err="1"/>
              <a:t>pinMode</a:t>
            </a:r>
            <a:r>
              <a:rPr lang="en-IN" sz="1000" dirty="0"/>
              <a:t>(BUZZER, OUTPUT);</a:t>
            </a:r>
          </a:p>
          <a:p>
            <a:r>
              <a:rPr lang="en-IN" sz="1000" dirty="0"/>
              <a:t>  //--------------------------------------------------------------</a:t>
            </a:r>
          </a:p>
          <a:p>
            <a:endParaRPr lang="en-IN" sz="1000" dirty="0"/>
          </a:p>
        </p:txBody>
      </p:sp>
      <p:cxnSp>
        <p:nvCxnSpPr>
          <p:cNvPr id="7" name="Straight Connector 6">
            <a:extLst>
              <a:ext uri="{FF2B5EF4-FFF2-40B4-BE49-F238E27FC236}">
                <a16:creationId xmlns:a16="http://schemas.microsoft.com/office/drawing/2014/main" id="{E9208282-AC90-9333-A916-60C2340D94EC}"/>
              </a:ext>
            </a:extLst>
          </p:cNvPr>
          <p:cNvCxnSpPr/>
          <p:nvPr/>
        </p:nvCxnSpPr>
        <p:spPr>
          <a:xfrm>
            <a:off x="5674659" y="2016944"/>
            <a:ext cx="0" cy="387275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5927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96510-77D5-5F96-08BD-FAE1909AD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273235-FFFB-169E-DAF5-A9FE2C3D1C86}"/>
              </a:ext>
            </a:extLst>
          </p:cNvPr>
          <p:cNvSpPr>
            <a:spLocks noGrp="1"/>
          </p:cNvSpPr>
          <p:nvPr>
            <p:ph type="title"/>
          </p:nvPr>
        </p:nvSpPr>
        <p:spPr>
          <a:xfrm>
            <a:off x="2291334" y="804519"/>
            <a:ext cx="9603275" cy="1049235"/>
          </a:xfrm>
        </p:spPr>
        <p:txBody>
          <a:bodyPr/>
          <a:lstStyle/>
          <a:p>
            <a:r>
              <a:rPr lang="en-IN" b="1" dirty="0">
                <a:latin typeface="Times New Roman" panose="02020603050405020304" pitchFamily="18" charset="0"/>
                <a:cs typeface="Times New Roman" panose="02020603050405020304" pitchFamily="18" charset="0"/>
              </a:rPr>
              <a:t>                           ABSTRACT</a:t>
            </a:r>
          </a:p>
        </p:txBody>
      </p:sp>
      <p:sp>
        <p:nvSpPr>
          <p:cNvPr id="4" name="TextBox 3">
            <a:extLst>
              <a:ext uri="{FF2B5EF4-FFF2-40B4-BE49-F238E27FC236}">
                <a16:creationId xmlns:a16="http://schemas.microsoft.com/office/drawing/2014/main" id="{F8DF00FE-5FE9-48B3-4FC6-12C14807E6F1}"/>
              </a:ext>
            </a:extLst>
          </p:cNvPr>
          <p:cNvSpPr txBox="1"/>
          <p:nvPr/>
        </p:nvSpPr>
        <p:spPr>
          <a:xfrm>
            <a:off x="1294362" y="2044494"/>
            <a:ext cx="9603275"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Child safety has become a paramount concern in today's world, with parents seeking ways to monitor their children's movements without infringing on their independence.</a:t>
            </a: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Location tracking technology, coupled with range monitoring systems, offers a promising solution to this dilemma.</a:t>
            </a:r>
          </a:p>
          <a:p>
            <a:pPr marL="342900" indent="-342900" algn="just">
              <a:buFont typeface="Arial" panose="020B0604020202020204" pitchFamily="34" charset="0"/>
              <a:buChar char="•"/>
            </a:pPr>
            <a:r>
              <a:rPr lang="en-US" sz="2200" i="0" dirty="0">
                <a:effectLst/>
                <a:latin typeface="Times New Roman" panose="02020603050405020304" pitchFamily="18" charset="0"/>
                <a:cs typeface="Times New Roman" panose="02020603050405020304" pitchFamily="18" charset="0"/>
              </a:rPr>
              <a:t>This abstract discusses the implementation and benefits of such a system.</a:t>
            </a:r>
          </a:p>
          <a:p>
            <a:pPr marL="342900"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The proposed system employs GPS-enabled devices, such as wearable trackers, to continuously monitor the child's location. </a:t>
            </a:r>
          </a:p>
          <a:p>
            <a:pPr marL="342900" indent="-342900" algn="just">
              <a:buFont typeface="Arial" panose="020B0604020202020204" pitchFamily="34" charset="0"/>
              <a:buChar char="•"/>
            </a:pPr>
            <a:r>
              <a:rPr lang="en-US" sz="2200" b="0" i="0" dirty="0">
                <a:effectLst/>
                <a:latin typeface="Times New Roman" panose="02020603050405020304" pitchFamily="18" charset="0"/>
                <a:cs typeface="Times New Roman" panose="02020603050405020304" pitchFamily="18" charset="0"/>
              </a:rPr>
              <a:t>Parents can set predefined safe zones or ranges using geofencing technology. When the child crosses these boundaries, the system triggers alerts to notify parents immediately, enabling timely intervention if necessary. </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062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EF4B6-95BA-5719-0E84-39B8FA981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14D94-F31E-E9B6-CA5A-E4F5045CBC8D}"/>
              </a:ext>
            </a:extLst>
          </p:cNvPr>
          <p:cNvSpPr>
            <a:spLocks noGrp="1"/>
          </p:cNvSpPr>
          <p:nvPr>
            <p:ph type="title"/>
          </p:nvPr>
        </p:nvSpPr>
        <p:spPr>
          <a:xfrm>
            <a:off x="953410" y="831782"/>
            <a:ext cx="9605635" cy="1059305"/>
          </a:xfrm>
        </p:spPr>
        <p:txBody>
          <a:bodyPr/>
          <a:lstStyle/>
          <a:p>
            <a:r>
              <a:rPr lang="en-US" dirty="0"/>
              <a:t>                                     code</a:t>
            </a:r>
            <a:endParaRPr lang="en-IN" dirty="0"/>
          </a:p>
        </p:txBody>
      </p:sp>
      <p:sp>
        <p:nvSpPr>
          <p:cNvPr id="3" name="TextBox 2">
            <a:extLst>
              <a:ext uri="{FF2B5EF4-FFF2-40B4-BE49-F238E27FC236}">
                <a16:creationId xmlns:a16="http://schemas.microsoft.com/office/drawing/2014/main" id="{A7CE0BBE-5839-8DFD-8430-D973F2AC6FB2}"/>
              </a:ext>
            </a:extLst>
          </p:cNvPr>
          <p:cNvSpPr txBox="1"/>
          <p:nvPr/>
        </p:nvSpPr>
        <p:spPr>
          <a:xfrm>
            <a:off x="1168563" y="2133601"/>
            <a:ext cx="4437528" cy="3631763"/>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sim800.println("AT"); //Check GSM Module</a:t>
            </a:r>
          </a:p>
          <a:p>
            <a:r>
              <a:rPr lang="en-IN" sz="1000" dirty="0">
                <a:latin typeface="Times New Roman" panose="02020603050405020304" pitchFamily="18" charset="0"/>
                <a:cs typeface="Times New Roman" panose="02020603050405020304" pitchFamily="18" charset="0"/>
              </a:rPr>
              <a:t>  delay(1000);</a:t>
            </a:r>
          </a:p>
          <a:p>
            <a:r>
              <a:rPr lang="en-IN" sz="1000" dirty="0">
                <a:latin typeface="Times New Roman" panose="02020603050405020304" pitchFamily="18" charset="0"/>
                <a:cs typeface="Times New Roman" panose="02020603050405020304" pitchFamily="18" charset="0"/>
              </a:rPr>
              <a:t>  sim800.println("ATE1"); //ON</a:t>
            </a:r>
          </a:p>
          <a:p>
            <a:r>
              <a:rPr lang="en-IN" sz="1000" dirty="0">
                <a:latin typeface="Times New Roman" panose="02020603050405020304" pitchFamily="18" charset="0"/>
                <a:cs typeface="Times New Roman" panose="02020603050405020304" pitchFamily="18" charset="0"/>
              </a:rPr>
              <a:t>  delay(1000);</a:t>
            </a:r>
          </a:p>
          <a:p>
            <a:r>
              <a:rPr lang="en-IN" sz="1000" dirty="0">
                <a:latin typeface="Times New Roman" panose="02020603050405020304" pitchFamily="18" charset="0"/>
                <a:cs typeface="Times New Roman" panose="02020603050405020304" pitchFamily="18" charset="0"/>
              </a:rPr>
              <a:t>  sim800.println("AT+CPIN?"); //Check SIM ready</a:t>
            </a:r>
          </a:p>
          <a:p>
            <a:r>
              <a:rPr lang="en-IN" sz="1000" dirty="0">
                <a:latin typeface="Times New Roman" panose="02020603050405020304" pitchFamily="18" charset="0"/>
                <a:cs typeface="Times New Roman" panose="02020603050405020304" pitchFamily="18" charset="0"/>
              </a:rPr>
              <a:t>  delay(1000);</a:t>
            </a:r>
          </a:p>
          <a:p>
            <a:r>
              <a:rPr lang="en-IN" sz="1000" dirty="0">
                <a:latin typeface="Times New Roman" panose="02020603050405020304" pitchFamily="18" charset="0"/>
                <a:cs typeface="Times New Roman" panose="02020603050405020304" pitchFamily="18" charset="0"/>
              </a:rPr>
              <a:t>  sim800.println("AT+CMGF=1"); //SMS text mode</a:t>
            </a:r>
          </a:p>
          <a:p>
            <a:r>
              <a:rPr lang="en-IN" sz="1000" dirty="0">
                <a:latin typeface="Times New Roman" panose="02020603050405020304" pitchFamily="18" charset="0"/>
                <a:cs typeface="Times New Roman" panose="02020603050405020304" pitchFamily="18" charset="0"/>
              </a:rPr>
              <a:t>  delay(1000);</a:t>
            </a:r>
          </a:p>
          <a:p>
            <a:r>
              <a:rPr lang="en-IN" sz="1000" dirty="0">
                <a:latin typeface="Times New Roman" panose="02020603050405020304" pitchFamily="18" charset="0"/>
                <a:cs typeface="Times New Roman" panose="02020603050405020304" pitchFamily="18" charset="0"/>
              </a:rPr>
              <a:t>  sim800.println("AT+CNMI=1,1,0,0,0"); /// Decides how newly arrived SMS should be handled</a:t>
            </a:r>
          </a:p>
          <a:p>
            <a:r>
              <a:rPr lang="en-IN" sz="1000" dirty="0">
                <a:latin typeface="Times New Roman" panose="02020603050405020304" pitchFamily="18" charset="0"/>
                <a:cs typeface="Times New Roman" panose="02020603050405020304" pitchFamily="18" charset="0"/>
              </a:rPr>
              <a:t>  delay(1000);</a:t>
            </a:r>
          </a:p>
          <a:p>
            <a:r>
              <a:rPr lang="en-IN" sz="1000" dirty="0">
                <a:latin typeface="Times New Roman" panose="02020603050405020304" pitchFamily="18" charset="0"/>
                <a:cs typeface="Times New Roman" panose="02020603050405020304" pitchFamily="18" charset="0"/>
              </a:rPr>
              <a:t>  //AT +CNMI = 2,1,0,0,0 - AT +CNMI = 2,2,0,0,0 (both are same)</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delay(20000);</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buzzer_timer</a:t>
            </a:r>
            <a:r>
              <a:rPr lang="en-IN" sz="1000" dirty="0">
                <a:latin typeface="Times New Roman" panose="02020603050405020304" pitchFamily="18" charset="0"/>
                <a:cs typeface="Times New Roman" panose="02020603050405020304" pitchFamily="18" charset="0"/>
              </a:rPr>
              <a:t> = </a:t>
            </a:r>
            <a:r>
              <a:rPr lang="en-IN" sz="1000" dirty="0" err="1">
                <a:latin typeface="Times New Roman" panose="02020603050405020304" pitchFamily="18" charset="0"/>
                <a:cs typeface="Times New Roman" panose="02020603050405020304" pitchFamily="18" charset="0"/>
              </a:rPr>
              <a:t>millis</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 loop() function</a:t>
            </a:r>
          </a:p>
          <a:p>
            <a:r>
              <a:rPr lang="en-IN" sz="1000" dirty="0">
                <a:latin typeface="Times New Roman" panose="02020603050405020304" pitchFamily="18" charset="0"/>
                <a:cs typeface="Times New Roman" panose="02020603050405020304" pitchFamily="18" charset="0"/>
              </a:rPr>
              <a:t> *****************************************************************************************/</a:t>
            </a:r>
          </a:p>
          <a:p>
            <a:endParaRPr lang="en-IN" sz="1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F6BC915-4907-75DC-1F0D-AD8609AEEE38}"/>
              </a:ext>
            </a:extLst>
          </p:cNvPr>
          <p:cNvSpPr txBox="1"/>
          <p:nvPr/>
        </p:nvSpPr>
        <p:spPr>
          <a:xfrm>
            <a:off x="6096000" y="1891087"/>
            <a:ext cx="5235388" cy="4247317"/>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void loop()</a:t>
            </a:r>
          </a:p>
          <a:p>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getGps</a:t>
            </a:r>
            <a:r>
              <a:rPr lang="en-US" sz="1000" dirty="0">
                <a:latin typeface="Times New Roman" panose="02020603050405020304" pitchFamily="18" charset="0"/>
                <a:cs typeface="Times New Roman" panose="02020603050405020304" pitchFamily="18" charset="0"/>
              </a:rPr>
              <a:t>(latitude, longitude);</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float distance = </a:t>
            </a:r>
            <a:r>
              <a:rPr lang="en-US" sz="1000" dirty="0" err="1">
                <a:latin typeface="Times New Roman" panose="02020603050405020304" pitchFamily="18" charset="0"/>
                <a:cs typeface="Times New Roman" panose="02020603050405020304" pitchFamily="18" charset="0"/>
              </a:rPr>
              <a:t>getDistance</a:t>
            </a:r>
            <a:r>
              <a:rPr lang="en-US" sz="1000" dirty="0">
                <a:latin typeface="Times New Roman" panose="02020603050405020304" pitchFamily="18" charset="0"/>
                <a:cs typeface="Times New Roman" panose="02020603050405020304" pitchFamily="18" charset="0"/>
              </a:rPr>
              <a:t>(latitude, longitude, </a:t>
            </a:r>
            <a:r>
              <a:rPr lang="en-US" sz="1000" dirty="0" err="1">
                <a:latin typeface="Times New Roman" panose="02020603050405020304" pitchFamily="18" charset="0"/>
                <a:cs typeface="Times New Roman" panose="02020603050405020304" pitchFamily="18" charset="0"/>
              </a:rPr>
              <a:t>initialLatitude</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initialLongitude</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Serial.print</a:t>
            </a:r>
            <a:r>
              <a:rPr lang="en-US" sz="1000" dirty="0">
                <a:latin typeface="Times New Roman" panose="02020603050405020304" pitchFamily="18" charset="0"/>
                <a:cs typeface="Times New Roman" panose="02020603050405020304" pitchFamily="18" charset="0"/>
              </a:rPr>
              <a:t>("Latitude= "); </a:t>
            </a:r>
            <a:r>
              <a:rPr lang="en-US" sz="1000" dirty="0" err="1">
                <a:latin typeface="Times New Roman" panose="02020603050405020304" pitchFamily="18" charset="0"/>
                <a:cs typeface="Times New Roman" panose="02020603050405020304" pitchFamily="18" charset="0"/>
              </a:rPr>
              <a:t>Serial.println</a:t>
            </a:r>
            <a:r>
              <a:rPr lang="en-US" sz="1000" dirty="0">
                <a:latin typeface="Times New Roman" panose="02020603050405020304" pitchFamily="18" charset="0"/>
                <a:cs typeface="Times New Roman" panose="02020603050405020304" pitchFamily="18" charset="0"/>
              </a:rPr>
              <a:t>(latitude, 6);</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Serial.print</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Lngitude</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Serial.println</a:t>
            </a:r>
            <a:r>
              <a:rPr lang="en-US" sz="1000" dirty="0">
                <a:latin typeface="Times New Roman" panose="02020603050405020304" pitchFamily="18" charset="0"/>
                <a:cs typeface="Times New Roman" panose="02020603050405020304" pitchFamily="18" charset="0"/>
              </a:rPr>
              <a:t>(longitude, 6);</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Serial.print</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initialLatitude</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Serial.println</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initialLatitude</a:t>
            </a:r>
            <a:r>
              <a:rPr lang="en-US" sz="1000" dirty="0">
                <a:latin typeface="Times New Roman" panose="02020603050405020304" pitchFamily="18" charset="0"/>
                <a:cs typeface="Times New Roman" panose="02020603050405020304" pitchFamily="18" charset="0"/>
              </a:rPr>
              <a:t>, 6);</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Serial.print</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initialLngitude</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Serial.println</a:t>
            </a:r>
            <a:r>
              <a:rPr lang="en-US" sz="1000" dirty="0">
                <a:latin typeface="Times New Roman" panose="02020603050405020304" pitchFamily="18" charset="0"/>
                <a:cs typeface="Times New Roman" panose="02020603050405020304" pitchFamily="18" charset="0"/>
              </a:rPr>
              <a:t>(</a:t>
            </a:r>
            <a:r>
              <a:rPr lang="en-US" sz="1000" dirty="0" err="1">
                <a:latin typeface="Times New Roman" panose="02020603050405020304" pitchFamily="18" charset="0"/>
                <a:cs typeface="Times New Roman" panose="02020603050405020304" pitchFamily="18" charset="0"/>
              </a:rPr>
              <a:t>initialLongitude</a:t>
            </a:r>
            <a:r>
              <a:rPr lang="en-US" sz="1000" dirty="0">
                <a:latin typeface="Times New Roman" panose="02020603050405020304" pitchFamily="18" charset="0"/>
                <a:cs typeface="Times New Roman" panose="02020603050405020304" pitchFamily="18" charset="0"/>
              </a:rPr>
              <a:t>, 6);</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Serial.print</a:t>
            </a:r>
            <a:r>
              <a:rPr lang="en-US" sz="1000" dirty="0">
                <a:latin typeface="Times New Roman" panose="02020603050405020304" pitchFamily="18" charset="0"/>
                <a:cs typeface="Times New Roman" panose="02020603050405020304" pitchFamily="18" charset="0"/>
              </a:rPr>
              <a:t>("current Distance= "); </a:t>
            </a:r>
            <a:r>
              <a:rPr lang="en-US" sz="1000" dirty="0" err="1">
                <a:latin typeface="Times New Roman" panose="02020603050405020304" pitchFamily="18" charset="0"/>
                <a:cs typeface="Times New Roman" panose="02020603050405020304" pitchFamily="18" charset="0"/>
              </a:rPr>
              <a:t>Serial.println</a:t>
            </a:r>
            <a:r>
              <a:rPr lang="en-US" sz="1000" dirty="0">
                <a:latin typeface="Times New Roman" panose="02020603050405020304" pitchFamily="18" charset="0"/>
                <a:cs typeface="Times New Roman" panose="02020603050405020304" pitchFamily="18" charset="0"/>
              </a:rPr>
              <a:t>(distance);</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getDistance</a:t>
            </a:r>
            <a:r>
              <a:rPr lang="en-US" sz="1000" dirty="0">
                <a:latin typeface="Times New Roman" panose="02020603050405020304" pitchFamily="18" charset="0"/>
                <a:cs typeface="Times New Roman" panose="02020603050405020304" pitchFamily="18" charset="0"/>
              </a:rPr>
              <a:t>() function</a:t>
            </a:r>
          </a:p>
          <a:p>
            <a:r>
              <a:rPr lang="en-US" sz="1000" dirty="0">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Calculate distance between two points</a:t>
            </a:r>
          </a:p>
          <a:p>
            <a:r>
              <a:rPr lang="en-US" sz="1000" dirty="0">
                <a:latin typeface="Times New Roman" panose="02020603050405020304" pitchFamily="18" charset="0"/>
                <a:cs typeface="Times New Roman" panose="02020603050405020304" pitchFamily="18" charset="0"/>
              </a:rPr>
              <a:t>float </a:t>
            </a:r>
            <a:r>
              <a:rPr lang="en-US" sz="1000" dirty="0" err="1">
                <a:latin typeface="Times New Roman" panose="02020603050405020304" pitchFamily="18" charset="0"/>
                <a:cs typeface="Times New Roman" panose="02020603050405020304" pitchFamily="18" charset="0"/>
              </a:rPr>
              <a:t>getDistance</a:t>
            </a:r>
            <a:r>
              <a:rPr lang="en-US" sz="1000" dirty="0">
                <a:latin typeface="Times New Roman" panose="02020603050405020304" pitchFamily="18" charset="0"/>
                <a:cs typeface="Times New Roman" panose="02020603050405020304" pitchFamily="18" charset="0"/>
              </a:rPr>
              <a:t>(float flat1, float flon1, float flat2, float flon2) {</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  // Variables</a:t>
            </a:r>
          </a:p>
          <a:p>
            <a:r>
              <a:rPr lang="en-US" sz="1000" dirty="0">
                <a:latin typeface="Times New Roman" panose="02020603050405020304" pitchFamily="18" charset="0"/>
                <a:cs typeface="Times New Roman" panose="02020603050405020304" pitchFamily="18" charset="0"/>
              </a:rPr>
              <a:t>  float </a:t>
            </a:r>
            <a:r>
              <a:rPr lang="en-US" sz="1000" dirty="0" err="1">
                <a:latin typeface="Times New Roman" panose="02020603050405020304" pitchFamily="18" charset="0"/>
                <a:cs typeface="Times New Roman" panose="02020603050405020304" pitchFamily="18" charset="0"/>
              </a:rPr>
              <a:t>dist_calc</a:t>
            </a:r>
            <a:r>
              <a:rPr lang="en-US" sz="1000" dirty="0">
                <a:latin typeface="Times New Roman" panose="02020603050405020304" pitchFamily="18" charset="0"/>
                <a:cs typeface="Times New Roman" panose="02020603050405020304" pitchFamily="18" charset="0"/>
              </a:rPr>
              <a:t>=0;</a:t>
            </a:r>
          </a:p>
          <a:p>
            <a:r>
              <a:rPr lang="en-US" sz="1000" dirty="0">
                <a:latin typeface="Times New Roman" panose="02020603050405020304" pitchFamily="18" charset="0"/>
                <a:cs typeface="Times New Roman" panose="02020603050405020304" pitchFamily="18" charset="0"/>
              </a:rPr>
              <a:t>  float dist_calc2=0;</a:t>
            </a:r>
          </a:p>
          <a:p>
            <a:endParaRPr lang="en-IN" sz="10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39F45095-2CA6-E70D-F933-312B8F96B5A5}"/>
              </a:ext>
            </a:extLst>
          </p:cNvPr>
          <p:cNvCxnSpPr/>
          <p:nvPr/>
        </p:nvCxnSpPr>
        <p:spPr>
          <a:xfrm>
            <a:off x="5674659" y="2016944"/>
            <a:ext cx="0" cy="387275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2488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71C24-1B5E-57CF-845E-454222B41D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F780B2-43D3-B55F-833F-1C353F16BD22}"/>
              </a:ext>
            </a:extLst>
          </p:cNvPr>
          <p:cNvSpPr>
            <a:spLocks noGrp="1"/>
          </p:cNvSpPr>
          <p:nvPr>
            <p:ph type="title"/>
          </p:nvPr>
        </p:nvSpPr>
        <p:spPr>
          <a:xfrm>
            <a:off x="953410" y="831782"/>
            <a:ext cx="9605635" cy="1059305"/>
          </a:xfrm>
        </p:spPr>
        <p:txBody>
          <a:bodyPr/>
          <a:lstStyle/>
          <a:p>
            <a:r>
              <a:rPr lang="en-US" dirty="0"/>
              <a:t>                                     code</a:t>
            </a:r>
            <a:endParaRPr lang="en-IN" dirty="0"/>
          </a:p>
        </p:txBody>
      </p:sp>
      <p:cxnSp>
        <p:nvCxnSpPr>
          <p:cNvPr id="7" name="Straight Connector 6">
            <a:extLst>
              <a:ext uri="{FF2B5EF4-FFF2-40B4-BE49-F238E27FC236}">
                <a16:creationId xmlns:a16="http://schemas.microsoft.com/office/drawing/2014/main" id="{740E5C05-5A2D-C249-68AD-4F14B87A00B8}"/>
              </a:ext>
            </a:extLst>
          </p:cNvPr>
          <p:cNvCxnSpPr/>
          <p:nvPr/>
        </p:nvCxnSpPr>
        <p:spPr>
          <a:xfrm>
            <a:off x="5674659" y="2016944"/>
            <a:ext cx="0" cy="3872752"/>
          </a:xfrm>
          <a:prstGeom prst="line">
            <a:avLst/>
          </a:prstGeom>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9CB233C7-CA3A-82C9-5E15-A9AB1A12C27A}"/>
              </a:ext>
            </a:extLst>
          </p:cNvPr>
          <p:cNvSpPr txBox="1"/>
          <p:nvPr/>
        </p:nvSpPr>
        <p:spPr>
          <a:xfrm>
            <a:off x="1671917" y="1909016"/>
            <a:ext cx="3845859" cy="4093428"/>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float </a:t>
            </a:r>
            <a:r>
              <a:rPr lang="en-IN" sz="1000" dirty="0" err="1">
                <a:latin typeface="Times New Roman" panose="02020603050405020304" pitchFamily="18" charset="0"/>
                <a:cs typeface="Times New Roman" panose="02020603050405020304" pitchFamily="18" charset="0"/>
              </a:rPr>
              <a:t>diflat</a:t>
            </a:r>
            <a:r>
              <a:rPr lang="en-IN" sz="1000" dirty="0">
                <a:latin typeface="Times New Roman" panose="02020603050405020304" pitchFamily="18" charset="0"/>
                <a:cs typeface="Times New Roman" panose="02020603050405020304" pitchFamily="18" charset="0"/>
              </a:rPr>
              <a:t>=0;</a:t>
            </a:r>
          </a:p>
          <a:p>
            <a:r>
              <a:rPr lang="en-IN" sz="1000" dirty="0">
                <a:latin typeface="Times New Roman" panose="02020603050405020304" pitchFamily="18" charset="0"/>
                <a:cs typeface="Times New Roman" panose="02020603050405020304" pitchFamily="18" charset="0"/>
              </a:rPr>
              <a:t>  float </a:t>
            </a:r>
            <a:r>
              <a:rPr lang="en-IN" sz="1000" dirty="0" err="1">
                <a:latin typeface="Times New Roman" panose="02020603050405020304" pitchFamily="18" charset="0"/>
                <a:cs typeface="Times New Roman" panose="02020603050405020304" pitchFamily="18" charset="0"/>
              </a:rPr>
              <a:t>diflon</a:t>
            </a:r>
            <a:r>
              <a:rPr lang="en-IN" sz="1000" dirty="0">
                <a:latin typeface="Times New Roman" panose="02020603050405020304" pitchFamily="18" charset="0"/>
                <a:cs typeface="Times New Roman" panose="02020603050405020304" pitchFamily="18" charset="0"/>
              </a:rPr>
              <a:t>=0;</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 Calculations</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diflat</a:t>
            </a:r>
            <a:r>
              <a:rPr lang="en-IN" sz="1000" dirty="0">
                <a:latin typeface="Times New Roman" panose="02020603050405020304" pitchFamily="18" charset="0"/>
                <a:cs typeface="Times New Roman" panose="02020603050405020304" pitchFamily="18" charset="0"/>
              </a:rPr>
              <a:t>  = radians(flat2-flat1);</a:t>
            </a:r>
          </a:p>
          <a:p>
            <a:r>
              <a:rPr lang="en-IN" sz="1000" dirty="0">
                <a:latin typeface="Times New Roman" panose="02020603050405020304" pitchFamily="18" charset="0"/>
                <a:cs typeface="Times New Roman" panose="02020603050405020304" pitchFamily="18" charset="0"/>
              </a:rPr>
              <a:t>  flat1 = radians(flat1);</a:t>
            </a:r>
          </a:p>
          <a:p>
            <a:r>
              <a:rPr lang="en-IN" sz="1000" dirty="0">
                <a:latin typeface="Times New Roman" panose="02020603050405020304" pitchFamily="18" charset="0"/>
                <a:cs typeface="Times New Roman" panose="02020603050405020304" pitchFamily="18" charset="0"/>
              </a:rPr>
              <a:t>  flat2 = radians(flat2);</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diflon</a:t>
            </a:r>
            <a:r>
              <a:rPr lang="en-IN" sz="1000" dirty="0">
                <a:latin typeface="Times New Roman" panose="02020603050405020304" pitchFamily="18" charset="0"/>
                <a:cs typeface="Times New Roman" panose="02020603050405020304" pitchFamily="18" charset="0"/>
              </a:rPr>
              <a:t> = radians((flon2)-(flon1));</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dist_calc</a:t>
            </a:r>
            <a:r>
              <a:rPr lang="en-IN" sz="1000" dirty="0">
                <a:latin typeface="Times New Roman" panose="02020603050405020304" pitchFamily="18" charset="0"/>
                <a:cs typeface="Times New Roman" panose="02020603050405020304" pitchFamily="18" charset="0"/>
              </a:rPr>
              <a:t> = (sin(</a:t>
            </a:r>
            <a:r>
              <a:rPr lang="en-IN" sz="1000" dirty="0" err="1">
                <a:latin typeface="Times New Roman" panose="02020603050405020304" pitchFamily="18" charset="0"/>
                <a:cs typeface="Times New Roman" panose="02020603050405020304" pitchFamily="18" charset="0"/>
              </a:rPr>
              <a:t>diflat</a:t>
            </a:r>
            <a:r>
              <a:rPr lang="en-IN" sz="1000" dirty="0">
                <a:latin typeface="Times New Roman" panose="02020603050405020304" pitchFamily="18" charset="0"/>
                <a:cs typeface="Times New Roman" panose="02020603050405020304" pitchFamily="18" charset="0"/>
              </a:rPr>
              <a:t>/2.0)*sin(</a:t>
            </a:r>
            <a:r>
              <a:rPr lang="en-IN" sz="1000" dirty="0" err="1">
                <a:latin typeface="Times New Roman" panose="02020603050405020304" pitchFamily="18" charset="0"/>
                <a:cs typeface="Times New Roman" panose="02020603050405020304" pitchFamily="18" charset="0"/>
              </a:rPr>
              <a:t>diflat</a:t>
            </a:r>
            <a:r>
              <a:rPr lang="en-IN" sz="1000" dirty="0">
                <a:latin typeface="Times New Roman" panose="02020603050405020304" pitchFamily="18" charset="0"/>
                <a:cs typeface="Times New Roman" panose="02020603050405020304" pitchFamily="18" charset="0"/>
              </a:rPr>
              <a:t>/2.0));</a:t>
            </a:r>
          </a:p>
          <a:p>
            <a:r>
              <a:rPr lang="en-IN" sz="1000" dirty="0">
                <a:latin typeface="Times New Roman" panose="02020603050405020304" pitchFamily="18" charset="0"/>
                <a:cs typeface="Times New Roman" panose="02020603050405020304" pitchFamily="18" charset="0"/>
              </a:rPr>
              <a:t>  dist_calc2 = cos(flat1);</a:t>
            </a:r>
          </a:p>
          <a:p>
            <a:r>
              <a:rPr lang="en-IN" sz="1000" dirty="0">
                <a:latin typeface="Times New Roman" panose="02020603050405020304" pitchFamily="18" charset="0"/>
                <a:cs typeface="Times New Roman" panose="02020603050405020304" pitchFamily="18" charset="0"/>
              </a:rPr>
              <a:t>  dist_calc2*=cos(flat2);</a:t>
            </a:r>
          </a:p>
          <a:p>
            <a:r>
              <a:rPr lang="en-IN" sz="1000" dirty="0">
                <a:latin typeface="Times New Roman" panose="02020603050405020304" pitchFamily="18" charset="0"/>
                <a:cs typeface="Times New Roman" panose="02020603050405020304" pitchFamily="18" charset="0"/>
              </a:rPr>
              <a:t>  dist_calc2*=sin(</a:t>
            </a:r>
            <a:r>
              <a:rPr lang="en-IN" sz="1000" dirty="0" err="1">
                <a:latin typeface="Times New Roman" panose="02020603050405020304" pitchFamily="18" charset="0"/>
                <a:cs typeface="Times New Roman" panose="02020603050405020304" pitchFamily="18" charset="0"/>
              </a:rPr>
              <a:t>diflon</a:t>
            </a:r>
            <a:r>
              <a:rPr lang="en-IN" sz="1000" dirty="0">
                <a:latin typeface="Times New Roman" panose="02020603050405020304" pitchFamily="18" charset="0"/>
                <a:cs typeface="Times New Roman" panose="02020603050405020304" pitchFamily="18" charset="0"/>
              </a:rPr>
              <a:t>/2.0);</a:t>
            </a:r>
          </a:p>
          <a:p>
            <a:r>
              <a:rPr lang="en-IN" sz="1000" dirty="0">
                <a:latin typeface="Times New Roman" panose="02020603050405020304" pitchFamily="18" charset="0"/>
                <a:cs typeface="Times New Roman" panose="02020603050405020304" pitchFamily="18" charset="0"/>
              </a:rPr>
              <a:t>  dist_calc2*=sin(</a:t>
            </a:r>
            <a:r>
              <a:rPr lang="en-IN" sz="1000" dirty="0" err="1">
                <a:latin typeface="Times New Roman" panose="02020603050405020304" pitchFamily="18" charset="0"/>
                <a:cs typeface="Times New Roman" panose="02020603050405020304" pitchFamily="18" charset="0"/>
              </a:rPr>
              <a:t>diflon</a:t>
            </a:r>
            <a:r>
              <a:rPr lang="en-IN" sz="1000" dirty="0">
                <a:latin typeface="Times New Roman" panose="02020603050405020304" pitchFamily="18" charset="0"/>
                <a:cs typeface="Times New Roman" panose="02020603050405020304" pitchFamily="18" charset="0"/>
              </a:rPr>
              <a:t>/2.0);</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dist_calc</a:t>
            </a:r>
            <a:r>
              <a:rPr lang="en-IN" sz="1000" dirty="0">
                <a:latin typeface="Times New Roman" panose="02020603050405020304" pitchFamily="18" charset="0"/>
                <a:cs typeface="Times New Roman" panose="02020603050405020304" pitchFamily="18" charset="0"/>
              </a:rPr>
              <a:t> +=dist_calc2;</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dist_calc</a:t>
            </a:r>
            <a:r>
              <a:rPr lang="en-IN" sz="1000" dirty="0">
                <a:latin typeface="Times New Roman" panose="02020603050405020304" pitchFamily="18" charset="0"/>
                <a:cs typeface="Times New Roman" panose="02020603050405020304" pitchFamily="18" charset="0"/>
              </a:rPr>
              <a:t>=(2*atan2(sqrt(</a:t>
            </a:r>
            <a:r>
              <a:rPr lang="en-IN" sz="1000" dirty="0" err="1">
                <a:latin typeface="Times New Roman" panose="02020603050405020304" pitchFamily="18" charset="0"/>
                <a:cs typeface="Times New Roman" panose="02020603050405020304" pitchFamily="18" charset="0"/>
              </a:rPr>
              <a:t>dist_calc</a:t>
            </a:r>
            <a:r>
              <a:rPr lang="en-IN" sz="1000" dirty="0">
                <a:latin typeface="Times New Roman" panose="02020603050405020304" pitchFamily="18" charset="0"/>
                <a:cs typeface="Times New Roman" panose="02020603050405020304" pitchFamily="18" charset="0"/>
              </a:rPr>
              <a:t>),sqrt(1.0-dist_calc)));</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dist_calc</a:t>
            </a:r>
            <a:r>
              <a:rPr lang="en-IN" sz="1000" dirty="0">
                <a:latin typeface="Times New Roman" panose="02020603050405020304" pitchFamily="18" charset="0"/>
                <a:cs typeface="Times New Roman" panose="02020603050405020304" pitchFamily="18" charset="0"/>
              </a:rPr>
              <a:t>*=6371000.0; //Converting to meters</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return </a:t>
            </a:r>
            <a:r>
              <a:rPr lang="en-IN" sz="1000" dirty="0" err="1">
                <a:latin typeface="Times New Roman" panose="02020603050405020304" pitchFamily="18" charset="0"/>
                <a:cs typeface="Times New Roman" panose="02020603050405020304" pitchFamily="18" charset="0"/>
              </a:rPr>
              <a:t>dist_calc</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a:t>
            </a:r>
          </a:p>
          <a:p>
            <a:endParaRPr lang="en-IN" sz="1000" dirty="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3827496C-C705-6BE0-2E64-9CBF84F150D7}"/>
              </a:ext>
            </a:extLst>
          </p:cNvPr>
          <p:cNvSpPr txBox="1"/>
          <p:nvPr/>
        </p:nvSpPr>
        <p:spPr>
          <a:xfrm>
            <a:off x="6096000" y="1909016"/>
            <a:ext cx="4312024" cy="4247317"/>
          </a:xfrm>
          <a:prstGeom prst="rect">
            <a:avLst/>
          </a:prstGeom>
          <a:noFill/>
        </p:spPr>
        <p:txBody>
          <a:bodyPr wrap="square" rtlCol="0">
            <a:spAutoFit/>
          </a:bodyPr>
          <a:lstStyle/>
          <a:p>
            <a:r>
              <a:rPr lang="en-IN" sz="1000" dirty="0"/>
              <a:t>* </a:t>
            </a:r>
            <a:r>
              <a:rPr lang="en-IN" sz="1000" dirty="0" err="1"/>
              <a:t>getGps</a:t>
            </a:r>
            <a:r>
              <a:rPr lang="en-IN" sz="1000" dirty="0"/>
              <a:t>() Function</a:t>
            </a:r>
          </a:p>
          <a:p>
            <a:r>
              <a:rPr lang="en-IN" sz="1000" dirty="0"/>
              <a:t>************************************************************************/</a:t>
            </a:r>
          </a:p>
          <a:p>
            <a:r>
              <a:rPr lang="en-IN" sz="1000" dirty="0"/>
              <a:t>void </a:t>
            </a:r>
            <a:r>
              <a:rPr lang="en-IN" sz="1000" dirty="0" err="1"/>
              <a:t>getGps</a:t>
            </a:r>
            <a:r>
              <a:rPr lang="en-IN" sz="1000" dirty="0"/>
              <a:t>(float&amp; latitude, float&amp; longitude)</a:t>
            </a:r>
          </a:p>
          <a:p>
            <a:r>
              <a:rPr lang="en-IN" sz="1000" dirty="0"/>
              <a:t>{</a:t>
            </a:r>
          </a:p>
          <a:p>
            <a:r>
              <a:rPr lang="en-IN" sz="1000" dirty="0"/>
              <a:t>  // Can take up to 60 seconds</a:t>
            </a:r>
          </a:p>
          <a:p>
            <a:r>
              <a:rPr lang="en-IN" sz="1000" dirty="0"/>
              <a:t>  </a:t>
            </a:r>
            <a:r>
              <a:rPr lang="en-IN" sz="1000" dirty="0" err="1"/>
              <a:t>boolean</a:t>
            </a:r>
            <a:r>
              <a:rPr lang="en-IN" sz="1000" dirty="0"/>
              <a:t> </a:t>
            </a:r>
            <a:r>
              <a:rPr lang="en-IN" sz="1000" dirty="0" err="1"/>
              <a:t>newData</a:t>
            </a:r>
            <a:r>
              <a:rPr lang="en-IN" sz="1000" dirty="0"/>
              <a:t> = false;</a:t>
            </a:r>
          </a:p>
          <a:p>
            <a:r>
              <a:rPr lang="en-IN" sz="1000" dirty="0"/>
              <a:t>  for (unsigned long start = </a:t>
            </a:r>
            <a:r>
              <a:rPr lang="en-IN" sz="1000" dirty="0" err="1"/>
              <a:t>millis</a:t>
            </a:r>
            <a:r>
              <a:rPr lang="en-IN" sz="1000" dirty="0"/>
              <a:t>(); </a:t>
            </a:r>
            <a:r>
              <a:rPr lang="en-IN" sz="1000" dirty="0" err="1"/>
              <a:t>millis</a:t>
            </a:r>
            <a:r>
              <a:rPr lang="en-IN" sz="1000" dirty="0"/>
              <a:t>() - start &lt; 2000;){</a:t>
            </a:r>
          </a:p>
          <a:p>
            <a:r>
              <a:rPr lang="en-IN" sz="1000" dirty="0"/>
              <a:t>    while (</a:t>
            </a:r>
            <a:r>
              <a:rPr lang="en-IN" sz="1000" dirty="0" err="1"/>
              <a:t>neogps.available</a:t>
            </a:r>
            <a:r>
              <a:rPr lang="en-IN" sz="1000" dirty="0"/>
              <a:t>()){</a:t>
            </a:r>
          </a:p>
          <a:p>
            <a:r>
              <a:rPr lang="en-IN" sz="1000" dirty="0"/>
              <a:t>      if (</a:t>
            </a:r>
            <a:r>
              <a:rPr lang="en-IN" sz="1000" dirty="0" err="1"/>
              <a:t>gps.encode</a:t>
            </a:r>
            <a:r>
              <a:rPr lang="en-IN" sz="1000" dirty="0"/>
              <a:t>(</a:t>
            </a:r>
            <a:r>
              <a:rPr lang="en-IN" sz="1000" dirty="0" err="1"/>
              <a:t>neogps.read</a:t>
            </a:r>
            <a:r>
              <a:rPr lang="en-IN" sz="1000" dirty="0"/>
              <a:t>())){</a:t>
            </a:r>
          </a:p>
          <a:p>
            <a:r>
              <a:rPr lang="en-IN" sz="1000" dirty="0"/>
              <a:t>        </a:t>
            </a:r>
            <a:r>
              <a:rPr lang="en-IN" sz="1000" dirty="0" err="1"/>
              <a:t>newData</a:t>
            </a:r>
            <a:r>
              <a:rPr lang="en-IN" sz="1000" dirty="0"/>
              <a:t> = true;</a:t>
            </a:r>
          </a:p>
          <a:p>
            <a:r>
              <a:rPr lang="en-IN" sz="1000" dirty="0"/>
              <a:t>        break;</a:t>
            </a:r>
          </a:p>
          <a:p>
            <a:r>
              <a:rPr lang="en-IN" sz="1000" dirty="0"/>
              <a:t>      }</a:t>
            </a:r>
          </a:p>
          <a:p>
            <a:r>
              <a:rPr lang="en-IN" sz="1000" dirty="0"/>
              <a:t>    }</a:t>
            </a:r>
          </a:p>
          <a:p>
            <a:r>
              <a:rPr lang="en-IN" sz="1000" dirty="0"/>
              <a:t>  }</a:t>
            </a:r>
          </a:p>
          <a:p>
            <a:r>
              <a:rPr lang="en-IN" sz="1000" dirty="0"/>
              <a:t>  if (</a:t>
            </a:r>
            <a:r>
              <a:rPr lang="en-IN" sz="1000" dirty="0" err="1"/>
              <a:t>newData</a:t>
            </a:r>
            <a:r>
              <a:rPr lang="en-IN" sz="1000" dirty="0"/>
              <a:t>) //If </a:t>
            </a:r>
            <a:r>
              <a:rPr lang="en-IN" sz="1000" dirty="0" err="1"/>
              <a:t>newData</a:t>
            </a:r>
            <a:r>
              <a:rPr lang="en-IN" sz="1000" dirty="0"/>
              <a:t> is true</a:t>
            </a:r>
          </a:p>
          <a:p>
            <a:r>
              <a:rPr lang="en-IN" sz="1000" dirty="0"/>
              <a:t>  {</a:t>
            </a:r>
          </a:p>
          <a:p>
            <a:r>
              <a:rPr lang="en-IN" sz="1000" dirty="0"/>
              <a:t>    latitude = </a:t>
            </a:r>
            <a:r>
              <a:rPr lang="en-IN" sz="1000" dirty="0" err="1"/>
              <a:t>gps.location.lat</a:t>
            </a:r>
            <a:r>
              <a:rPr lang="en-IN" sz="1000" dirty="0"/>
              <a:t>();</a:t>
            </a:r>
          </a:p>
          <a:p>
            <a:r>
              <a:rPr lang="en-IN" sz="1000" dirty="0"/>
              <a:t>    longitude = </a:t>
            </a:r>
            <a:r>
              <a:rPr lang="en-IN" sz="1000" dirty="0" err="1"/>
              <a:t>gps.location.lng</a:t>
            </a:r>
            <a:r>
              <a:rPr lang="en-IN" sz="1000" dirty="0"/>
              <a:t>();</a:t>
            </a:r>
          </a:p>
          <a:p>
            <a:r>
              <a:rPr lang="en-IN" sz="1000" dirty="0"/>
              <a:t>    </a:t>
            </a:r>
            <a:r>
              <a:rPr lang="en-IN" sz="1000" dirty="0" err="1"/>
              <a:t>newData</a:t>
            </a:r>
            <a:r>
              <a:rPr lang="en-IN" sz="1000" dirty="0"/>
              <a:t> = false;</a:t>
            </a:r>
          </a:p>
          <a:p>
            <a:r>
              <a:rPr lang="en-IN" sz="1000" dirty="0"/>
              <a:t>  }</a:t>
            </a:r>
          </a:p>
          <a:p>
            <a:r>
              <a:rPr lang="en-IN" sz="1000" dirty="0"/>
              <a:t>  else {</a:t>
            </a:r>
          </a:p>
          <a:p>
            <a:r>
              <a:rPr lang="en-IN" sz="1000" dirty="0"/>
              <a:t>    </a:t>
            </a:r>
            <a:r>
              <a:rPr lang="en-IN" sz="1000" dirty="0" err="1"/>
              <a:t>Serial.println</a:t>
            </a:r>
            <a:r>
              <a:rPr lang="en-IN" sz="1000" dirty="0"/>
              <a:t>("No GPS data is available");</a:t>
            </a:r>
          </a:p>
          <a:p>
            <a:r>
              <a:rPr lang="en-IN" sz="1000" dirty="0"/>
              <a:t>    latitude = 0;</a:t>
            </a:r>
          </a:p>
          <a:p>
            <a:r>
              <a:rPr lang="en-IN" sz="1000" dirty="0"/>
              <a:t>    longitude = 0;</a:t>
            </a:r>
          </a:p>
          <a:p>
            <a:r>
              <a:rPr lang="en-IN" sz="1000" dirty="0"/>
              <a:t>  }</a:t>
            </a:r>
          </a:p>
          <a:p>
            <a:r>
              <a:rPr lang="en-IN" sz="1000" dirty="0"/>
              <a:t>}</a:t>
            </a:r>
          </a:p>
          <a:p>
            <a:endParaRPr lang="en-IN" sz="1000" dirty="0"/>
          </a:p>
        </p:txBody>
      </p:sp>
    </p:spTree>
    <p:extLst>
      <p:ext uri="{BB962C8B-B14F-4D97-AF65-F5344CB8AC3E}">
        <p14:creationId xmlns:p14="http://schemas.microsoft.com/office/powerpoint/2010/main" val="2938169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EF4B6-95BA-5719-0E84-39B8FA981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14D94-F31E-E9B6-CA5A-E4F5045CBC8D}"/>
              </a:ext>
            </a:extLst>
          </p:cNvPr>
          <p:cNvSpPr>
            <a:spLocks noGrp="1"/>
          </p:cNvSpPr>
          <p:nvPr>
            <p:ph type="title"/>
          </p:nvPr>
        </p:nvSpPr>
        <p:spPr>
          <a:xfrm>
            <a:off x="953410" y="831782"/>
            <a:ext cx="9605635" cy="1059305"/>
          </a:xfrm>
        </p:spPr>
        <p:txBody>
          <a:bodyPr/>
          <a:lstStyle/>
          <a:p>
            <a:r>
              <a:rPr lang="en-US" dirty="0"/>
              <a:t>                                     code</a:t>
            </a:r>
            <a:endParaRPr lang="en-IN" dirty="0"/>
          </a:p>
        </p:txBody>
      </p:sp>
      <p:sp>
        <p:nvSpPr>
          <p:cNvPr id="3" name="TextBox 2">
            <a:extLst>
              <a:ext uri="{FF2B5EF4-FFF2-40B4-BE49-F238E27FC236}">
                <a16:creationId xmlns:a16="http://schemas.microsoft.com/office/drawing/2014/main" id="{A7CE0BBE-5839-8DFD-8430-D973F2AC6FB2}"/>
              </a:ext>
            </a:extLst>
          </p:cNvPr>
          <p:cNvSpPr txBox="1"/>
          <p:nvPr/>
        </p:nvSpPr>
        <p:spPr>
          <a:xfrm>
            <a:off x="1168563" y="1932790"/>
            <a:ext cx="4437528" cy="4093428"/>
          </a:xfrm>
          <a:prstGeom prst="rect">
            <a:avLst/>
          </a:prstGeom>
          <a:noFill/>
        </p:spPr>
        <p:txBody>
          <a:bodyPr wrap="square" rtlCol="0">
            <a:spAutoFit/>
          </a:bodyPr>
          <a:lstStyle/>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sendAlert</a:t>
            </a:r>
            <a:r>
              <a:rPr lang="en-IN" sz="1000" dirty="0">
                <a:latin typeface="Times New Roman" panose="02020603050405020304" pitchFamily="18" charset="0"/>
                <a:cs typeface="Times New Roman" panose="02020603050405020304" pitchFamily="18" charset="0"/>
              </a:rPr>
              <a:t>() function</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void </a:t>
            </a:r>
            <a:r>
              <a:rPr lang="en-IN" sz="1000" dirty="0" err="1">
                <a:latin typeface="Times New Roman" panose="02020603050405020304" pitchFamily="18" charset="0"/>
                <a:cs typeface="Times New Roman" panose="02020603050405020304" pitchFamily="18" charset="0"/>
              </a:rPr>
              <a:t>sendAlert</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//return;</a:t>
            </a:r>
          </a:p>
          <a:p>
            <a:r>
              <a:rPr lang="en-IN" sz="1000" dirty="0">
                <a:latin typeface="Times New Roman" panose="02020603050405020304" pitchFamily="18" charset="0"/>
                <a:cs typeface="Times New Roman" panose="02020603050405020304" pitchFamily="18" charset="0"/>
              </a:rPr>
              <a:t>  String </a:t>
            </a:r>
            <a:r>
              <a:rPr lang="en-IN" sz="1000" dirty="0" err="1">
                <a:latin typeface="Times New Roman" panose="02020603050405020304" pitchFamily="18" charset="0"/>
                <a:cs typeface="Times New Roman" panose="02020603050405020304" pitchFamily="18" charset="0"/>
              </a:rPr>
              <a:t>sms_data</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sms_data</a:t>
            </a:r>
            <a:r>
              <a:rPr lang="en-IN" sz="1000" dirty="0">
                <a:latin typeface="Times New Roman" panose="02020603050405020304" pitchFamily="18" charset="0"/>
                <a:cs typeface="Times New Roman" panose="02020603050405020304" pitchFamily="18" charset="0"/>
              </a:rPr>
              <a:t> = "Alert! The Child is outside the </a:t>
            </a:r>
            <a:r>
              <a:rPr lang="en-IN" sz="1000" dirty="0" err="1">
                <a:latin typeface="Times New Roman" panose="02020603050405020304" pitchFamily="18" charset="0"/>
                <a:cs typeface="Times New Roman" panose="02020603050405020304" pitchFamily="18" charset="0"/>
              </a:rPr>
              <a:t>fense</a:t>
            </a:r>
            <a:r>
              <a:rPr lang="en-IN" sz="1000" dirty="0">
                <a:latin typeface="Times New Roman" panose="02020603050405020304" pitchFamily="18" charset="0"/>
                <a:cs typeface="Times New Roman" panose="02020603050405020304" pitchFamily="18" charset="0"/>
              </a:rPr>
              <a:t>.\r";</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sms_data</a:t>
            </a:r>
            <a:r>
              <a:rPr lang="en-IN" sz="1000" dirty="0">
                <a:latin typeface="Times New Roman" panose="02020603050405020304" pitchFamily="18" charset="0"/>
                <a:cs typeface="Times New Roman" panose="02020603050405020304" pitchFamily="18" charset="0"/>
              </a:rPr>
              <a:t> += "http://maps.google.com/</a:t>
            </a:r>
            <a:r>
              <a:rPr lang="en-IN" sz="1000" dirty="0" err="1">
                <a:latin typeface="Times New Roman" panose="02020603050405020304" pitchFamily="18" charset="0"/>
                <a:cs typeface="Times New Roman" panose="02020603050405020304" pitchFamily="18" charset="0"/>
              </a:rPr>
              <a:t>maps?q</a:t>
            </a:r>
            <a:r>
              <a:rPr lang="en-IN" sz="1000" dirty="0">
                <a:latin typeface="Times New Roman" panose="02020603050405020304" pitchFamily="18" charset="0"/>
                <a:cs typeface="Times New Roman" panose="02020603050405020304" pitchFamily="18" charset="0"/>
              </a:rPr>
              <a:t>=loc:";</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sms_data</a:t>
            </a:r>
            <a:r>
              <a:rPr lang="en-IN" sz="1000" dirty="0">
                <a:latin typeface="Times New Roman" panose="02020603050405020304" pitchFamily="18" charset="0"/>
                <a:cs typeface="Times New Roman" panose="02020603050405020304" pitchFamily="18" charset="0"/>
              </a:rPr>
              <a:t> += String(latitude) + "," + String(longitude);</a:t>
            </a:r>
          </a:p>
          <a:p>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  //return;</a:t>
            </a:r>
          </a:p>
          <a:p>
            <a:r>
              <a:rPr lang="en-IN" sz="1000" dirty="0">
                <a:latin typeface="Times New Roman" panose="02020603050405020304" pitchFamily="18" charset="0"/>
                <a:cs typeface="Times New Roman" panose="02020603050405020304" pitchFamily="18" charset="0"/>
              </a:rPr>
              <a:t>  sim800.print("AT+CMGF=1\r");</a:t>
            </a:r>
          </a:p>
          <a:p>
            <a:r>
              <a:rPr lang="en-IN" sz="1000" dirty="0">
                <a:latin typeface="Times New Roman" panose="02020603050405020304" pitchFamily="18" charset="0"/>
                <a:cs typeface="Times New Roman" panose="02020603050405020304" pitchFamily="18" charset="0"/>
              </a:rPr>
              <a:t>  delay(1000);</a:t>
            </a:r>
          </a:p>
          <a:p>
            <a:r>
              <a:rPr lang="en-IN" sz="1000" dirty="0">
                <a:latin typeface="Times New Roman" panose="02020603050405020304" pitchFamily="18" charset="0"/>
                <a:cs typeface="Times New Roman" panose="02020603050405020304" pitchFamily="18" charset="0"/>
              </a:rPr>
              <a:t>  sim800.print("AT+CMGS=\""+PHONE+"\"\r");</a:t>
            </a:r>
          </a:p>
          <a:p>
            <a:r>
              <a:rPr lang="en-IN" sz="1000" dirty="0">
                <a:latin typeface="Times New Roman" panose="02020603050405020304" pitchFamily="18" charset="0"/>
                <a:cs typeface="Times New Roman" panose="02020603050405020304" pitchFamily="18" charset="0"/>
              </a:rPr>
              <a:t>  delay(1000);</a:t>
            </a:r>
          </a:p>
          <a:p>
            <a:r>
              <a:rPr lang="en-IN" sz="1000" dirty="0">
                <a:latin typeface="Times New Roman" panose="02020603050405020304" pitchFamily="18" charset="0"/>
                <a:cs typeface="Times New Roman" panose="02020603050405020304" pitchFamily="18" charset="0"/>
              </a:rPr>
              <a:t>  sim800.print(</a:t>
            </a:r>
            <a:r>
              <a:rPr lang="en-IN" sz="1000" dirty="0" err="1">
                <a:latin typeface="Times New Roman" panose="02020603050405020304" pitchFamily="18" charset="0"/>
                <a:cs typeface="Times New Roman" panose="02020603050405020304" pitchFamily="18" charset="0"/>
              </a:rPr>
              <a:t>sms_data</a:t>
            </a:r>
            <a:r>
              <a:rPr lang="en-IN" sz="1000" dirty="0">
                <a:latin typeface="Times New Roman" panose="02020603050405020304" pitchFamily="18" charset="0"/>
                <a:cs typeface="Times New Roman" panose="02020603050405020304" pitchFamily="18" charset="0"/>
              </a:rPr>
              <a:t>);</a:t>
            </a:r>
          </a:p>
          <a:p>
            <a:r>
              <a:rPr lang="en-IN" sz="1000" dirty="0">
                <a:latin typeface="Times New Roman" panose="02020603050405020304" pitchFamily="18" charset="0"/>
                <a:cs typeface="Times New Roman" panose="02020603050405020304" pitchFamily="18" charset="0"/>
              </a:rPr>
              <a:t>  delay(100);</a:t>
            </a:r>
          </a:p>
          <a:p>
            <a:r>
              <a:rPr lang="en-IN" sz="1000" dirty="0">
                <a:latin typeface="Times New Roman" panose="02020603050405020304" pitchFamily="18" charset="0"/>
                <a:cs typeface="Times New Roman" panose="02020603050405020304" pitchFamily="18" charset="0"/>
              </a:rPr>
              <a:t>  sim800.write(0x1A); //ascii code for ctrl-26 //sim800.println((char)26); //ascii code for ctrl-26</a:t>
            </a:r>
          </a:p>
          <a:p>
            <a:r>
              <a:rPr lang="en-IN" sz="1000" dirty="0">
                <a:latin typeface="Times New Roman" panose="02020603050405020304" pitchFamily="18" charset="0"/>
                <a:cs typeface="Times New Roman" panose="02020603050405020304" pitchFamily="18" charset="0"/>
              </a:rPr>
              <a:t>  delay(1000);</a:t>
            </a:r>
          </a:p>
          <a:p>
            <a:r>
              <a:rPr lang="en-IN" sz="1000" dirty="0">
                <a:latin typeface="Times New Roman" panose="02020603050405020304" pitchFamily="18" charset="0"/>
                <a:cs typeface="Times New Roman" panose="02020603050405020304" pitchFamily="18" charset="0"/>
              </a:rPr>
              <a:t>  </a:t>
            </a:r>
            <a:r>
              <a:rPr lang="en-IN" sz="1000" dirty="0" err="1">
                <a:latin typeface="Times New Roman" panose="02020603050405020304" pitchFamily="18" charset="0"/>
                <a:cs typeface="Times New Roman" panose="02020603050405020304" pitchFamily="18" charset="0"/>
              </a:rPr>
              <a:t>Serial.println</a:t>
            </a:r>
            <a:r>
              <a:rPr lang="en-IN" sz="1000" dirty="0">
                <a:latin typeface="Times New Roman" panose="02020603050405020304" pitchFamily="18" charset="0"/>
                <a:cs typeface="Times New Roman" panose="02020603050405020304" pitchFamily="18" charset="0"/>
              </a:rPr>
              <a:t>("SMS Sent Successfully.");</a:t>
            </a:r>
          </a:p>
          <a:p>
            <a:r>
              <a:rPr lang="en-IN" sz="1000" dirty="0">
                <a:latin typeface="Times New Roman" panose="02020603050405020304" pitchFamily="18" charset="0"/>
                <a:cs typeface="Times New Roman" panose="02020603050405020304" pitchFamily="18" charset="0"/>
              </a:rPr>
              <a:t>  </a:t>
            </a:r>
          </a:p>
          <a:p>
            <a:r>
              <a:rPr lang="en-IN" sz="1000" dirty="0">
                <a:latin typeface="Times New Roman" panose="02020603050405020304" pitchFamily="18" charset="0"/>
                <a:cs typeface="Times New Roman" panose="02020603050405020304" pitchFamily="18" charset="0"/>
              </a:rPr>
              <a:t>}</a:t>
            </a:r>
          </a:p>
        </p:txBody>
      </p:sp>
      <p:cxnSp>
        <p:nvCxnSpPr>
          <p:cNvPr id="7" name="Straight Connector 6">
            <a:extLst>
              <a:ext uri="{FF2B5EF4-FFF2-40B4-BE49-F238E27FC236}">
                <a16:creationId xmlns:a16="http://schemas.microsoft.com/office/drawing/2014/main" id="{39F45095-2CA6-E70D-F933-312B8F96B5A5}"/>
              </a:ext>
            </a:extLst>
          </p:cNvPr>
          <p:cNvCxnSpPr/>
          <p:nvPr/>
        </p:nvCxnSpPr>
        <p:spPr>
          <a:xfrm>
            <a:off x="5674659" y="2016944"/>
            <a:ext cx="0" cy="387275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242800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95E4D-50A9-6B4F-8AEB-E75A234428D2}"/>
              </a:ext>
            </a:extLst>
          </p:cNvPr>
          <p:cNvSpPr>
            <a:spLocks noGrp="1"/>
          </p:cNvSpPr>
          <p:nvPr>
            <p:ph type="title"/>
          </p:nvPr>
        </p:nvSpPr>
        <p:spPr>
          <a:xfrm>
            <a:off x="1411235" y="264630"/>
            <a:ext cx="9603275" cy="1049235"/>
          </a:xfrm>
        </p:spPr>
        <p:txBody>
          <a:bodyPr/>
          <a:lstStyle/>
          <a:p>
            <a:pPr algn="ctr"/>
            <a:r>
              <a:rPr lang="en-US" b="1" dirty="0">
                <a:latin typeface="Times New Roman" panose="02020603050405020304" pitchFamily="18" charset="0"/>
                <a:cs typeface="Times New Roman" panose="02020603050405020304" pitchFamily="18" charset="0"/>
              </a:rPr>
              <a:t>Timeline Plan</a:t>
            </a:r>
          </a:p>
        </p:txBody>
      </p:sp>
      <p:graphicFrame>
        <p:nvGraphicFramePr>
          <p:cNvPr id="3" name="Table 2">
            <a:extLst>
              <a:ext uri="{FF2B5EF4-FFF2-40B4-BE49-F238E27FC236}">
                <a16:creationId xmlns:a16="http://schemas.microsoft.com/office/drawing/2014/main" id="{B8396E87-9516-AA2F-03BA-9F893FCC9DAC}"/>
              </a:ext>
            </a:extLst>
          </p:cNvPr>
          <p:cNvGraphicFramePr>
            <a:graphicFrameLocks noGrp="1"/>
          </p:cNvGraphicFramePr>
          <p:nvPr>
            <p:extLst>
              <p:ext uri="{D42A27DB-BD31-4B8C-83A1-F6EECF244321}">
                <p14:modId xmlns:p14="http://schemas.microsoft.com/office/powerpoint/2010/main" val="1466944136"/>
              </p:ext>
            </p:extLst>
          </p:nvPr>
        </p:nvGraphicFramePr>
        <p:xfrm>
          <a:off x="1246748" y="974287"/>
          <a:ext cx="9698503" cy="4748060"/>
        </p:xfrm>
        <a:graphic>
          <a:graphicData uri="http://schemas.openxmlformats.org/drawingml/2006/table">
            <a:tbl>
              <a:tblPr firstRow="1" firstCol="1" bandRow="1">
                <a:tableStyleId>{5C22544A-7EE6-4342-B048-85BDC9FD1C3A}</a:tableStyleId>
              </a:tblPr>
              <a:tblGrid>
                <a:gridCol w="671483">
                  <a:extLst>
                    <a:ext uri="{9D8B030D-6E8A-4147-A177-3AD203B41FA5}">
                      <a16:colId xmlns:a16="http://schemas.microsoft.com/office/drawing/2014/main" val="2678820778"/>
                    </a:ext>
                  </a:extLst>
                </a:gridCol>
                <a:gridCol w="2347653">
                  <a:extLst>
                    <a:ext uri="{9D8B030D-6E8A-4147-A177-3AD203B41FA5}">
                      <a16:colId xmlns:a16="http://schemas.microsoft.com/office/drawing/2014/main" val="2296059622"/>
                    </a:ext>
                  </a:extLst>
                </a:gridCol>
                <a:gridCol w="3835445">
                  <a:extLst>
                    <a:ext uri="{9D8B030D-6E8A-4147-A177-3AD203B41FA5}">
                      <a16:colId xmlns:a16="http://schemas.microsoft.com/office/drawing/2014/main" val="3785929654"/>
                    </a:ext>
                  </a:extLst>
                </a:gridCol>
                <a:gridCol w="2843922">
                  <a:extLst>
                    <a:ext uri="{9D8B030D-6E8A-4147-A177-3AD203B41FA5}">
                      <a16:colId xmlns:a16="http://schemas.microsoft.com/office/drawing/2014/main" val="1338705166"/>
                    </a:ext>
                  </a:extLst>
                </a:gridCol>
              </a:tblGrid>
              <a:tr h="450638">
                <a:tc>
                  <a:txBody>
                    <a:bodyPr/>
                    <a:lstStyle/>
                    <a:p>
                      <a:pPr marL="0" marR="0">
                        <a:lnSpc>
                          <a:spcPct val="115000"/>
                        </a:lnSpc>
                        <a:spcBef>
                          <a:spcPts val="0"/>
                        </a:spcBef>
                        <a:spcAft>
                          <a:spcPts val="1000"/>
                        </a:spcAft>
                      </a:pPr>
                      <a:r>
                        <a:rPr lang="en-US" sz="1200" dirty="0" err="1">
                          <a:effectLst/>
                          <a:latin typeface="Times New Roman" panose="02020603050405020304" pitchFamily="18" charset="0"/>
                          <a:cs typeface="Times New Roman" panose="02020603050405020304" pitchFamily="18" charset="0"/>
                        </a:rPr>
                        <a:t>S.No</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gn="ctr">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Project Activity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gn="ctr">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Description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gn="ctr">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Date of completion (or) Week number</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extLst>
                  <a:ext uri="{0D108BD9-81ED-4DB2-BD59-A6C34878D82A}">
                    <a16:rowId xmlns:a16="http://schemas.microsoft.com/office/drawing/2014/main" val="2266899429"/>
                  </a:ext>
                </a:extLst>
              </a:tr>
              <a:tr h="450638">
                <a:tc>
                  <a:txBody>
                    <a:bodyPr/>
                    <a:lstStyle/>
                    <a:p>
                      <a:pPr marL="0" marR="0" lvl="0" indent="0">
                        <a:lnSpc>
                          <a:spcPct val="115000"/>
                        </a:lnSpc>
                        <a:spcBef>
                          <a:spcPts val="0"/>
                        </a:spcBef>
                        <a:spcAft>
                          <a:spcPts val="1000"/>
                        </a:spcAft>
                        <a:buFont typeface="+mj-lt"/>
                        <a:buNone/>
                      </a:pPr>
                      <a:r>
                        <a:rPr lang="en-US" sz="1200" dirty="0">
                          <a:effectLst/>
                          <a:latin typeface="Times New Roman" panose="02020603050405020304" pitchFamily="18" charset="0"/>
                          <a:cs typeface="Times New Roman" panose="02020603050405020304" pitchFamily="18" charset="0"/>
                        </a:rPr>
                        <a:t>1 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Literature Survey</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Collecting journals and conference paper relevant to the project title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27/1/24 to 2/2/24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extLst>
                  <a:ext uri="{0D108BD9-81ED-4DB2-BD59-A6C34878D82A}">
                    <a16:rowId xmlns:a16="http://schemas.microsoft.com/office/drawing/2014/main" val="1580970640"/>
                  </a:ext>
                </a:extLst>
              </a:tr>
              <a:tr h="450638">
                <a:tc>
                  <a:txBody>
                    <a:bodyPr/>
                    <a:lstStyle/>
                    <a:p>
                      <a:pPr marL="0" marR="0" lvl="0" indent="0">
                        <a:lnSpc>
                          <a:spcPct val="115000"/>
                        </a:lnSpc>
                        <a:spcBef>
                          <a:spcPts val="0"/>
                        </a:spcBef>
                        <a:spcAft>
                          <a:spcPts val="1000"/>
                        </a:spcAft>
                        <a:buFont typeface="+mj-lt"/>
                        <a:buNone/>
                      </a:pPr>
                      <a:r>
                        <a:rPr lang="en-US" sz="1200" dirty="0">
                          <a:effectLst/>
                          <a:latin typeface="Times New Roman" panose="02020603050405020304" pitchFamily="18" charset="0"/>
                          <a:cs typeface="Times New Roman" panose="02020603050405020304" pitchFamily="18" charset="0"/>
                        </a:rPr>
                        <a:t>2 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 Design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Identifying the problem in existing system and design a proposed  system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3/2/24 to 9/2/24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extLst>
                  <a:ext uri="{0D108BD9-81ED-4DB2-BD59-A6C34878D82A}">
                    <a16:rowId xmlns:a16="http://schemas.microsoft.com/office/drawing/2014/main" val="3081488528"/>
                  </a:ext>
                </a:extLst>
              </a:tr>
              <a:tr h="1317021">
                <a:tc>
                  <a:txBody>
                    <a:bodyPr/>
                    <a:lstStyle/>
                    <a:p>
                      <a:pPr marL="0" marR="0" lvl="0" indent="0">
                        <a:lnSpc>
                          <a:spcPct val="115000"/>
                        </a:lnSpc>
                        <a:spcBef>
                          <a:spcPts val="0"/>
                        </a:spcBef>
                        <a:spcAft>
                          <a:spcPts val="1000"/>
                        </a:spcAft>
                        <a:buFont typeface="+mj-lt"/>
                        <a:buNone/>
                      </a:pPr>
                      <a:r>
                        <a:rPr lang="en-US" sz="1200" dirty="0">
                          <a:effectLst/>
                          <a:latin typeface="Times New Roman" panose="02020603050405020304" pitchFamily="18" charset="0"/>
                          <a:cs typeface="Times New Roman" panose="02020603050405020304" pitchFamily="18" charset="0"/>
                        </a:rPr>
                        <a:t>3 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Coding/Implementation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1.Identify the suitable coding</a:t>
                      </a:r>
                      <a:endParaRPr lang="en-IN" sz="1200" dirty="0">
                        <a:effectLst/>
                        <a:latin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2.Run the embedded tool chain(compilation ,object code ,debugging and executing) steps in the software IDE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12/2/24 to 17/2/24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extLst>
                  <a:ext uri="{0D108BD9-81ED-4DB2-BD59-A6C34878D82A}">
                    <a16:rowId xmlns:a16="http://schemas.microsoft.com/office/drawing/2014/main" val="3168302067"/>
                  </a:ext>
                </a:extLst>
              </a:tr>
              <a:tr h="450638">
                <a:tc>
                  <a:txBody>
                    <a:bodyPr/>
                    <a:lstStyle/>
                    <a:p>
                      <a:pPr marL="0" marR="0" lvl="0" indent="0">
                        <a:lnSpc>
                          <a:spcPct val="115000"/>
                        </a:lnSpc>
                        <a:spcBef>
                          <a:spcPts val="0"/>
                        </a:spcBef>
                        <a:spcAft>
                          <a:spcPts val="1000"/>
                        </a:spcAft>
                        <a:buFont typeface="+mj-lt"/>
                        <a:buNone/>
                      </a:pPr>
                      <a:r>
                        <a:rPr lang="en-US" sz="1200" dirty="0">
                          <a:effectLst/>
                          <a:latin typeface="Times New Roman" panose="02020603050405020304" pitchFamily="18" charset="0"/>
                          <a:cs typeface="Times New Roman" panose="02020603050405020304" pitchFamily="18" charset="0"/>
                        </a:rPr>
                        <a:t>4 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Analysis</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Integrating the software to the hardware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19/2/24 to 24/2/24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extLst>
                  <a:ext uri="{0D108BD9-81ED-4DB2-BD59-A6C34878D82A}">
                    <a16:rowId xmlns:a16="http://schemas.microsoft.com/office/drawing/2014/main" val="11004693"/>
                  </a:ext>
                </a:extLst>
              </a:tr>
              <a:tr h="565229">
                <a:tc>
                  <a:txBody>
                    <a:bodyPr/>
                    <a:lstStyle/>
                    <a:p>
                      <a:pPr marL="0" marR="0" lvl="0" indent="0">
                        <a:lnSpc>
                          <a:spcPct val="115000"/>
                        </a:lnSpc>
                        <a:spcBef>
                          <a:spcPts val="0"/>
                        </a:spcBef>
                        <a:spcAft>
                          <a:spcPts val="1000"/>
                        </a:spcAft>
                        <a:buFont typeface="+mj-lt"/>
                        <a:buNone/>
                      </a:pPr>
                      <a:r>
                        <a:rPr lang="en-US" sz="1200" dirty="0">
                          <a:effectLst/>
                          <a:latin typeface="Times New Roman" panose="02020603050405020304" pitchFamily="18" charset="0"/>
                          <a:cs typeface="Times New Roman" panose="02020603050405020304" pitchFamily="18" charset="0"/>
                        </a:rPr>
                        <a:t>5 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Results and discussion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Checking the outputs with threshold value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26/2/24 to 2/3/24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extLst>
                  <a:ext uri="{0D108BD9-81ED-4DB2-BD59-A6C34878D82A}">
                    <a16:rowId xmlns:a16="http://schemas.microsoft.com/office/drawing/2014/main" val="3216334633"/>
                  </a:ext>
                </a:extLst>
              </a:tr>
              <a:tr h="531629">
                <a:tc>
                  <a:txBody>
                    <a:bodyPr/>
                    <a:lstStyle/>
                    <a:p>
                      <a:pPr marL="0" marR="0" lvl="0" indent="0">
                        <a:lnSpc>
                          <a:spcPct val="115000"/>
                        </a:lnSpc>
                        <a:spcBef>
                          <a:spcPts val="0"/>
                        </a:spcBef>
                        <a:spcAft>
                          <a:spcPts val="1000"/>
                        </a:spcAft>
                        <a:buFont typeface="+mj-lt"/>
                        <a:buNone/>
                      </a:pPr>
                      <a:r>
                        <a:rPr lang="en-US" sz="1200" dirty="0">
                          <a:effectLst/>
                          <a:latin typeface="Times New Roman" panose="02020603050405020304" pitchFamily="18" charset="0"/>
                          <a:cs typeface="Times New Roman" panose="02020603050405020304" pitchFamily="18" charset="0"/>
                        </a:rPr>
                        <a:t>6 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Documentation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Report preparation and publication paper work</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4/3/24 to 9/3/24</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extLst>
                  <a:ext uri="{0D108BD9-81ED-4DB2-BD59-A6C34878D82A}">
                    <a16:rowId xmlns:a16="http://schemas.microsoft.com/office/drawing/2014/main" val="2160847332"/>
                  </a:ext>
                </a:extLst>
              </a:tr>
              <a:tr h="531629">
                <a:tc>
                  <a:txBody>
                    <a:bodyPr/>
                    <a:lstStyle/>
                    <a:p>
                      <a:pPr marL="0" marR="0" lvl="0" indent="0">
                        <a:lnSpc>
                          <a:spcPct val="115000"/>
                        </a:lnSpc>
                        <a:spcBef>
                          <a:spcPts val="0"/>
                        </a:spcBef>
                        <a:spcAft>
                          <a:spcPts val="1000"/>
                        </a:spcAft>
                        <a:buFont typeface="+mj-lt"/>
                        <a:buNone/>
                      </a:pPr>
                      <a:r>
                        <a:rPr lang="en-US" sz="1200" dirty="0">
                          <a:effectLst/>
                          <a:latin typeface="Times New Roman" panose="02020603050405020304" pitchFamily="18" charset="0"/>
                          <a:cs typeface="Times New Roman" panose="02020603050405020304" pitchFamily="18" charset="0"/>
                        </a:rPr>
                        <a:t>7 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Paper publication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nchor="ctr"/>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Presenting conference or submitting paper to the relevant journal</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tc>
                  <a:txBody>
                    <a:bodyPr/>
                    <a:lstStyle/>
                    <a:p>
                      <a:pPr marL="0" marR="0">
                        <a:lnSpc>
                          <a:spcPct val="115000"/>
                        </a:lnSpc>
                        <a:spcBef>
                          <a:spcPts val="0"/>
                        </a:spcBef>
                        <a:spcAft>
                          <a:spcPts val="1000"/>
                        </a:spcAft>
                      </a:pPr>
                      <a:r>
                        <a:rPr lang="en-US" sz="1200" dirty="0">
                          <a:effectLst/>
                          <a:latin typeface="Times New Roman" panose="02020603050405020304" pitchFamily="18" charset="0"/>
                          <a:cs typeface="Times New Roman" panose="02020603050405020304" pitchFamily="18" charset="0"/>
                        </a:rPr>
                        <a:t>11/3/24 to till final review date</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0759" marR="60759" marT="0" marB="0"/>
                </a:tc>
                <a:extLst>
                  <a:ext uri="{0D108BD9-81ED-4DB2-BD59-A6C34878D82A}">
                    <a16:rowId xmlns:a16="http://schemas.microsoft.com/office/drawing/2014/main" val="1548196014"/>
                  </a:ext>
                </a:extLst>
              </a:tr>
            </a:tbl>
          </a:graphicData>
        </a:graphic>
      </p:graphicFrame>
    </p:spTree>
    <p:extLst>
      <p:ext uri="{BB962C8B-B14F-4D97-AF65-F5344CB8AC3E}">
        <p14:creationId xmlns:p14="http://schemas.microsoft.com/office/powerpoint/2010/main" val="37434580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B194-23A0-6995-15ED-1ECCA4DA3422}"/>
              </a:ext>
            </a:extLst>
          </p:cNvPr>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Circuit:-</a:t>
            </a: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7" name="Content Placeholder 6">
            <a:extLst>
              <a:ext uri="{FF2B5EF4-FFF2-40B4-BE49-F238E27FC236}">
                <a16:creationId xmlns:a16="http://schemas.microsoft.com/office/drawing/2014/main" id="{8274394D-E824-C4D2-5D3D-8CED1A9B72DB}"/>
              </a:ext>
            </a:extLst>
          </p:cNvPr>
          <p:cNvPicPr>
            <a:picLocks noGrp="1" noChangeAspect="1"/>
          </p:cNvPicPr>
          <p:nvPr>
            <p:ph idx="1"/>
          </p:nvPr>
        </p:nvPicPr>
        <p:blipFill>
          <a:blip r:embed="rId2"/>
          <a:stretch>
            <a:fillRect/>
          </a:stretch>
        </p:blipFill>
        <p:spPr>
          <a:xfrm rot="16200000">
            <a:off x="4438369" y="1571792"/>
            <a:ext cx="3629693" cy="4839592"/>
          </a:xfrm>
        </p:spPr>
      </p:pic>
    </p:spTree>
    <p:extLst>
      <p:ext uri="{BB962C8B-B14F-4D97-AF65-F5344CB8AC3E}">
        <p14:creationId xmlns:p14="http://schemas.microsoft.com/office/powerpoint/2010/main" val="23057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B194-23A0-6995-15ED-1ECCA4DA3422}"/>
              </a:ext>
            </a:extLst>
          </p:cNvPr>
          <p:cNvSpPr>
            <a:spLocks noGrp="1"/>
          </p:cNvSpPr>
          <p:nvPr>
            <p:ph type="title"/>
          </p:nvPr>
        </p:nvSpPr>
        <p:spPr/>
        <p:txBody>
          <a:bodyPr>
            <a:normAutofit fontScale="90000"/>
          </a:bodyPr>
          <a:lstStyle/>
          <a:p>
            <a:r>
              <a:rPr lang="en-IN" sz="4000" dirty="0">
                <a:latin typeface="Times New Roman" panose="02020603050405020304" pitchFamily="18" charset="0"/>
                <a:cs typeface="Times New Roman" panose="02020603050405020304" pitchFamily="18" charset="0"/>
              </a:rPr>
              <a:t>output:-</a:t>
            </a: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6" name="Content Placeholder 5">
            <a:extLst>
              <a:ext uri="{FF2B5EF4-FFF2-40B4-BE49-F238E27FC236}">
                <a16:creationId xmlns:a16="http://schemas.microsoft.com/office/drawing/2014/main" id="{60F107FE-241E-602F-3330-F5D4E132B385}"/>
              </a:ext>
            </a:extLst>
          </p:cNvPr>
          <p:cNvPicPr>
            <a:picLocks noGrp="1" noChangeAspect="1"/>
          </p:cNvPicPr>
          <p:nvPr>
            <p:ph idx="1"/>
          </p:nvPr>
        </p:nvPicPr>
        <p:blipFill>
          <a:blip r:embed="rId2"/>
          <a:stretch>
            <a:fillRect/>
          </a:stretch>
        </p:blipFill>
        <p:spPr>
          <a:xfrm>
            <a:off x="5251542" y="2006794"/>
            <a:ext cx="1688916" cy="3753147"/>
          </a:xfrm>
        </p:spPr>
      </p:pic>
      <p:sp>
        <p:nvSpPr>
          <p:cNvPr id="8" name="TextBox 7">
            <a:extLst>
              <a:ext uri="{FF2B5EF4-FFF2-40B4-BE49-F238E27FC236}">
                <a16:creationId xmlns:a16="http://schemas.microsoft.com/office/drawing/2014/main" id="{2B9DBAF8-5B0A-AE5A-CB57-0C0F9572A13F}"/>
              </a:ext>
            </a:extLst>
          </p:cNvPr>
          <p:cNvSpPr txBox="1"/>
          <p:nvPr/>
        </p:nvSpPr>
        <p:spPr>
          <a:xfrm>
            <a:off x="1451579" y="2196473"/>
            <a:ext cx="3956179" cy="369332"/>
          </a:xfrm>
          <a:prstGeom prst="rect">
            <a:avLst/>
          </a:prstGeom>
          <a:noFill/>
        </p:spPr>
        <p:txBody>
          <a:bodyPr wrap="square" rtlCol="0">
            <a:spAutoFit/>
          </a:bodyPr>
          <a:lstStyle/>
          <a:p>
            <a:r>
              <a:rPr lang="en-US" dirty="0"/>
              <a:t>Alert Message With GPS Location:</a:t>
            </a:r>
            <a:endParaRPr lang="en-IN" dirty="0"/>
          </a:p>
        </p:txBody>
      </p:sp>
    </p:spTree>
    <p:extLst>
      <p:ext uri="{BB962C8B-B14F-4D97-AF65-F5344CB8AC3E}">
        <p14:creationId xmlns:p14="http://schemas.microsoft.com/office/powerpoint/2010/main" val="4219343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411FF-1227-F440-8EAE-4B951365991B}"/>
              </a:ext>
            </a:extLst>
          </p:cNvPr>
          <p:cNvSpPr>
            <a:spLocks noGrp="1"/>
          </p:cNvSpPr>
          <p:nvPr>
            <p:ph type="title"/>
          </p:nvPr>
        </p:nvSpPr>
        <p:spPr>
          <a:xfrm>
            <a:off x="1535558" y="804519"/>
            <a:ext cx="9603275" cy="1049235"/>
          </a:xfrm>
        </p:spPr>
        <p:txBody>
          <a:bodyPr/>
          <a:lstStyle/>
          <a:p>
            <a:pPr algn="ctr"/>
            <a:r>
              <a:rPr lang="en-US" b="1" dirty="0">
                <a:latin typeface="Times" pitchFamily="2" charset="0"/>
              </a:rPr>
              <a:t>References</a:t>
            </a:r>
          </a:p>
        </p:txBody>
      </p:sp>
      <p:sp>
        <p:nvSpPr>
          <p:cNvPr id="10" name="TextBox 9">
            <a:extLst>
              <a:ext uri="{FF2B5EF4-FFF2-40B4-BE49-F238E27FC236}">
                <a16:creationId xmlns:a16="http://schemas.microsoft.com/office/drawing/2014/main" id="{D5C458AE-834A-4AE7-E5D6-F69CC3BFB244}"/>
              </a:ext>
            </a:extLst>
          </p:cNvPr>
          <p:cNvSpPr txBox="1"/>
          <p:nvPr/>
        </p:nvSpPr>
        <p:spPr>
          <a:xfrm>
            <a:off x="1451579" y="2096197"/>
            <a:ext cx="9603275" cy="3416320"/>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1. </a:t>
            </a:r>
            <a:r>
              <a:rPr lang="en-IN" dirty="0" err="1">
                <a:latin typeface="Times New Roman" panose="02020603050405020304" pitchFamily="18" charset="0"/>
                <a:cs typeface="Times New Roman" panose="02020603050405020304" pitchFamily="18" charset="0"/>
              </a:rPr>
              <a:t>Benisha</a:t>
            </a:r>
            <a:r>
              <a:rPr lang="en-IN" dirty="0">
                <a:latin typeface="Times New Roman" panose="02020603050405020304" pitchFamily="18" charset="0"/>
                <a:cs typeface="Times New Roman" panose="02020603050405020304" pitchFamily="18" charset="0"/>
              </a:rPr>
              <a:t>, M., Prabu, R. T., Gowri, M., </a:t>
            </a:r>
            <a:r>
              <a:rPr lang="en-IN" dirty="0" err="1">
                <a:latin typeface="Times New Roman" panose="02020603050405020304" pitchFamily="18" charset="0"/>
                <a:cs typeface="Times New Roman" panose="02020603050405020304" pitchFamily="18" charset="0"/>
              </a:rPr>
              <a:t>Vishali</a:t>
            </a:r>
            <a:r>
              <a:rPr lang="en-IN" dirty="0">
                <a:latin typeface="Times New Roman" panose="02020603050405020304" pitchFamily="18" charset="0"/>
                <a:cs typeface="Times New Roman" panose="02020603050405020304" pitchFamily="18" charset="0"/>
              </a:rPr>
              <a:t>, K., Anisha, M., </a:t>
            </a:r>
            <a:r>
              <a:rPr lang="en-IN" dirty="0" err="1">
                <a:latin typeface="Times New Roman" panose="02020603050405020304" pitchFamily="18" charset="0"/>
                <a:cs typeface="Times New Roman" panose="02020603050405020304" pitchFamily="18" charset="0"/>
              </a:rPr>
              <a:t>Chezhiyan</a:t>
            </a:r>
            <a:r>
              <a:rPr lang="en-IN" dirty="0">
                <a:latin typeface="Times New Roman" panose="02020603050405020304" pitchFamily="18" charset="0"/>
                <a:cs typeface="Times New Roman" panose="02020603050405020304" pitchFamily="18" charset="0"/>
              </a:rPr>
              <a:t>, P., &amp; Elliot, C.</a:t>
            </a:r>
          </a:p>
          <a:p>
            <a:pPr algn="just"/>
            <a:r>
              <a:rPr lang="en-IN" dirty="0">
                <a:latin typeface="Times New Roman" panose="02020603050405020304" pitchFamily="18" charset="0"/>
                <a:cs typeface="Times New Roman" panose="02020603050405020304" pitchFamily="18" charset="0"/>
              </a:rPr>
              <a:t>     J. (2021, February). Design of wearable device for child safety. In 2021 Third International</a:t>
            </a:r>
          </a:p>
          <a:p>
            <a:pPr algn="just"/>
            <a:r>
              <a:rPr lang="en-IN" dirty="0">
                <a:latin typeface="Times New Roman" panose="02020603050405020304" pitchFamily="18" charset="0"/>
                <a:cs typeface="Times New Roman" panose="02020603050405020304" pitchFamily="18" charset="0"/>
              </a:rPr>
              <a:t>    Conference on Intelligent Communication Technologies and Virtual Mobile Networks (ICICV)</a:t>
            </a:r>
          </a:p>
          <a:p>
            <a:pPr algn="just"/>
            <a:r>
              <a:rPr lang="en-IN" dirty="0">
                <a:latin typeface="Times New Roman" panose="02020603050405020304" pitchFamily="18" charset="0"/>
                <a:cs typeface="Times New Roman" panose="02020603050405020304" pitchFamily="18" charset="0"/>
              </a:rPr>
              <a:t>    (pp. 1076-1080). IEEE.</a:t>
            </a:r>
          </a:p>
          <a:p>
            <a:pPr algn="just"/>
            <a:r>
              <a:rPr lang="en-IN" dirty="0">
                <a:latin typeface="Times New Roman" panose="02020603050405020304" pitchFamily="18" charset="0"/>
                <a:cs typeface="Times New Roman" panose="02020603050405020304" pitchFamily="18" charset="0"/>
              </a:rPr>
              <a:t> 2. Aliyu, M. B., Amr, A., &amp; Ahmad, I. S. (2022). Anomaly detection in wearable location trackers</a:t>
            </a:r>
          </a:p>
          <a:p>
            <a:pPr algn="just"/>
            <a:r>
              <a:rPr lang="en-IN" dirty="0">
                <a:latin typeface="Times New Roman" panose="02020603050405020304" pitchFamily="18" charset="0"/>
                <a:cs typeface="Times New Roman" panose="02020603050405020304" pitchFamily="18" charset="0"/>
              </a:rPr>
              <a:t>    for child safety. Microprocessors and Microsystems, 91, 104545.</a:t>
            </a:r>
          </a:p>
          <a:p>
            <a:pPr algn="just"/>
            <a:r>
              <a:rPr lang="en-IN" dirty="0">
                <a:latin typeface="Times New Roman" panose="02020603050405020304" pitchFamily="18" charset="0"/>
                <a:cs typeface="Times New Roman" panose="02020603050405020304" pitchFamily="18" charset="0"/>
              </a:rPr>
              <a:t> 3. </a:t>
            </a:r>
            <a:r>
              <a:rPr lang="en-IN" dirty="0" err="1">
                <a:latin typeface="Times New Roman" panose="02020603050405020304" pitchFamily="18" charset="0"/>
                <a:cs typeface="Times New Roman" panose="02020603050405020304" pitchFamily="18" charset="0"/>
              </a:rPr>
              <a:t>Tunggadewi</a:t>
            </a:r>
            <a:r>
              <a:rPr lang="en-IN" dirty="0">
                <a:latin typeface="Times New Roman" panose="02020603050405020304" pitchFamily="18" charset="0"/>
                <a:cs typeface="Times New Roman" panose="02020603050405020304" pitchFamily="18" charset="0"/>
              </a:rPr>
              <a:t>, E. A., Agustin, E. I., &amp; </a:t>
            </a:r>
            <a:r>
              <a:rPr lang="en-IN" dirty="0" err="1">
                <a:latin typeface="Times New Roman" panose="02020603050405020304" pitchFamily="18" charset="0"/>
                <a:cs typeface="Times New Roman" panose="02020603050405020304" pitchFamily="18" charset="0"/>
              </a:rPr>
              <a:t>Yunardi</a:t>
            </a:r>
            <a:r>
              <a:rPr lang="en-IN" dirty="0">
                <a:latin typeface="Times New Roman" panose="02020603050405020304" pitchFamily="18" charset="0"/>
                <a:cs typeface="Times New Roman" panose="02020603050405020304" pitchFamily="18" charset="0"/>
              </a:rPr>
              <a:t>, R. T. (2021). A smart wearable device based</a:t>
            </a:r>
          </a:p>
          <a:p>
            <a:pPr algn="just"/>
            <a:r>
              <a:rPr lang="en-IN" dirty="0">
                <a:latin typeface="Times New Roman" panose="02020603050405020304" pitchFamily="18" charset="0"/>
                <a:cs typeface="Times New Roman" panose="02020603050405020304" pitchFamily="18" charset="0"/>
              </a:rPr>
              <a:t>     on internet of things for the safety of children in online transportation. Indonesian Journal of</a:t>
            </a:r>
          </a:p>
          <a:p>
            <a:pPr algn="just"/>
            <a:r>
              <a:rPr lang="en-IN" dirty="0">
                <a:latin typeface="Times New Roman" panose="02020603050405020304" pitchFamily="18" charset="0"/>
                <a:cs typeface="Times New Roman" panose="02020603050405020304" pitchFamily="18" charset="0"/>
              </a:rPr>
              <a:t>     Electrical Engineering and Computer Science, 22(2), 708-716.</a:t>
            </a:r>
          </a:p>
          <a:p>
            <a:pPr algn="just"/>
            <a:r>
              <a:rPr lang="en-IN" dirty="0">
                <a:latin typeface="Times New Roman" panose="02020603050405020304" pitchFamily="18" charset="0"/>
                <a:cs typeface="Times New Roman" panose="02020603050405020304" pitchFamily="18" charset="0"/>
              </a:rPr>
              <a:t> 4. Agrawal, N., Kumar, R., &amp; </a:t>
            </a:r>
            <a:r>
              <a:rPr lang="en-IN" dirty="0" err="1">
                <a:latin typeface="Times New Roman" panose="02020603050405020304" pitchFamily="18" charset="0"/>
                <a:cs typeface="Times New Roman" panose="02020603050405020304" pitchFamily="18" charset="0"/>
              </a:rPr>
              <a:t>Tapaswi</a:t>
            </a:r>
            <a:r>
              <a:rPr lang="en-IN" dirty="0">
                <a:latin typeface="Times New Roman" panose="02020603050405020304" pitchFamily="18" charset="0"/>
                <a:cs typeface="Times New Roman" panose="02020603050405020304" pitchFamily="18" charset="0"/>
              </a:rPr>
              <a:t>, S. (2024, January). Improved Child Safety Using Edge</a:t>
            </a:r>
          </a:p>
          <a:p>
            <a:pPr algn="just"/>
            <a:r>
              <a:rPr lang="en-IN" dirty="0">
                <a:latin typeface="Times New Roman" panose="02020603050405020304" pitchFamily="18" charset="0"/>
                <a:cs typeface="Times New Roman" panose="02020603050405020304" pitchFamily="18" charset="0"/>
              </a:rPr>
              <a:t>     Fog-Cloud Enabled Smart IoT Wearable Device: An Architecture. In 2024 16th International</a:t>
            </a:r>
          </a:p>
          <a:p>
            <a:pPr algn="just"/>
            <a:r>
              <a:rPr lang="en-IN" dirty="0">
                <a:latin typeface="Times New Roman" panose="02020603050405020304" pitchFamily="18" charset="0"/>
                <a:cs typeface="Times New Roman" panose="02020603050405020304" pitchFamily="18" charset="0"/>
              </a:rPr>
              <a:t>     Conference on </a:t>
            </a:r>
            <a:r>
              <a:rPr lang="en-IN" dirty="0" err="1">
                <a:latin typeface="Times New Roman" panose="02020603050405020304" pitchFamily="18" charset="0"/>
                <a:cs typeface="Times New Roman" panose="02020603050405020304" pitchFamily="18" charset="0"/>
              </a:rPr>
              <a:t>COMmunication</a:t>
            </a:r>
            <a:r>
              <a:rPr lang="en-IN" dirty="0">
                <a:latin typeface="Times New Roman" panose="02020603050405020304" pitchFamily="18" charset="0"/>
                <a:cs typeface="Times New Roman" panose="02020603050405020304" pitchFamily="18" charset="0"/>
              </a:rPr>
              <a:t> Systems &amp; </a:t>
            </a:r>
            <a:r>
              <a:rPr lang="en-IN" dirty="0" err="1">
                <a:latin typeface="Times New Roman" panose="02020603050405020304" pitchFamily="18" charset="0"/>
                <a:cs typeface="Times New Roman" panose="02020603050405020304" pitchFamily="18" charset="0"/>
              </a:rPr>
              <a:t>NETworkS</a:t>
            </a:r>
            <a:r>
              <a:rPr lang="en-IN" dirty="0">
                <a:latin typeface="Times New Roman" panose="02020603050405020304" pitchFamily="18" charset="0"/>
                <a:cs typeface="Times New Roman" panose="02020603050405020304" pitchFamily="18" charset="0"/>
              </a:rPr>
              <a:t> (COMSNETS) (pp. 61-66). IEEE.</a:t>
            </a:r>
          </a:p>
        </p:txBody>
      </p:sp>
    </p:spTree>
    <p:extLst>
      <p:ext uri="{BB962C8B-B14F-4D97-AF65-F5344CB8AC3E}">
        <p14:creationId xmlns:p14="http://schemas.microsoft.com/office/powerpoint/2010/main" val="141578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A6608A-DFD5-F68B-2669-004791172731}"/>
              </a:ext>
            </a:extLst>
          </p:cNvPr>
          <p:cNvSpPr txBox="1"/>
          <p:nvPr/>
        </p:nvSpPr>
        <p:spPr>
          <a:xfrm>
            <a:off x="1446244" y="1987415"/>
            <a:ext cx="9573208" cy="3139321"/>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5. </a:t>
            </a:r>
            <a:r>
              <a:rPr lang="en-IN" dirty="0" err="1">
                <a:latin typeface="Times New Roman" panose="02020603050405020304" pitchFamily="18" charset="0"/>
                <a:cs typeface="Times New Roman" panose="02020603050405020304" pitchFamily="18" charset="0"/>
              </a:rPr>
              <a:t>Zahilah</a:t>
            </a:r>
            <a:r>
              <a:rPr lang="en-IN" dirty="0">
                <a:latin typeface="Times New Roman" panose="02020603050405020304" pitchFamily="18" charset="0"/>
                <a:cs typeface="Times New Roman" panose="02020603050405020304" pitchFamily="18" charset="0"/>
              </a:rPr>
              <a:t>, R., &amp; </a:t>
            </a:r>
            <a:r>
              <a:rPr lang="en-IN" dirty="0" err="1">
                <a:latin typeface="Times New Roman" panose="02020603050405020304" pitchFamily="18" charset="0"/>
                <a:cs typeface="Times New Roman" panose="02020603050405020304" pitchFamily="18" charset="0"/>
              </a:rPr>
              <a:t>Zaharan</a:t>
            </a:r>
            <a:r>
              <a:rPr lang="en-IN" dirty="0">
                <a:latin typeface="Times New Roman" panose="02020603050405020304" pitchFamily="18" charset="0"/>
                <a:cs typeface="Times New Roman" panose="02020603050405020304" pitchFamily="18" charset="0"/>
              </a:rPr>
              <a:t>, S. Z. (2022). </a:t>
            </a:r>
            <a:r>
              <a:rPr lang="en-IN" dirty="0" err="1">
                <a:latin typeface="Times New Roman" panose="02020603050405020304" pitchFamily="18" charset="0"/>
                <a:cs typeface="Times New Roman" panose="02020603050405020304" pitchFamily="18" charset="0"/>
              </a:rPr>
              <a:t>EyeKids</a:t>
            </a:r>
            <a:r>
              <a:rPr lang="en-IN" dirty="0">
                <a:latin typeface="Times New Roman" panose="02020603050405020304" pitchFamily="18" charset="0"/>
                <a:cs typeface="Times New Roman" panose="02020603050405020304" pitchFamily="18" charset="0"/>
              </a:rPr>
              <a:t>: Real-time tracking and monitoring system for</a:t>
            </a:r>
          </a:p>
          <a:p>
            <a:pPr algn="just"/>
            <a:r>
              <a:rPr lang="en-IN" dirty="0">
                <a:latin typeface="Times New Roman" panose="02020603050405020304" pitchFamily="18" charset="0"/>
                <a:cs typeface="Times New Roman" panose="02020603050405020304" pitchFamily="18" charset="0"/>
              </a:rPr>
              <a:t>     child safety. International Journal of Innovative Computing, 12(2), 1-8.</a:t>
            </a:r>
          </a:p>
          <a:p>
            <a:pPr algn="just"/>
            <a:r>
              <a:rPr lang="en-IN" dirty="0">
                <a:latin typeface="Times New Roman" panose="02020603050405020304" pitchFamily="18" charset="0"/>
                <a:cs typeface="Times New Roman" panose="02020603050405020304" pitchFamily="18" charset="0"/>
              </a:rPr>
              <a:t> 6. BANDA, P. J., &amp; MULEPA, J. (2023). INTELLIGENT CHILD MONITORING SAFETY</a:t>
            </a:r>
          </a:p>
          <a:p>
            <a:pPr algn="just"/>
            <a:r>
              <a:rPr lang="en-IN" dirty="0">
                <a:latin typeface="Times New Roman" panose="02020603050405020304" pitchFamily="18" charset="0"/>
                <a:cs typeface="Times New Roman" panose="02020603050405020304" pitchFamily="18" charset="0"/>
              </a:rPr>
              <a:t>     SYSTEM. I-Manager’s Journal on Mobile Applications &amp; Technologies, 10(2).</a:t>
            </a:r>
          </a:p>
          <a:p>
            <a:pPr algn="just"/>
            <a:r>
              <a:rPr lang="en-IN" dirty="0">
                <a:latin typeface="Times New Roman" panose="02020603050405020304" pitchFamily="18" charset="0"/>
                <a:cs typeface="Times New Roman" panose="02020603050405020304" pitchFamily="18" charset="0"/>
              </a:rPr>
              <a:t> 7. Gong, X. X., </a:t>
            </a:r>
            <a:r>
              <a:rPr lang="en-IN" dirty="0" err="1">
                <a:latin typeface="Times New Roman" panose="02020603050405020304" pitchFamily="18" charset="0"/>
                <a:cs typeface="Times New Roman" panose="02020603050405020304" pitchFamily="18" charset="0"/>
              </a:rPr>
              <a:t>Daronovna</a:t>
            </a:r>
            <a:r>
              <a:rPr lang="en-IN" dirty="0">
                <a:latin typeface="Times New Roman" panose="02020603050405020304" pitchFamily="18" charset="0"/>
                <a:cs typeface="Times New Roman" panose="02020603050405020304" pitchFamily="18" charset="0"/>
              </a:rPr>
              <a:t>, R. K., Wong, A. H., &amp; </a:t>
            </a:r>
            <a:r>
              <a:rPr lang="en-IN" dirty="0" err="1">
                <a:latin typeface="Times New Roman" panose="02020603050405020304" pitchFamily="18" charset="0"/>
                <a:cs typeface="Times New Roman" panose="02020603050405020304" pitchFamily="18" charset="0"/>
              </a:rPr>
              <a:t>JosephNg</a:t>
            </a:r>
            <a:r>
              <a:rPr lang="en-IN" dirty="0">
                <a:latin typeface="Times New Roman" panose="02020603050405020304" pitchFamily="18" charset="0"/>
                <a:cs typeface="Times New Roman" panose="02020603050405020304" pitchFamily="18" charset="0"/>
              </a:rPr>
              <a:t>, P. S. (2021). Where Are You? Track</a:t>
            </a:r>
          </a:p>
          <a:p>
            <a:pPr algn="just"/>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ing</a:t>
            </a:r>
            <a:r>
              <a:rPr lang="en-IN" dirty="0">
                <a:latin typeface="Times New Roman" panose="02020603050405020304" pitchFamily="18" charset="0"/>
                <a:cs typeface="Times New Roman" panose="02020603050405020304" pitchFamily="18" charset="0"/>
              </a:rPr>
              <a:t> Kid Nightmare!. Turkish Journal of Computer and Mathematics Education (TURCOMAT),</a:t>
            </a:r>
          </a:p>
          <a:p>
            <a:pPr algn="just"/>
            <a:r>
              <a:rPr lang="en-IN" dirty="0">
                <a:latin typeface="Times New Roman" panose="02020603050405020304" pitchFamily="18" charset="0"/>
                <a:cs typeface="Times New Roman" panose="02020603050405020304" pitchFamily="18" charset="0"/>
              </a:rPr>
              <a:t>     12(14), 946-958.</a:t>
            </a:r>
          </a:p>
          <a:p>
            <a:pPr algn="just"/>
            <a:r>
              <a:rPr lang="en-IN" dirty="0">
                <a:latin typeface="Times New Roman" panose="02020603050405020304" pitchFamily="18" charset="0"/>
                <a:cs typeface="Times New Roman" panose="02020603050405020304" pitchFamily="18" charset="0"/>
              </a:rPr>
              <a:t> 8. Revathi, K. P., &amp; Manikandan, T. (2022). IoT based shrewd monitoring framework for children</a:t>
            </a:r>
          </a:p>
          <a:p>
            <a:pPr algn="just"/>
            <a:r>
              <a:rPr lang="en-IN" dirty="0">
                <a:latin typeface="Times New Roman" panose="02020603050405020304" pitchFamily="18" charset="0"/>
                <a:cs typeface="Times New Roman" panose="02020603050405020304" pitchFamily="18" charset="0"/>
              </a:rPr>
              <a:t>     safety. ECS Transactions, 107(1), 13967.</a:t>
            </a:r>
          </a:p>
          <a:p>
            <a:pPr algn="just"/>
            <a:r>
              <a:rPr lang="en-IN" dirty="0">
                <a:latin typeface="Times New Roman" panose="02020603050405020304" pitchFamily="18" charset="0"/>
                <a:cs typeface="Times New Roman" panose="02020603050405020304" pitchFamily="18" charset="0"/>
              </a:rPr>
              <a:t> 9. </a:t>
            </a:r>
            <a:r>
              <a:rPr lang="en-IN" dirty="0" err="1">
                <a:latin typeface="Times New Roman" panose="02020603050405020304" pitchFamily="18" charset="0"/>
                <a:cs typeface="Times New Roman" panose="02020603050405020304" pitchFamily="18" charset="0"/>
              </a:rPr>
              <a:t>Shamuri</a:t>
            </a:r>
            <a:r>
              <a:rPr lang="en-IN" dirty="0">
                <a:latin typeface="Times New Roman" panose="02020603050405020304" pitchFamily="18" charset="0"/>
                <a:cs typeface="Times New Roman" panose="02020603050405020304" pitchFamily="18" charset="0"/>
              </a:rPr>
              <a:t>, M. N., &amp; Alias, R. (2021). Design of Tracking System for Kids. Evolution in Electrical</a:t>
            </a:r>
          </a:p>
          <a:p>
            <a:pPr algn="just"/>
            <a:r>
              <a:rPr lang="en-IN">
                <a:latin typeface="Times New Roman" panose="02020603050405020304" pitchFamily="18" charset="0"/>
                <a:cs typeface="Times New Roman" panose="02020603050405020304" pitchFamily="18" charset="0"/>
              </a:rPr>
              <a:t>     and </a:t>
            </a:r>
            <a:r>
              <a:rPr lang="en-IN" dirty="0">
                <a:latin typeface="Times New Roman" panose="02020603050405020304" pitchFamily="18" charset="0"/>
                <a:cs typeface="Times New Roman" panose="02020603050405020304" pitchFamily="18" charset="0"/>
              </a:rPr>
              <a:t>Electronic Engineering, 2(2), 385-392.</a:t>
            </a:r>
          </a:p>
        </p:txBody>
      </p:sp>
    </p:spTree>
    <p:extLst>
      <p:ext uri="{BB962C8B-B14F-4D97-AF65-F5344CB8AC3E}">
        <p14:creationId xmlns:p14="http://schemas.microsoft.com/office/powerpoint/2010/main" val="5046072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88B32A-26F6-4102-BA15-F60553E617F3}"/>
              </a:ext>
            </a:extLst>
          </p:cNvPr>
          <p:cNvSpPr>
            <a:spLocks noGrp="1"/>
          </p:cNvSpPr>
          <p:nvPr>
            <p:ph type="title"/>
          </p:nvPr>
        </p:nvSpPr>
        <p:spPr>
          <a:xfrm>
            <a:off x="1839053" y="2305455"/>
            <a:ext cx="4256947" cy="769799"/>
          </a:xfrm>
        </p:spPr>
        <p:txBody>
          <a:bodyPr>
            <a:noAutofit/>
          </a:bodyPr>
          <a:lstStyle/>
          <a:p>
            <a:r>
              <a:rPr lang="en-IN" sz="4400" b="1"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801410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5ACEB-4603-4464-BD98-AE4D68640B7F}"/>
              </a:ext>
            </a:extLst>
          </p:cNvPr>
          <p:cNvSpPr>
            <a:spLocks noGrp="1"/>
          </p:cNvSpPr>
          <p:nvPr>
            <p:ph type="title"/>
          </p:nvPr>
        </p:nvSpPr>
        <p:spPr>
          <a:xfrm>
            <a:off x="2291334" y="804519"/>
            <a:ext cx="9603275" cy="1049235"/>
          </a:xfrm>
        </p:spPr>
        <p:txBody>
          <a:bodyPr/>
          <a:lstStyle/>
          <a:p>
            <a:r>
              <a:rPr lang="en-IN" b="1" dirty="0">
                <a:latin typeface="Times New Roman" panose="02020603050405020304" pitchFamily="18" charset="0"/>
                <a:cs typeface="Times New Roman" panose="02020603050405020304" pitchFamily="18" charset="0"/>
              </a:rPr>
              <a:t>                           ABSTRACT</a:t>
            </a:r>
          </a:p>
        </p:txBody>
      </p:sp>
      <p:sp>
        <p:nvSpPr>
          <p:cNvPr id="4" name="TextBox 3">
            <a:extLst>
              <a:ext uri="{FF2B5EF4-FFF2-40B4-BE49-F238E27FC236}">
                <a16:creationId xmlns:a16="http://schemas.microsoft.com/office/drawing/2014/main" id="{071BE546-AE53-267D-2447-3B8C0108A523}"/>
              </a:ext>
            </a:extLst>
          </p:cNvPr>
          <p:cNvSpPr txBox="1"/>
          <p:nvPr/>
        </p:nvSpPr>
        <p:spPr>
          <a:xfrm>
            <a:off x="1294362" y="2044494"/>
            <a:ext cx="9603275" cy="3139321"/>
          </a:xfrm>
          <a:prstGeom prst="rect">
            <a:avLst/>
          </a:prstGeom>
          <a:noFill/>
        </p:spPr>
        <p:txBody>
          <a:bodyPr wrap="square" rtlCol="0">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aims to a superior piece of technology designed to ensure the safety of children. It is a wearable device that is equipped with location tracking capabilities, enabling parents or guardians to monitor the child’s whereabouts in real-time.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Additionally, it sends an automatic message to predefined contact ensuring immediate response and assistance. </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made a wearable device that can tell the parents whether the child is within the range or not . The wearable device has a GPS, a GSM, and a Arduino. These things can send a message to the parent’s phone with the kid’s location.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209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20577-D982-48EB-B963-6DFFBC459174}"/>
              </a:ext>
            </a:extLst>
          </p:cNvPr>
          <p:cNvSpPr>
            <a:spLocks noGrp="1"/>
          </p:cNvSpPr>
          <p:nvPr>
            <p:ph type="title"/>
          </p:nvPr>
        </p:nvSpPr>
        <p:spPr>
          <a:xfrm>
            <a:off x="2244681" y="810261"/>
            <a:ext cx="9603275" cy="1049235"/>
          </a:xfrm>
        </p:spPr>
        <p:txBody>
          <a:bodyPr/>
          <a:lstStyle/>
          <a:p>
            <a:r>
              <a:rPr lang="en-IN" b="1" dirty="0">
                <a:latin typeface="Times New Roman" panose="02020603050405020304" pitchFamily="18" charset="0"/>
                <a:cs typeface="Times New Roman" panose="02020603050405020304" pitchFamily="18" charset="0"/>
              </a:rPr>
              <a:t>                          OBJECTIVE</a:t>
            </a:r>
            <a:endParaRPr lang="en-IN" b="1" dirty="0"/>
          </a:p>
        </p:txBody>
      </p:sp>
      <p:sp>
        <p:nvSpPr>
          <p:cNvPr id="3" name="Content Placeholder 2">
            <a:extLst>
              <a:ext uri="{FF2B5EF4-FFF2-40B4-BE49-F238E27FC236}">
                <a16:creationId xmlns:a16="http://schemas.microsoft.com/office/drawing/2014/main" id="{6B7B8D78-DAA1-4940-8E07-D59E0F60BDDB}"/>
              </a:ext>
            </a:extLst>
          </p:cNvPr>
          <p:cNvSpPr>
            <a:spLocks noGrp="1"/>
          </p:cNvSpPr>
          <p:nvPr>
            <p:ph idx="1"/>
          </p:nvPr>
        </p:nvSpPr>
        <p:spPr>
          <a:xfrm>
            <a:off x="1478473" y="1963103"/>
            <a:ext cx="9603275" cy="4003588"/>
          </a:xfrm>
        </p:spPr>
        <p:txBody>
          <a:bodyPr>
            <a:normAutofit fontScale="32500" lnSpcReduction="20000"/>
          </a:bodyPr>
          <a:lstStyle/>
          <a:p>
            <a:pPr marL="0" indent="0" algn="just">
              <a:buNone/>
            </a:pPr>
            <a:r>
              <a:rPr lang="en-IN" sz="5500" b="1" u="sng" dirty="0">
                <a:latin typeface="Times New Roman" panose="02020603050405020304" pitchFamily="18" charset="0"/>
                <a:cs typeface="Times New Roman" panose="02020603050405020304" pitchFamily="18" charset="0"/>
              </a:rPr>
              <a:t>Aim of the Project</a:t>
            </a:r>
            <a:r>
              <a:rPr lang="en-IN" sz="5500" dirty="0">
                <a:latin typeface="Times New Roman" panose="02020603050405020304" pitchFamily="18" charset="0"/>
                <a:cs typeface="Times New Roman" panose="02020603050405020304" pitchFamily="18" charset="0"/>
              </a:rPr>
              <a:t>: Child Safety Wearable Device with Location Tracking IOT system.</a:t>
            </a:r>
          </a:p>
          <a:p>
            <a:pPr marL="0" indent="0" algn="just">
              <a:buNone/>
            </a:pPr>
            <a:r>
              <a:rPr lang="en-US" sz="5500" b="1" u="sng" dirty="0">
                <a:latin typeface="Times New Roman" panose="02020603050405020304" pitchFamily="18" charset="0"/>
                <a:cs typeface="Times New Roman" panose="02020603050405020304" pitchFamily="18" charset="0"/>
              </a:rPr>
              <a:t> Scope of the Project:</a:t>
            </a:r>
          </a:p>
          <a:p>
            <a:pPr algn="just">
              <a:buFont typeface="Wingdings" panose="05000000000000000000" pitchFamily="2" charset="2"/>
              <a:buChar char="q"/>
            </a:pPr>
            <a:r>
              <a:rPr lang="en-US" sz="5500" b="1" dirty="0">
                <a:latin typeface="Times New Roman" panose="02020603050405020304" pitchFamily="18" charset="0"/>
                <a:cs typeface="Times New Roman" panose="02020603050405020304" pitchFamily="18" charset="0"/>
              </a:rPr>
              <a:t> </a:t>
            </a:r>
            <a:r>
              <a:rPr lang="en-US" sz="5500" b="1" i="0" dirty="0">
                <a:effectLst/>
                <a:latin typeface="Times New Roman" panose="02020603050405020304" pitchFamily="18" charset="0"/>
                <a:cs typeface="Times New Roman" panose="02020603050405020304" pitchFamily="18" charset="0"/>
              </a:rPr>
              <a:t> Enhancing Parental Peace of Mind :</a:t>
            </a:r>
          </a:p>
          <a:p>
            <a:pPr algn="just">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Discuss how the system aims to provide parents with peace of mind regarding their child's safety.</a:t>
            </a:r>
          </a:p>
          <a:p>
            <a:pPr algn="just">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Explain how real-time location updates and alerts help parents stay informed about their child's whereabouts.</a:t>
            </a:r>
            <a:endParaRPr lang="en-US" sz="5500" b="1" i="0" u="sng"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q"/>
            </a:pPr>
            <a:r>
              <a:rPr lang="en-IN" sz="5500" b="1" i="0" dirty="0">
                <a:effectLst/>
                <a:latin typeface="Times New Roman" panose="02020603050405020304" pitchFamily="18" charset="0"/>
                <a:cs typeface="Times New Roman" panose="02020603050405020304" pitchFamily="18" charset="0"/>
              </a:rPr>
              <a:t> </a:t>
            </a:r>
            <a:r>
              <a:rPr lang="en-IN" sz="5500" b="1" dirty="0">
                <a:latin typeface="Times New Roman" panose="02020603050405020304" pitchFamily="18" charset="0"/>
                <a:cs typeface="Times New Roman" panose="02020603050405020304" pitchFamily="18" charset="0"/>
              </a:rPr>
              <a:t> </a:t>
            </a:r>
            <a:r>
              <a:rPr lang="en-IN" sz="5500" b="1" i="0" dirty="0">
                <a:effectLst/>
                <a:latin typeface="Times New Roman" panose="02020603050405020304" pitchFamily="18" charset="0"/>
                <a:cs typeface="Times New Roman" panose="02020603050405020304" pitchFamily="18" charset="0"/>
              </a:rPr>
              <a:t>Facilitating Child Independence :</a:t>
            </a:r>
            <a:endParaRPr lang="en-US" sz="55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Emphasize the importance of allowing children to explore the world independently.</a:t>
            </a:r>
          </a:p>
          <a:p>
            <a:pPr algn="just">
              <a:buFont typeface="Arial" panose="020B0604020202020204" pitchFamily="34" charset="0"/>
              <a:buChar char="•"/>
            </a:pPr>
            <a:r>
              <a:rPr lang="en-US" sz="5500" b="0" i="0" dirty="0">
                <a:effectLst/>
                <a:latin typeface="Times New Roman" panose="02020603050405020304" pitchFamily="18" charset="0"/>
                <a:cs typeface="Times New Roman" panose="02020603050405020304" pitchFamily="18" charset="0"/>
              </a:rPr>
              <a:t>Explain how location tracking with range monitoring strikes a balance between safety and independence.</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641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1ED4F-41D6-A6D0-9FB1-A74F68DA2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DD261-5672-3E18-4D2D-0410F0A3D1F6}"/>
              </a:ext>
            </a:extLst>
          </p:cNvPr>
          <p:cNvSpPr>
            <a:spLocks noGrp="1"/>
          </p:cNvSpPr>
          <p:nvPr>
            <p:ph type="title"/>
          </p:nvPr>
        </p:nvSpPr>
        <p:spPr>
          <a:xfrm>
            <a:off x="2244681" y="810261"/>
            <a:ext cx="9603275" cy="1049235"/>
          </a:xfrm>
        </p:spPr>
        <p:txBody>
          <a:bodyPr/>
          <a:lstStyle/>
          <a:p>
            <a:r>
              <a:rPr lang="en-IN" b="1" dirty="0">
                <a:latin typeface="Times New Roman" panose="02020603050405020304" pitchFamily="18" charset="0"/>
                <a:cs typeface="Times New Roman" panose="02020603050405020304" pitchFamily="18" charset="0"/>
              </a:rPr>
              <a:t>                          OBJECTIVE</a:t>
            </a:r>
            <a:endParaRPr lang="en-IN" b="1" dirty="0"/>
          </a:p>
        </p:txBody>
      </p:sp>
      <p:sp>
        <p:nvSpPr>
          <p:cNvPr id="3" name="Content Placeholder 2">
            <a:extLst>
              <a:ext uri="{FF2B5EF4-FFF2-40B4-BE49-F238E27FC236}">
                <a16:creationId xmlns:a16="http://schemas.microsoft.com/office/drawing/2014/main" id="{F72EEB93-F931-E456-FA65-E722D223EB54}"/>
              </a:ext>
            </a:extLst>
          </p:cNvPr>
          <p:cNvSpPr>
            <a:spLocks noGrp="1"/>
          </p:cNvSpPr>
          <p:nvPr>
            <p:ph idx="1"/>
          </p:nvPr>
        </p:nvSpPr>
        <p:spPr>
          <a:xfrm>
            <a:off x="1505368" y="1859496"/>
            <a:ext cx="9603275" cy="4093069"/>
          </a:xfrm>
        </p:spPr>
        <p:txBody>
          <a:bodyPr>
            <a:noAutofit/>
          </a:bodyPr>
          <a:lstStyle/>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Timely Intervention :</a:t>
            </a:r>
            <a:endParaRPr lang="en-US" b="1" i="0" u="sng"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Explain how the system alerts parents when the child crosses predefined boundaries.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Discuss the importance of timely intervention in critical situations.</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Illustrate scenarios where timely alerts can prevent potential risks or dangers.</a:t>
            </a:r>
          </a:p>
          <a:p>
            <a:pPr marL="285750" indent="-285750" algn="l">
              <a:buFont typeface="Wingdings" panose="05000000000000000000" pitchFamily="2" charset="2"/>
              <a:buChar char="q"/>
            </a:pPr>
            <a:r>
              <a:rPr lang="en-US" b="1" i="0" dirty="0">
                <a:effectLst/>
                <a:latin typeface="Times New Roman" panose="02020603050405020304" pitchFamily="18" charset="0"/>
                <a:cs typeface="Times New Roman" panose="02020603050405020304" pitchFamily="18" charset="0"/>
              </a:rPr>
              <a:t> Privacy and Security :</a:t>
            </a:r>
            <a:endParaRPr lang="en-US" b="1" i="0" u="sng"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Address concerns regarding privacy and data security.</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Explain measures taken to ensure secure data transmission and restricted access to location information.</a:t>
            </a:r>
          </a:p>
          <a:p>
            <a:pPr algn="jus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Reassure parents about the confidentiality of their child's location data.</a:t>
            </a:r>
          </a:p>
          <a:p>
            <a:endParaRPr lang="en-IN"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196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C0387-7661-4955-815A-989E962815EE}"/>
              </a:ext>
            </a:extLst>
          </p:cNvPr>
          <p:cNvSpPr>
            <a:spLocks noGrp="1"/>
          </p:cNvSpPr>
          <p:nvPr>
            <p:ph type="title"/>
          </p:nvPr>
        </p:nvSpPr>
        <p:spPr>
          <a:xfrm>
            <a:off x="1690335" y="749371"/>
            <a:ext cx="9603275" cy="1049235"/>
          </a:xfrm>
        </p:spPr>
        <p:txBody>
          <a:bodyPr/>
          <a:lstStyle/>
          <a:p>
            <a:r>
              <a:rPr lang="en-IN" dirty="0"/>
              <a:t>                  </a:t>
            </a:r>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3172079-976F-4B11-A9DB-3B641F7F5CC9}"/>
              </a:ext>
            </a:extLst>
          </p:cNvPr>
          <p:cNvSpPr>
            <a:spLocks noGrp="1"/>
          </p:cNvSpPr>
          <p:nvPr>
            <p:ph idx="1"/>
          </p:nvPr>
        </p:nvSpPr>
        <p:spPr>
          <a:xfrm>
            <a:off x="1294362" y="1942042"/>
            <a:ext cx="9603275" cy="4787891"/>
          </a:xfrm>
        </p:spPr>
        <p:txBody>
          <a:bodyPr>
            <a:noAutofit/>
          </a:bodyPr>
          <a:lstStyle/>
          <a:p>
            <a:pPr algn="just"/>
            <a:r>
              <a:rPr lang="en-US" sz="2400" dirty="0">
                <a:latin typeface="Times New Roman" panose="02020603050405020304" pitchFamily="18" charset="0"/>
                <a:cs typeface="Times New Roman" panose="02020603050405020304" pitchFamily="18" charset="0"/>
              </a:rPr>
              <a:t>The main purpose of this technology is  designed to know the safety of children. It helps parents or guardians to keep track of their children’s location and well-being, and to act quickly in case of an emergency.</a:t>
            </a:r>
          </a:p>
          <a:p>
            <a:pPr algn="just"/>
            <a:r>
              <a:rPr lang="en-US" sz="2400" dirty="0">
                <a:latin typeface="Times New Roman" panose="02020603050405020304" pitchFamily="18" charset="0"/>
                <a:cs typeface="Times New Roman" panose="02020603050405020304" pitchFamily="18" charset="0"/>
              </a:rPr>
              <a:t> It is a wearable device that is equipped with location tracking capabilities, allowing parents or guardians to monitor the child’s whereabouts in real-time. Additionally, it sends an automatic message to predefined contacts in case the child goes out of the boundary &amp; ensuring immediate response and assistance.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158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B37E0-0F8E-734D-FAD8-7A9E554C18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2D999A8-88A8-A8AE-953F-9C44E7666C35}"/>
              </a:ext>
            </a:extLst>
          </p:cNvPr>
          <p:cNvSpPr txBox="1"/>
          <p:nvPr/>
        </p:nvSpPr>
        <p:spPr>
          <a:xfrm>
            <a:off x="3567129" y="166410"/>
            <a:ext cx="457364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LITERATURE</a:t>
            </a:r>
            <a:r>
              <a:rPr lang="en-US"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SURVEY</a:t>
            </a:r>
            <a:endParaRPr lang="en-IN" sz="3200" b="1" dirty="0">
              <a:latin typeface="Times New Roman" panose="02020603050405020304" pitchFamily="18" charset="0"/>
              <a:cs typeface="Times New Roman" panose="02020603050405020304" pitchFamily="18" charset="0"/>
            </a:endParaRPr>
          </a:p>
        </p:txBody>
      </p:sp>
      <p:cxnSp>
        <p:nvCxnSpPr>
          <p:cNvPr id="4" name="Straight Connector 3">
            <a:extLst>
              <a:ext uri="{FF2B5EF4-FFF2-40B4-BE49-F238E27FC236}">
                <a16:creationId xmlns:a16="http://schemas.microsoft.com/office/drawing/2014/main" id="{E338B8A9-D17D-34C8-BA53-C62C1EAF8B5C}"/>
              </a:ext>
            </a:extLst>
          </p:cNvPr>
          <p:cNvCxnSpPr>
            <a:cxnSpLocks/>
          </p:cNvCxnSpPr>
          <p:nvPr/>
        </p:nvCxnSpPr>
        <p:spPr>
          <a:xfrm>
            <a:off x="856128" y="887507"/>
            <a:ext cx="999564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9" name="Straight Connector 8">
            <a:extLst>
              <a:ext uri="{FF2B5EF4-FFF2-40B4-BE49-F238E27FC236}">
                <a16:creationId xmlns:a16="http://schemas.microsoft.com/office/drawing/2014/main" id="{57546C2F-63B7-2250-F9B1-4BC8BF68D5A8}"/>
              </a:ext>
            </a:extLst>
          </p:cNvPr>
          <p:cNvCxnSpPr>
            <a:cxnSpLocks/>
          </p:cNvCxnSpPr>
          <p:nvPr/>
        </p:nvCxnSpPr>
        <p:spPr>
          <a:xfrm>
            <a:off x="856128" y="878541"/>
            <a:ext cx="9995648" cy="0"/>
          </a:xfrm>
          <a:prstGeom prst="line">
            <a:avLst/>
          </a:prstGeom>
        </p:spPr>
        <p:style>
          <a:lnRef idx="3">
            <a:schemeClr val="accent1"/>
          </a:lnRef>
          <a:fillRef idx="0">
            <a:schemeClr val="accent1"/>
          </a:fillRef>
          <a:effectRef idx="2">
            <a:schemeClr val="accent1"/>
          </a:effectRef>
          <a:fontRef idx="minor">
            <a:schemeClr val="tx1"/>
          </a:fontRef>
        </p:style>
      </p:cxnSp>
      <p:graphicFrame>
        <p:nvGraphicFramePr>
          <p:cNvPr id="11" name="Table 10">
            <a:extLst>
              <a:ext uri="{FF2B5EF4-FFF2-40B4-BE49-F238E27FC236}">
                <a16:creationId xmlns:a16="http://schemas.microsoft.com/office/drawing/2014/main" id="{FD55C76C-6C7D-2802-B825-F43BF6E51B8C}"/>
              </a:ext>
            </a:extLst>
          </p:cNvPr>
          <p:cNvGraphicFramePr>
            <a:graphicFrameLocks noGrp="1"/>
          </p:cNvGraphicFramePr>
          <p:nvPr>
            <p:extLst>
              <p:ext uri="{D42A27DB-BD31-4B8C-83A1-F6EECF244321}">
                <p14:modId xmlns:p14="http://schemas.microsoft.com/office/powerpoint/2010/main" val="1025713619"/>
              </p:ext>
            </p:extLst>
          </p:nvPr>
        </p:nvGraphicFramePr>
        <p:xfrm>
          <a:off x="304800" y="989422"/>
          <a:ext cx="11582399" cy="4937760"/>
        </p:xfrm>
        <a:graphic>
          <a:graphicData uri="http://schemas.openxmlformats.org/drawingml/2006/table">
            <a:tbl>
              <a:tblPr firstRow="1" bandRow="1">
                <a:tableStyleId>{5C22544A-7EE6-4342-B048-85BDC9FD1C3A}</a:tableStyleId>
              </a:tblPr>
              <a:tblGrid>
                <a:gridCol w="881527">
                  <a:extLst>
                    <a:ext uri="{9D8B030D-6E8A-4147-A177-3AD203B41FA5}">
                      <a16:colId xmlns:a16="http://schemas.microsoft.com/office/drawing/2014/main" val="721145673"/>
                    </a:ext>
                  </a:extLst>
                </a:gridCol>
                <a:gridCol w="2345767">
                  <a:extLst>
                    <a:ext uri="{9D8B030D-6E8A-4147-A177-3AD203B41FA5}">
                      <a16:colId xmlns:a16="http://schemas.microsoft.com/office/drawing/2014/main" val="2897987419"/>
                    </a:ext>
                  </a:extLst>
                </a:gridCol>
                <a:gridCol w="1550893">
                  <a:extLst>
                    <a:ext uri="{9D8B030D-6E8A-4147-A177-3AD203B41FA5}">
                      <a16:colId xmlns:a16="http://schemas.microsoft.com/office/drawing/2014/main" val="171471796"/>
                    </a:ext>
                  </a:extLst>
                </a:gridCol>
                <a:gridCol w="3487271">
                  <a:extLst>
                    <a:ext uri="{9D8B030D-6E8A-4147-A177-3AD203B41FA5}">
                      <a16:colId xmlns:a16="http://schemas.microsoft.com/office/drawing/2014/main" val="414804842"/>
                    </a:ext>
                  </a:extLst>
                </a:gridCol>
                <a:gridCol w="3316941">
                  <a:extLst>
                    <a:ext uri="{9D8B030D-6E8A-4147-A177-3AD203B41FA5}">
                      <a16:colId xmlns:a16="http://schemas.microsoft.com/office/drawing/2014/main" val="3198276886"/>
                    </a:ext>
                  </a:extLst>
                </a:gridCol>
              </a:tblGrid>
              <a:tr h="292243">
                <a:tc>
                  <a:txBody>
                    <a:bodyPr/>
                    <a:lstStyle/>
                    <a:p>
                      <a:r>
                        <a:rPr lang="en-US" dirty="0"/>
                        <a:t>     S.NO</a:t>
                      </a:r>
                      <a:endParaRPr lang="en-IN" dirty="0"/>
                    </a:p>
                  </a:txBody>
                  <a:tcPr/>
                </a:tc>
                <a:tc>
                  <a:txBody>
                    <a:bodyPr/>
                    <a:lstStyle/>
                    <a:p>
                      <a:r>
                        <a:rPr lang="en-US" b="0" dirty="0">
                          <a:latin typeface="Times New Roman" panose="02020603050405020304" pitchFamily="18" charset="0"/>
                          <a:cs typeface="Times New Roman" panose="02020603050405020304" pitchFamily="18" charset="0"/>
                        </a:rPr>
                        <a:t>    </a:t>
                      </a:r>
                    </a:p>
                    <a:p>
                      <a:r>
                        <a:rPr lang="en-US" b="0" dirty="0">
                          <a:latin typeface="Times New Roman" panose="02020603050405020304" pitchFamily="18" charset="0"/>
                          <a:cs typeface="Times New Roman" panose="02020603050405020304" pitchFamily="18" charset="0"/>
                        </a:rPr>
                        <a:t>       TITLE</a:t>
                      </a:r>
                      <a:endParaRPr lang="en-IN" b="0" dirty="0">
                        <a:latin typeface="Times New Roman" panose="02020603050405020304" pitchFamily="18" charset="0"/>
                        <a:cs typeface="Times New Roman" panose="02020603050405020304" pitchFamily="18" charset="0"/>
                      </a:endParaRPr>
                    </a:p>
                  </a:txBody>
                  <a:tcPr/>
                </a:tc>
                <a:tc>
                  <a:txBody>
                    <a:bodyPr/>
                    <a:lstStyle/>
                    <a:p>
                      <a:r>
                        <a:rPr lang="en-US" dirty="0"/>
                        <a:t>  </a:t>
                      </a:r>
                    </a:p>
                    <a:p>
                      <a:r>
                        <a:rPr lang="en-US" dirty="0"/>
                        <a:t> AUTHOR</a:t>
                      </a:r>
                    </a:p>
                    <a:p>
                      <a:r>
                        <a:rPr lang="en-US" dirty="0"/>
                        <a:t>  </a:t>
                      </a:r>
                      <a:endParaRPr lang="en-IN" dirty="0"/>
                    </a:p>
                  </a:txBody>
                  <a:tcPr/>
                </a:tc>
                <a:tc>
                  <a:txBody>
                    <a:bodyPr/>
                    <a:lstStyle/>
                    <a:p>
                      <a:r>
                        <a:rPr lang="en-US" dirty="0"/>
                        <a:t>  </a:t>
                      </a:r>
                    </a:p>
                    <a:p>
                      <a:r>
                        <a:rPr lang="en-US" dirty="0"/>
                        <a:t>ABSTRACT</a:t>
                      </a:r>
                      <a:endParaRPr lang="en-IN" dirty="0"/>
                    </a:p>
                  </a:txBody>
                  <a:tcPr/>
                </a:tc>
                <a:tc>
                  <a:txBody>
                    <a:bodyPr/>
                    <a:lstStyle/>
                    <a:p>
                      <a:r>
                        <a:rPr lang="en-US" dirty="0"/>
                        <a:t> </a:t>
                      </a:r>
                    </a:p>
                    <a:p>
                      <a:r>
                        <a:rPr lang="en-US" dirty="0"/>
                        <a:t>  PROBLEM</a:t>
                      </a:r>
                      <a:endParaRPr lang="en-IN" dirty="0"/>
                    </a:p>
                  </a:txBody>
                  <a:tcPr/>
                </a:tc>
                <a:extLst>
                  <a:ext uri="{0D108BD9-81ED-4DB2-BD59-A6C34878D82A}">
                    <a16:rowId xmlns:a16="http://schemas.microsoft.com/office/drawing/2014/main" val="1769744870"/>
                  </a:ext>
                </a:extLst>
              </a:tr>
              <a:tr h="1372445">
                <a:tc>
                  <a:txBody>
                    <a:bodyPr/>
                    <a:lstStyle/>
                    <a:p>
                      <a:r>
                        <a:rPr lang="en-US" dirty="0"/>
                        <a:t>     1</a:t>
                      </a:r>
                      <a:endParaRPr lang="en-IN" dirty="0"/>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 want to know where my child is at all times’ – field study of a location-aware safety service for schoolchildren</a:t>
                      </a:r>
                    </a:p>
                    <a:p>
                      <a:endParaRPr lang="en-IN" b="0" dirty="0">
                        <a:latin typeface="Times New Roman" panose="02020603050405020304" pitchFamily="18" charset="0"/>
                        <a:cs typeface="Times New Roman" panose="02020603050405020304" pitchFamily="18" charset="0"/>
                      </a:endParaRPr>
                    </a:p>
                  </a:txBody>
                  <a:tcPr/>
                </a:tc>
                <a:tc>
                  <a:txBody>
                    <a:bodyPr/>
                    <a:lstStyle/>
                    <a:p>
                      <a:r>
                        <a:rPr lang="en-US" u="none" dirty="0">
                          <a:solidFill>
                            <a:schemeClr val="tx1"/>
                          </a:solidFill>
                          <a:latin typeface="Times New Roman" panose="02020603050405020304" pitchFamily="18" charset="0"/>
                          <a:cs typeface="Times New Roman" panose="02020603050405020304" pitchFamily="18" charset="0"/>
                        </a:rPr>
                        <a:t> J</a:t>
                      </a:r>
                      <a:r>
                        <a:rPr lang="en-IN" u="none" dirty="0">
                          <a:solidFill>
                            <a:schemeClr val="tx1"/>
                          </a:solidFill>
                          <a:latin typeface="Times New Roman" panose="02020603050405020304" pitchFamily="18" charset="0"/>
                          <a:cs typeface="Times New Roman" panose="02020603050405020304" pitchFamily="18" charset="0"/>
                        </a:rPr>
                        <a:t>huhani litakari     </a:t>
                      </a: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paper presents findings from a long-term field study on a location-aware safety service for schoolchildren, involving four service components co-designed with end-users.</a:t>
                      </a:r>
                    </a:p>
                  </a:txBody>
                  <a:tcPr/>
                </a:tc>
                <a:tc>
                  <a:txBody>
                    <a:bodyPr/>
                    <a:lstStyle/>
                    <a:p>
                      <a:pPr marL="285750" indent="-285750" algn="l">
                        <a:buFont typeface="Arial" panose="020B0604020202020204" pitchFamily="34" charset="0"/>
                        <a:buChar char="•"/>
                      </a:pPr>
                      <a:r>
                        <a:rPr lang="en-US" dirty="0"/>
                        <a:t> </a:t>
                      </a: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challenges lie in ensuring alignment with all stakeholders' needs and integrating the system seamlessly into everyday life</a:t>
                      </a:r>
                      <a:r>
                        <a:rPr lang="en-US" sz="1800" b="0" i="0" kern="1200" dirty="0">
                          <a:solidFill>
                            <a:schemeClr val="dk1"/>
                          </a:solidFill>
                          <a:effectLst/>
                          <a:latin typeface="+mn-lt"/>
                          <a:ea typeface="+mn-ea"/>
                          <a:cs typeface="+mn-cs"/>
                        </a:rPr>
                        <a:t>.</a:t>
                      </a:r>
                    </a:p>
                    <a:p>
                      <a:br>
                        <a:rPr lang="en-US" sz="1800" b="0" i="0" kern="1200" dirty="0">
                          <a:solidFill>
                            <a:schemeClr val="dk1"/>
                          </a:solidFill>
                          <a:effectLst/>
                          <a:latin typeface="+mn-lt"/>
                          <a:ea typeface="+mn-ea"/>
                          <a:cs typeface="+mn-cs"/>
                        </a:rPr>
                      </a:br>
                      <a:endParaRPr lang="en-IN" dirty="0"/>
                    </a:p>
                  </a:txBody>
                  <a:tcPr/>
                </a:tc>
                <a:extLst>
                  <a:ext uri="{0D108BD9-81ED-4DB2-BD59-A6C34878D82A}">
                    <a16:rowId xmlns:a16="http://schemas.microsoft.com/office/drawing/2014/main" val="1042293797"/>
                  </a:ext>
                </a:extLst>
              </a:tr>
              <a:tr h="0">
                <a:tc>
                  <a:txBody>
                    <a:bodyPr/>
                    <a:lstStyle/>
                    <a:p>
                      <a:r>
                        <a:rPr lang="en-US" dirty="0"/>
                        <a:t>    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Child Safety &amp; Tracking Management System by Using GPS, Geo-Fencing &amp; Android Application</a:t>
                      </a:r>
                    </a:p>
                    <a:p>
                      <a:endParaRPr lang="en-IN" dirty="0"/>
                    </a:p>
                  </a:txBody>
                  <a:tcPr/>
                </a:tc>
                <a:tc>
                  <a:txBody>
                    <a:bodyPr/>
                    <a:lstStyle/>
                    <a:p>
                      <a:r>
                        <a:rPr lang="en-IN" u="none" dirty="0">
                          <a:solidFill>
                            <a:schemeClr val="tx1"/>
                          </a:solidFill>
                          <a:latin typeface="Times New Roman" panose="02020603050405020304" pitchFamily="18" charset="0"/>
                          <a:cs typeface="Times New Roman" panose="02020603050405020304" pitchFamily="18" charset="0"/>
                        </a:rPr>
                        <a:t>Mika hilukala</a:t>
                      </a:r>
                      <a:endParaRPr lang="en-IN"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This paper proposes a smartphone-based child safety model, ensuring live tracking and emergency messaging for parents' peace of mind, validated on the Android platform</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 parental concerns by proposing a smartphone-based child safety model emergency messaging capabilities, validated on the Android </a:t>
                      </a:r>
                    </a:p>
                    <a:p>
                      <a:br>
                        <a:rPr lang="en-US" sz="1800" b="0" i="0" kern="1200" dirty="0">
                          <a:solidFill>
                            <a:schemeClr val="dk1"/>
                          </a:solidFill>
                          <a:effectLst/>
                          <a:latin typeface="+mn-lt"/>
                          <a:ea typeface="+mn-ea"/>
                          <a:cs typeface="+mn-cs"/>
                        </a:rPr>
                      </a:br>
                      <a:endParaRPr lang="en-IN" dirty="0"/>
                    </a:p>
                  </a:txBody>
                  <a:tcPr/>
                </a:tc>
                <a:extLst>
                  <a:ext uri="{0D108BD9-81ED-4DB2-BD59-A6C34878D82A}">
                    <a16:rowId xmlns:a16="http://schemas.microsoft.com/office/drawing/2014/main" val="2334686778"/>
                  </a:ext>
                </a:extLst>
              </a:tr>
            </a:tbl>
          </a:graphicData>
        </a:graphic>
      </p:graphicFrame>
    </p:spTree>
    <p:extLst>
      <p:ext uri="{BB962C8B-B14F-4D97-AF65-F5344CB8AC3E}">
        <p14:creationId xmlns:p14="http://schemas.microsoft.com/office/powerpoint/2010/main" val="641300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0792D-ABD6-4F44-A813-454A3AC43BF0}"/>
              </a:ext>
            </a:extLst>
          </p:cNvPr>
          <p:cNvSpPr>
            <a:spLocks noGrp="1"/>
          </p:cNvSpPr>
          <p:nvPr>
            <p:ph type="title"/>
          </p:nvPr>
        </p:nvSpPr>
        <p:spPr>
          <a:xfrm>
            <a:off x="2083703" y="804889"/>
            <a:ext cx="9605635" cy="1059305"/>
          </a:xfrm>
        </p:spPr>
        <p:txBody>
          <a:bodyPr/>
          <a:lstStyle/>
          <a:p>
            <a:r>
              <a:rPr lang="en-IN" b="1" dirty="0">
                <a:latin typeface="Times New Roman" panose="02020603050405020304" pitchFamily="18" charset="0"/>
                <a:cs typeface="Times New Roman" panose="02020603050405020304" pitchFamily="18" charset="0"/>
              </a:rPr>
              <a:t>                      BLOCK DIAGRAM</a:t>
            </a:r>
            <a:endParaRPr lang="en-IN" dirty="0"/>
          </a:p>
        </p:txBody>
      </p:sp>
      <p:sp>
        <p:nvSpPr>
          <p:cNvPr id="5" name="Rectangle 4">
            <a:extLst>
              <a:ext uri="{FF2B5EF4-FFF2-40B4-BE49-F238E27FC236}">
                <a16:creationId xmlns:a16="http://schemas.microsoft.com/office/drawing/2014/main" id="{F2C3E484-D6F8-7828-7551-4F19853CE9E4}"/>
              </a:ext>
            </a:extLst>
          </p:cNvPr>
          <p:cNvSpPr/>
          <p:nvPr/>
        </p:nvSpPr>
        <p:spPr>
          <a:xfrm>
            <a:off x="5144806" y="2089561"/>
            <a:ext cx="2008094" cy="9054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E17E4CE-8774-1F0C-5AF0-3C92945FE9E6}"/>
              </a:ext>
            </a:extLst>
          </p:cNvPr>
          <p:cNvSpPr/>
          <p:nvPr/>
        </p:nvSpPr>
        <p:spPr>
          <a:xfrm>
            <a:off x="5144806" y="3563246"/>
            <a:ext cx="2008094" cy="9054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F8504F1A-E15D-1CC5-2BBA-1F87C7F4078D}"/>
              </a:ext>
            </a:extLst>
          </p:cNvPr>
          <p:cNvSpPr/>
          <p:nvPr/>
        </p:nvSpPr>
        <p:spPr>
          <a:xfrm>
            <a:off x="2389368" y="3605014"/>
            <a:ext cx="2008094" cy="9054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E25EED3D-3F85-5128-56C4-4470C329D7F8}"/>
              </a:ext>
            </a:extLst>
          </p:cNvPr>
          <p:cNvSpPr/>
          <p:nvPr/>
        </p:nvSpPr>
        <p:spPr>
          <a:xfrm>
            <a:off x="2389368" y="4944035"/>
            <a:ext cx="2008094" cy="9054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076B2D94-3474-DFD1-4B8F-1C705DD1381D}"/>
              </a:ext>
            </a:extLst>
          </p:cNvPr>
          <p:cNvSpPr/>
          <p:nvPr/>
        </p:nvSpPr>
        <p:spPr>
          <a:xfrm>
            <a:off x="7851340" y="4966949"/>
            <a:ext cx="2008094" cy="9054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B3B46055-7BA1-8E75-E153-33EC2F529BE4}"/>
              </a:ext>
            </a:extLst>
          </p:cNvPr>
          <p:cNvCxnSpPr>
            <a:cxnSpLocks/>
            <a:stCxn id="7" idx="0"/>
            <a:endCxn id="5" idx="2"/>
          </p:cNvCxnSpPr>
          <p:nvPr/>
        </p:nvCxnSpPr>
        <p:spPr>
          <a:xfrm flipV="1">
            <a:off x="6148853" y="2994996"/>
            <a:ext cx="0" cy="568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C160B65-FF24-08A8-76CA-9282468F97B7}"/>
              </a:ext>
            </a:extLst>
          </p:cNvPr>
          <p:cNvCxnSpPr>
            <a:cxnSpLocks/>
            <a:stCxn id="8" idx="2"/>
            <a:endCxn id="10" idx="0"/>
          </p:cNvCxnSpPr>
          <p:nvPr/>
        </p:nvCxnSpPr>
        <p:spPr>
          <a:xfrm>
            <a:off x="3393415" y="4510449"/>
            <a:ext cx="0" cy="43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C2FA7C1-F620-F7CB-93B6-5D05ED97AB4F}"/>
              </a:ext>
            </a:extLst>
          </p:cNvPr>
          <p:cNvCxnSpPr>
            <a:cxnSpLocks/>
            <a:stCxn id="10" idx="3"/>
            <a:endCxn id="11" idx="1"/>
          </p:cNvCxnSpPr>
          <p:nvPr/>
        </p:nvCxnSpPr>
        <p:spPr>
          <a:xfrm>
            <a:off x="4397462" y="5396753"/>
            <a:ext cx="3453878" cy="22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78A13B-8392-CD42-ED33-F682C2538EE8}"/>
              </a:ext>
            </a:extLst>
          </p:cNvPr>
          <p:cNvSpPr txBox="1"/>
          <p:nvPr/>
        </p:nvSpPr>
        <p:spPr>
          <a:xfrm>
            <a:off x="5380449" y="3689654"/>
            <a:ext cx="1506071"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ARDUINO     UNO</a:t>
            </a:r>
            <a:r>
              <a:rPr lang="en-US" dirty="0">
                <a:solidFill>
                  <a:schemeClr val="tx1"/>
                </a:solidFill>
                <a:latin typeface="Times New Roman" panose="02020603050405020304" pitchFamily="18" charset="0"/>
                <a:cs typeface="Times New Roman" panose="02020603050405020304" pitchFamily="18" charset="0"/>
              </a:rPr>
              <a:t>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34" name="TextBox 33">
            <a:extLst>
              <a:ext uri="{FF2B5EF4-FFF2-40B4-BE49-F238E27FC236}">
                <a16:creationId xmlns:a16="http://schemas.microsoft.com/office/drawing/2014/main" id="{3354F375-91E1-E8A2-8F09-43FD4D66A793}"/>
              </a:ext>
            </a:extLst>
          </p:cNvPr>
          <p:cNvSpPr txBox="1"/>
          <p:nvPr/>
        </p:nvSpPr>
        <p:spPr>
          <a:xfrm>
            <a:off x="2554391" y="3833293"/>
            <a:ext cx="1855692" cy="646331"/>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GSM MODULE </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0" name="TextBox 39">
            <a:extLst>
              <a:ext uri="{FF2B5EF4-FFF2-40B4-BE49-F238E27FC236}">
                <a16:creationId xmlns:a16="http://schemas.microsoft.com/office/drawing/2014/main" id="{F7451A1B-76B6-A38A-F230-6579AA7F9EA6}"/>
              </a:ext>
            </a:extLst>
          </p:cNvPr>
          <p:cNvSpPr txBox="1"/>
          <p:nvPr/>
        </p:nvSpPr>
        <p:spPr>
          <a:xfrm>
            <a:off x="5055159" y="2356928"/>
            <a:ext cx="2187388" cy="353943"/>
          </a:xfrm>
          <a:prstGeom prst="rect">
            <a:avLst/>
          </a:prstGeom>
          <a:noFill/>
        </p:spPr>
        <p:txBody>
          <a:bodyPr wrap="square" rtlCol="0">
            <a:spAutoFit/>
          </a:bodyPr>
          <a:lstStyle/>
          <a:p>
            <a:pPr algn="ctr"/>
            <a:r>
              <a:rPr lang="en-US" sz="1700" dirty="0">
                <a:solidFill>
                  <a:schemeClr val="tx1">
                    <a:lumMod val="95000"/>
                    <a:lumOff val="5000"/>
                  </a:schemeClr>
                </a:solidFill>
                <a:latin typeface="Times New Roman" panose="02020603050405020304" pitchFamily="18" charset="0"/>
                <a:cs typeface="Times New Roman" panose="02020603050405020304" pitchFamily="18" charset="0"/>
              </a:rPr>
              <a:t>GPS MODULE</a:t>
            </a:r>
            <a:endParaRPr lang="en-IN" dirty="0"/>
          </a:p>
        </p:txBody>
      </p:sp>
      <p:sp>
        <p:nvSpPr>
          <p:cNvPr id="42" name="TextBox 41">
            <a:extLst>
              <a:ext uri="{FF2B5EF4-FFF2-40B4-BE49-F238E27FC236}">
                <a16:creationId xmlns:a16="http://schemas.microsoft.com/office/drawing/2014/main" id="{8962905F-240A-44CB-0C39-CB237469A787}"/>
              </a:ext>
            </a:extLst>
          </p:cNvPr>
          <p:cNvSpPr txBox="1"/>
          <p:nvPr/>
        </p:nvSpPr>
        <p:spPr>
          <a:xfrm>
            <a:off x="2626934" y="5129781"/>
            <a:ext cx="1532962" cy="923330"/>
          </a:xfrm>
          <a:prstGeom prst="rect">
            <a:avLst/>
          </a:prstGeom>
          <a:noFill/>
        </p:spPr>
        <p:txBody>
          <a:bodyPr wrap="square" rtlCol="0">
            <a:spAutoFit/>
          </a:bodyPr>
          <a:lstStyle/>
          <a:p>
            <a:r>
              <a:rPr lang="en-US" dirty="0">
                <a:solidFill>
                  <a:schemeClr val="tx1"/>
                </a:solidFill>
                <a:latin typeface="Times New Roman" panose="02020603050405020304" pitchFamily="18" charset="0"/>
                <a:cs typeface="Times New Roman" panose="02020603050405020304" pitchFamily="18" charset="0"/>
              </a:rPr>
              <a:t>Alert SMS with Location</a:t>
            </a:r>
            <a:endParaRPr lang="en-IN"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43" name="TextBox 42">
            <a:extLst>
              <a:ext uri="{FF2B5EF4-FFF2-40B4-BE49-F238E27FC236}">
                <a16:creationId xmlns:a16="http://schemas.microsoft.com/office/drawing/2014/main" id="{1A40D08C-1A78-632B-827D-4486150373F2}"/>
              </a:ext>
            </a:extLst>
          </p:cNvPr>
          <p:cNvSpPr txBox="1"/>
          <p:nvPr/>
        </p:nvSpPr>
        <p:spPr>
          <a:xfrm>
            <a:off x="7936504" y="5212086"/>
            <a:ext cx="1837765" cy="369332"/>
          </a:xfrm>
          <a:prstGeom prst="rect">
            <a:avLst/>
          </a:prstGeom>
          <a:noFill/>
        </p:spPr>
        <p:txBody>
          <a:bodyPr wrap="square" rtlCol="0">
            <a:spAutoFit/>
          </a:bodyPr>
          <a:lstStyle/>
          <a:p>
            <a:pPr algn="ctr"/>
            <a:r>
              <a:rPr lang="en-US" dirty="0">
                <a:solidFill>
                  <a:schemeClr val="tx1"/>
                </a:solidFill>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obile</a:t>
            </a:r>
            <a:endParaRPr lang="en-IN" dirty="0">
              <a:solidFill>
                <a:schemeClr val="tx1"/>
              </a:solidFill>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B21231FD-4A06-C3E2-353C-CFCAE9573279}"/>
              </a:ext>
            </a:extLst>
          </p:cNvPr>
          <p:cNvCxnSpPr>
            <a:cxnSpLocks/>
            <a:stCxn id="7" idx="1"/>
          </p:cNvCxnSpPr>
          <p:nvPr/>
        </p:nvCxnSpPr>
        <p:spPr>
          <a:xfrm flipH="1">
            <a:off x="4397462" y="4015964"/>
            <a:ext cx="7473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0935F086-D431-8053-6E26-797092DB6ABE}"/>
              </a:ext>
            </a:extLst>
          </p:cNvPr>
          <p:cNvSpPr/>
          <p:nvPr/>
        </p:nvSpPr>
        <p:spPr>
          <a:xfrm>
            <a:off x="7807797" y="3533142"/>
            <a:ext cx="2008094" cy="90543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D3D49EB9-3245-CF57-2C71-64804288FF2B}"/>
              </a:ext>
            </a:extLst>
          </p:cNvPr>
          <p:cNvSpPr txBox="1"/>
          <p:nvPr/>
        </p:nvSpPr>
        <p:spPr>
          <a:xfrm>
            <a:off x="7949221" y="3831297"/>
            <a:ext cx="1837765" cy="369332"/>
          </a:xfrm>
          <a:prstGeom prst="rect">
            <a:avLst/>
          </a:prstGeom>
          <a:noFill/>
        </p:spPr>
        <p:txBody>
          <a:bodyPr wrap="square" rtlCol="0">
            <a:spAutoFit/>
          </a:bodyPr>
          <a:lstStyle/>
          <a:p>
            <a:pPr algn="ctr"/>
            <a:r>
              <a:rPr lang="en-US" dirty="0">
                <a:solidFill>
                  <a:schemeClr val="tx1"/>
                </a:solidFill>
                <a:latin typeface="Times New Roman" panose="02020603050405020304" pitchFamily="18" charset="0"/>
                <a:cs typeface="Times New Roman" panose="02020603050405020304" pitchFamily="18" charset="0"/>
              </a:rPr>
              <a:t>Google M</a:t>
            </a:r>
            <a:r>
              <a:rPr lang="en-US" dirty="0">
                <a:latin typeface="Times New Roman" panose="02020603050405020304" pitchFamily="18" charset="0"/>
                <a:cs typeface="Times New Roman" panose="02020603050405020304" pitchFamily="18" charset="0"/>
              </a:rPr>
              <a:t>aps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7259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1B9A-7AE7-EF1E-5ABF-5BBAA8A2E4F2}"/>
              </a:ext>
            </a:extLst>
          </p:cNvPr>
          <p:cNvSpPr>
            <a:spLocks noGrp="1"/>
          </p:cNvSpPr>
          <p:nvPr>
            <p:ph type="title"/>
          </p:nvPr>
        </p:nvSpPr>
        <p:spPr/>
        <p:txBody>
          <a:bodyPr>
            <a:normAutofit/>
          </a:bodyPr>
          <a:lstStyle/>
          <a:p>
            <a:r>
              <a:rPr lang="en-IN" sz="3600" dirty="0">
                <a:latin typeface="Times New Roman" panose="02020603050405020304" pitchFamily="18" charset="0"/>
                <a:cs typeface="Times New Roman" panose="02020603050405020304" pitchFamily="18" charset="0"/>
              </a:rPr>
              <a:t>GSM module:-</a:t>
            </a:r>
          </a:p>
        </p:txBody>
      </p:sp>
      <p:sp>
        <p:nvSpPr>
          <p:cNvPr id="3" name="Content Placeholder 2">
            <a:extLst>
              <a:ext uri="{FF2B5EF4-FFF2-40B4-BE49-F238E27FC236}">
                <a16:creationId xmlns:a16="http://schemas.microsoft.com/office/drawing/2014/main" id="{697E0083-C7E4-5643-714D-FBEB71267615}"/>
              </a:ext>
            </a:extLst>
          </p:cNvPr>
          <p:cNvSpPr>
            <a:spLocks noGrp="1"/>
          </p:cNvSpPr>
          <p:nvPr>
            <p:ph sz="half" idx="1"/>
          </p:nvPr>
        </p:nvSpPr>
        <p:spPr/>
        <p:txBody>
          <a:bodyPr>
            <a:noAutofit/>
          </a:bodyPr>
          <a:lstStyle/>
          <a:p>
            <a:r>
              <a:rPr lang="en-US" dirty="0">
                <a:latin typeface="Times New Roman" panose="02020603050405020304" pitchFamily="18" charset="0"/>
                <a:cs typeface="Times New Roman" panose="02020603050405020304" pitchFamily="18" charset="0"/>
              </a:rPr>
              <a:t>A GSM (Global System for Mobile Communications) module is a specialized hardware device that enables communication between a device or system and a GSM network. It allows devices to transmit and receive data via mobile networks, facilitating functionalities such as sending and receiving SMS messages, making voice calls, and accessing data services like internet connectivity.</a:t>
            </a:r>
            <a:endParaRPr lang="en-IN" dirty="0">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E6806116-8363-15B9-6162-4E33B3FBCAED}"/>
              </a:ext>
            </a:extLst>
          </p:cNvPr>
          <p:cNvPicPr>
            <a:picLocks noGrp="1" noChangeAspect="1"/>
          </p:cNvPicPr>
          <p:nvPr>
            <p:ph sz="half" idx="2"/>
          </p:nvPr>
        </p:nvPicPr>
        <p:blipFill>
          <a:blip r:embed="rId2"/>
          <a:stretch>
            <a:fillRect/>
          </a:stretch>
        </p:blipFill>
        <p:spPr>
          <a:xfrm>
            <a:off x="7047859" y="2017713"/>
            <a:ext cx="3376307" cy="3441700"/>
          </a:xfrm>
        </p:spPr>
      </p:pic>
    </p:spTree>
    <p:extLst>
      <p:ext uri="{BB962C8B-B14F-4D97-AF65-F5344CB8AC3E}">
        <p14:creationId xmlns:p14="http://schemas.microsoft.com/office/powerpoint/2010/main" val="384050684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3555</TotalTime>
  <Words>3017</Words>
  <Application>Microsoft Office PowerPoint</Application>
  <PresentationFormat>Widescreen</PresentationFormat>
  <Paragraphs>354</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Gill Sans MT</vt:lpstr>
      <vt:lpstr>Times</vt:lpstr>
      <vt:lpstr>Times New Roman</vt:lpstr>
      <vt:lpstr>Wingdings</vt:lpstr>
      <vt:lpstr>Gallery</vt:lpstr>
      <vt:lpstr>PowerPoint Presentation</vt:lpstr>
      <vt:lpstr>                           ABSTRACT</vt:lpstr>
      <vt:lpstr>                           ABSTRACT</vt:lpstr>
      <vt:lpstr>                          OBJECTIVE</vt:lpstr>
      <vt:lpstr>                          OBJECTIVE</vt:lpstr>
      <vt:lpstr>                  INTRODUCTION</vt:lpstr>
      <vt:lpstr>PowerPoint Presentation</vt:lpstr>
      <vt:lpstr>                      BLOCK DIAGRAM</vt:lpstr>
      <vt:lpstr>GSM module:-</vt:lpstr>
      <vt:lpstr>GPS module:-</vt:lpstr>
      <vt:lpstr>AUDUINO UNO:-</vt:lpstr>
      <vt:lpstr>BATTERY:-</vt:lpstr>
      <vt:lpstr>                           Methodology</vt:lpstr>
      <vt:lpstr>                           DESIGN FLOW</vt:lpstr>
      <vt:lpstr>                           DESIGN FLOW</vt:lpstr>
      <vt:lpstr>                           DESIGN FLOW</vt:lpstr>
      <vt:lpstr>                           DESIGN FLOW</vt:lpstr>
      <vt:lpstr>                      Hardware/Software Used</vt:lpstr>
      <vt:lpstr>                                     code</vt:lpstr>
      <vt:lpstr>                                     code</vt:lpstr>
      <vt:lpstr>                                     code</vt:lpstr>
      <vt:lpstr>                                     code</vt:lpstr>
      <vt:lpstr>Timeline Plan</vt:lpstr>
      <vt:lpstr>Circuit:-                       </vt:lpstr>
      <vt:lpstr>output:-                       </vt:lpstr>
      <vt:lpstr>References</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TOR TRAFFIC USING MACHINE LEARNING  ALGORITHM                          M. SIVA CHAITHANYA PRASAD                                            N.L.M GAYATHRI</dc:title>
  <dc:creator>siva chaithanya prasad</dc:creator>
  <cp:lastModifiedBy>D S Prasad</cp:lastModifiedBy>
  <cp:revision>201</cp:revision>
  <dcterms:created xsi:type="dcterms:W3CDTF">2019-09-14T13:41:24Z</dcterms:created>
  <dcterms:modified xsi:type="dcterms:W3CDTF">2024-05-07T14:04:16Z</dcterms:modified>
</cp:coreProperties>
</file>