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8"/>
  </p:notesMasterIdLst>
  <p:handoutMasterIdLst>
    <p:handoutMasterId r:id="rId19"/>
  </p:handoutMasterIdLst>
  <p:sldIdLst>
    <p:sldId id="257" r:id="rId2"/>
    <p:sldId id="260" r:id="rId3"/>
    <p:sldId id="302" r:id="rId4"/>
    <p:sldId id="290" r:id="rId5"/>
    <p:sldId id="307" r:id="rId6"/>
    <p:sldId id="299" r:id="rId7"/>
    <p:sldId id="292" r:id="rId8"/>
    <p:sldId id="293" r:id="rId9"/>
    <p:sldId id="304" r:id="rId10"/>
    <p:sldId id="295" r:id="rId11"/>
    <p:sldId id="296" r:id="rId12"/>
    <p:sldId id="289" r:id="rId13"/>
    <p:sldId id="297" r:id="rId14"/>
    <p:sldId id="300" r:id="rId15"/>
    <p:sldId id="298" r:id="rId16"/>
    <p:sldId id="28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2" d="100"/>
          <a:sy n="82" d="100"/>
        </p:scale>
        <p:origin x="1502" y="72"/>
      </p:cViewPr>
      <p:guideLst/>
    </p:cSldViewPr>
  </p:slideViewPr>
  <p:notesTextViewPr>
    <p:cViewPr>
      <p:scale>
        <a:sx n="1" d="1"/>
        <a:sy n="1" d="1"/>
      </p:scale>
      <p:origin x="0" y="0"/>
    </p:cViewPr>
  </p:notesTextViewPr>
  <p:notesViewPr>
    <p:cSldViewPr>
      <p:cViewPr varScale="1">
        <p:scale>
          <a:sx n="66" d="100"/>
          <a:sy n="66" d="100"/>
        </p:scale>
        <p:origin x="3134"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dirty="0"/>
              <a:t>REVIEW-I</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D86515-8EBA-400E-A96D-2F8A6C60D655}" type="datetimeFigureOut">
              <a:rPr lang="en-IN" smtClean="0"/>
              <a:pPr/>
              <a:t>07-11-2023</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dirty="0"/>
              <a:t>BATCH NO:                   PRESENTED DATE:</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4878CF-8FC7-4370-B28D-5CC1922D65AA}" type="slidenum">
              <a:rPr lang="en-IN" smtClean="0"/>
              <a:pPr/>
              <a:t>‹#›</a:t>
            </a:fld>
            <a:endParaRPr lang="en-IN" dirty="0"/>
          </a:p>
        </p:txBody>
      </p:sp>
    </p:spTree>
    <p:extLst>
      <p:ext uri="{BB962C8B-B14F-4D97-AF65-F5344CB8AC3E}">
        <p14:creationId xmlns:p14="http://schemas.microsoft.com/office/powerpoint/2010/main" val="111840102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dirty="0"/>
              <a:t>REVIEW-I</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32EFEE-7E95-432F-B5F7-1629128B8B50}" type="datetimeFigureOut">
              <a:rPr lang="en-IN" smtClean="0"/>
              <a:pPr/>
              <a:t>07-11-2023</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IN" dirty="0"/>
              <a:t>BATCH NO:                   PRESENTED DATE:</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769F63-365D-4A0A-B033-A46EF4671CBB}" type="slidenum">
              <a:rPr lang="en-IN" smtClean="0"/>
              <a:pPr/>
              <a:t>‹#›</a:t>
            </a:fld>
            <a:endParaRPr lang="en-IN" dirty="0"/>
          </a:p>
        </p:txBody>
      </p:sp>
    </p:spTree>
    <p:extLst>
      <p:ext uri="{BB962C8B-B14F-4D97-AF65-F5344CB8AC3E}">
        <p14:creationId xmlns:p14="http://schemas.microsoft.com/office/powerpoint/2010/main" val="39269842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0769F63-365D-4A0A-B033-A46EF4671CBB}" type="slidenum">
              <a:rPr lang="en-IN" smtClean="0"/>
              <a:pPr/>
              <a:t>1</a:t>
            </a:fld>
            <a:endParaRPr lang="en-IN" dirty="0"/>
          </a:p>
        </p:txBody>
      </p:sp>
      <p:sp>
        <p:nvSpPr>
          <p:cNvPr id="5" name="Footer Placeholder 4"/>
          <p:cNvSpPr>
            <a:spLocks noGrp="1"/>
          </p:cNvSpPr>
          <p:nvPr>
            <p:ph type="ftr" sz="quarter" idx="11"/>
          </p:nvPr>
        </p:nvSpPr>
        <p:spPr/>
        <p:txBody>
          <a:bodyPr/>
          <a:lstStyle/>
          <a:p>
            <a:r>
              <a:rPr lang="en-IN" dirty="0"/>
              <a:t>BATCH NO:                   PRESENTED DATE:</a:t>
            </a:r>
          </a:p>
        </p:txBody>
      </p:sp>
      <p:sp>
        <p:nvSpPr>
          <p:cNvPr id="6" name="Header Placeholder 5"/>
          <p:cNvSpPr>
            <a:spLocks noGrp="1"/>
          </p:cNvSpPr>
          <p:nvPr>
            <p:ph type="hdr" sz="quarter" idx="12"/>
          </p:nvPr>
        </p:nvSpPr>
        <p:spPr/>
        <p:txBody>
          <a:bodyPr/>
          <a:lstStyle/>
          <a:p>
            <a:r>
              <a:rPr lang="en-IN" dirty="0"/>
              <a:t>REVIEW-I</a:t>
            </a:r>
          </a:p>
        </p:txBody>
      </p:sp>
    </p:spTree>
    <p:extLst>
      <p:ext uri="{BB962C8B-B14F-4D97-AF65-F5344CB8AC3E}">
        <p14:creationId xmlns:p14="http://schemas.microsoft.com/office/powerpoint/2010/main" val="201219841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cstate="print">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cstate="print">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cstate="print">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70D537-EDE2-49AE-810C-8B0B3D1F84AB}" type="datetime1">
              <a:rPr lang="en-IN" smtClean="0"/>
              <a:pPr/>
              <a:t>07-11-2023</a:t>
            </a:fld>
            <a:endParaRPr lang="en-IN" dirty="0"/>
          </a:p>
        </p:txBody>
      </p:sp>
      <p:sp>
        <p:nvSpPr>
          <p:cNvPr id="5" name="Footer Placeholder 4"/>
          <p:cNvSpPr>
            <a:spLocks noGrp="1"/>
          </p:cNvSpPr>
          <p:nvPr>
            <p:ph type="ftr" sz="quarter" idx="11"/>
          </p:nvPr>
        </p:nvSpPr>
        <p:spPr>
          <a:xfrm>
            <a:off x="812805" y="6272785"/>
            <a:ext cx="4745736" cy="365125"/>
          </a:xfrm>
        </p:spPr>
        <p:txBody>
          <a:bodyPr/>
          <a:lstStyle/>
          <a:p>
            <a:r>
              <a:rPr lang="en-IN" dirty="0"/>
              <a:t>BATCH NO:        DEPARTMENT OF COMPUTER SCIENCE &amp; ENGINEERING</a:t>
            </a:r>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FA00FD27-8DB0-4CB2-BD37-BEA95C6A1008}" type="slidenum">
              <a:rPr lang="en-IN" smtClean="0"/>
              <a:pPr/>
              <a:t>‹#›</a:t>
            </a:fld>
            <a:endParaRPr lang="en-IN" dirty="0"/>
          </a:p>
        </p:txBody>
      </p:sp>
    </p:spTree>
    <p:extLst>
      <p:ext uri="{BB962C8B-B14F-4D97-AF65-F5344CB8AC3E}">
        <p14:creationId xmlns:p14="http://schemas.microsoft.com/office/powerpoint/2010/main" val="3401846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3BA35F-3FF9-4172-8315-9A07D29B3C60}" type="datetime1">
              <a:rPr lang="en-IN" smtClean="0"/>
              <a:pPr/>
              <a:t>07-11-2023</a:t>
            </a:fld>
            <a:endParaRPr lang="en-IN" dirty="0"/>
          </a:p>
        </p:txBody>
      </p:sp>
      <p:sp>
        <p:nvSpPr>
          <p:cNvPr id="8" name="Footer Placeholder 7"/>
          <p:cNvSpPr>
            <a:spLocks noGrp="1"/>
          </p:cNvSpPr>
          <p:nvPr>
            <p:ph type="ftr" sz="quarter" idx="11"/>
          </p:nvPr>
        </p:nvSpPr>
        <p:spPr/>
        <p:txBody>
          <a:bodyPr/>
          <a:lstStyle/>
          <a:p>
            <a:r>
              <a:rPr lang="en-IN" dirty="0"/>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pPr/>
              <a:t>‹#›</a:t>
            </a:fld>
            <a:endParaRPr lang="en-IN" dirty="0"/>
          </a:p>
        </p:txBody>
      </p:sp>
    </p:spTree>
    <p:extLst>
      <p:ext uri="{BB962C8B-B14F-4D97-AF65-F5344CB8AC3E}">
        <p14:creationId xmlns:p14="http://schemas.microsoft.com/office/powerpoint/2010/main" val="1796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A4DB02-0D07-4586-887F-03783EBD29DC}" type="datetime1">
              <a:rPr lang="en-IN" smtClean="0"/>
              <a:pPr/>
              <a:t>07-11-2023</a:t>
            </a:fld>
            <a:endParaRPr lang="en-IN" dirty="0"/>
          </a:p>
        </p:txBody>
      </p:sp>
      <p:sp>
        <p:nvSpPr>
          <p:cNvPr id="8" name="Footer Placeholder 7"/>
          <p:cNvSpPr>
            <a:spLocks noGrp="1"/>
          </p:cNvSpPr>
          <p:nvPr>
            <p:ph type="ftr" sz="quarter" idx="11"/>
          </p:nvPr>
        </p:nvSpPr>
        <p:spPr/>
        <p:txBody>
          <a:bodyPr/>
          <a:lstStyle/>
          <a:p>
            <a:r>
              <a:rPr lang="en-IN" dirty="0"/>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pPr/>
              <a:t>‹#›</a:t>
            </a:fld>
            <a:endParaRPr lang="en-IN" dirty="0"/>
          </a:p>
        </p:txBody>
      </p:sp>
    </p:spTree>
    <p:extLst>
      <p:ext uri="{BB962C8B-B14F-4D97-AF65-F5344CB8AC3E}">
        <p14:creationId xmlns:p14="http://schemas.microsoft.com/office/powerpoint/2010/main" val="656101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B7F2CF-3883-4F4C-B632-6E38E4E094B5}" type="datetime1">
              <a:rPr lang="en-IN" smtClean="0"/>
              <a:pPr/>
              <a:t>07-11-2023</a:t>
            </a:fld>
            <a:endParaRPr lang="en-IN" dirty="0"/>
          </a:p>
        </p:txBody>
      </p:sp>
      <p:sp>
        <p:nvSpPr>
          <p:cNvPr id="8" name="Footer Placeholder 7"/>
          <p:cNvSpPr>
            <a:spLocks noGrp="1"/>
          </p:cNvSpPr>
          <p:nvPr>
            <p:ph type="ftr" sz="quarter" idx="11"/>
          </p:nvPr>
        </p:nvSpPr>
        <p:spPr/>
        <p:txBody>
          <a:bodyPr/>
          <a:lstStyle/>
          <a:p>
            <a:r>
              <a:rPr lang="en-IN" dirty="0"/>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pPr/>
              <a:t>‹#›</a:t>
            </a:fld>
            <a:endParaRPr lang="en-IN" dirty="0"/>
          </a:p>
        </p:txBody>
      </p:sp>
    </p:spTree>
    <p:extLst>
      <p:ext uri="{BB962C8B-B14F-4D97-AF65-F5344CB8AC3E}">
        <p14:creationId xmlns:p14="http://schemas.microsoft.com/office/powerpoint/2010/main" val="284546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cstate="print">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B1066AE2-AF1D-4677-96D7-EBAA6AE25E23}" type="datetime1">
              <a:rPr lang="en-IN" smtClean="0"/>
              <a:pPr/>
              <a:t>07-11-2023</a:t>
            </a:fld>
            <a:endParaRPr lang="en-IN" dirty="0"/>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r>
              <a:rPr lang="en-IN" dirty="0"/>
              <a:t>BATCH NO:        DEPARTMENT OF COMPUTER SCIENCE &amp; ENGINEERING</a:t>
            </a:r>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FA00FD27-8DB0-4CB2-BD37-BEA95C6A1008}" type="slidenum">
              <a:rPr lang="en-IN" smtClean="0"/>
              <a:pPr/>
              <a:t>‹#›</a:t>
            </a:fld>
            <a:endParaRPr lang="en-IN" dirty="0"/>
          </a:p>
        </p:txBody>
      </p:sp>
    </p:spTree>
    <p:extLst>
      <p:ext uri="{BB962C8B-B14F-4D97-AF65-F5344CB8AC3E}">
        <p14:creationId xmlns:p14="http://schemas.microsoft.com/office/powerpoint/2010/main" val="1513656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1B02B2-2503-42D5-8933-DD97C0BEA5D0}" type="datetime1">
              <a:rPr lang="en-IN" smtClean="0"/>
              <a:pPr/>
              <a:t>07-11-2023</a:t>
            </a:fld>
            <a:endParaRPr lang="en-IN" dirty="0"/>
          </a:p>
        </p:txBody>
      </p:sp>
      <p:sp>
        <p:nvSpPr>
          <p:cNvPr id="6" name="Footer Placeholder 5"/>
          <p:cNvSpPr>
            <a:spLocks noGrp="1"/>
          </p:cNvSpPr>
          <p:nvPr>
            <p:ph type="ftr" sz="quarter" idx="11"/>
          </p:nvPr>
        </p:nvSpPr>
        <p:spPr/>
        <p:txBody>
          <a:bodyPr/>
          <a:lstStyle/>
          <a:p>
            <a:r>
              <a:rPr lang="en-IN" dirty="0"/>
              <a:t>BATCH NO:        DEPARTMENT OF COMPUTER SCIENCE &amp; ENGINEERING</a:t>
            </a:r>
          </a:p>
        </p:txBody>
      </p:sp>
      <p:sp>
        <p:nvSpPr>
          <p:cNvPr id="7" name="Slide Number Placeholder 6"/>
          <p:cNvSpPr>
            <a:spLocks noGrp="1"/>
          </p:cNvSpPr>
          <p:nvPr>
            <p:ph type="sldNum" sz="quarter" idx="12"/>
          </p:nvPr>
        </p:nvSpPr>
        <p:spPr/>
        <p:txBody>
          <a:bodyPr/>
          <a:lstStyle/>
          <a:p>
            <a:fld id="{FA00FD27-8DB0-4CB2-BD37-BEA95C6A1008}" type="slidenum">
              <a:rPr lang="en-IN" smtClean="0"/>
              <a:pPr/>
              <a:t>‹#›</a:t>
            </a:fld>
            <a:endParaRPr lang="en-IN" dirty="0"/>
          </a:p>
        </p:txBody>
      </p:sp>
    </p:spTree>
    <p:extLst>
      <p:ext uri="{BB962C8B-B14F-4D97-AF65-F5344CB8AC3E}">
        <p14:creationId xmlns:p14="http://schemas.microsoft.com/office/powerpoint/2010/main" val="4280863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CB3616-465C-495D-9A00-056676821BE6}" type="datetime1">
              <a:rPr lang="en-IN" smtClean="0"/>
              <a:pPr/>
              <a:t>07-11-2023</a:t>
            </a:fld>
            <a:endParaRPr lang="en-IN" dirty="0"/>
          </a:p>
        </p:txBody>
      </p:sp>
      <p:sp>
        <p:nvSpPr>
          <p:cNvPr id="8" name="Footer Placeholder 7"/>
          <p:cNvSpPr>
            <a:spLocks noGrp="1"/>
          </p:cNvSpPr>
          <p:nvPr>
            <p:ph type="ftr" sz="quarter" idx="11"/>
          </p:nvPr>
        </p:nvSpPr>
        <p:spPr/>
        <p:txBody>
          <a:bodyPr/>
          <a:lstStyle/>
          <a:p>
            <a:r>
              <a:rPr lang="en-IN" dirty="0"/>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pPr/>
              <a:t>‹#›</a:t>
            </a:fld>
            <a:endParaRPr lang="en-IN" dirty="0"/>
          </a:p>
        </p:txBody>
      </p:sp>
    </p:spTree>
    <p:extLst>
      <p:ext uri="{BB962C8B-B14F-4D97-AF65-F5344CB8AC3E}">
        <p14:creationId xmlns:p14="http://schemas.microsoft.com/office/powerpoint/2010/main" val="1785761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55F0F884-C838-417E-99C1-DE1F0E45D1A5}" type="datetime1">
              <a:rPr lang="en-IN" smtClean="0"/>
              <a:pPr/>
              <a:t>07-11-2023</a:t>
            </a:fld>
            <a:endParaRPr lang="en-IN" dirty="0"/>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r>
              <a:rPr lang="en-IN" dirty="0"/>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pPr/>
              <a:t>‹#›</a:t>
            </a:fld>
            <a:endParaRPr lang="en-IN" dirty="0"/>
          </a:p>
        </p:txBody>
      </p:sp>
    </p:spTree>
    <p:extLst>
      <p:ext uri="{BB962C8B-B14F-4D97-AF65-F5344CB8AC3E}">
        <p14:creationId xmlns:p14="http://schemas.microsoft.com/office/powerpoint/2010/main" val="3415839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1429E6-F48A-43E5-A67A-B601591398FA}" type="datetime1">
              <a:rPr lang="en-IN" smtClean="0"/>
              <a:pPr/>
              <a:t>07-11-2023</a:t>
            </a:fld>
            <a:endParaRPr lang="en-IN" dirty="0"/>
          </a:p>
        </p:txBody>
      </p:sp>
      <p:sp>
        <p:nvSpPr>
          <p:cNvPr id="3" name="Footer Placeholder 2"/>
          <p:cNvSpPr>
            <a:spLocks noGrp="1"/>
          </p:cNvSpPr>
          <p:nvPr>
            <p:ph type="ftr" sz="quarter" idx="11"/>
          </p:nvPr>
        </p:nvSpPr>
        <p:spPr/>
        <p:txBody>
          <a:bodyPr/>
          <a:lstStyle/>
          <a:p>
            <a:r>
              <a:rPr lang="en-IN" dirty="0"/>
              <a:t>BATCH NO:        DEPARTMENT OF COMPUTER SCIENCE &amp; ENGINEERING</a:t>
            </a:r>
          </a:p>
        </p:txBody>
      </p:sp>
      <p:sp>
        <p:nvSpPr>
          <p:cNvPr id="4" name="Slide Number Placeholder 3"/>
          <p:cNvSpPr>
            <a:spLocks noGrp="1"/>
          </p:cNvSpPr>
          <p:nvPr>
            <p:ph type="sldNum" sz="quarter" idx="12"/>
          </p:nvPr>
        </p:nvSpPr>
        <p:spPr/>
        <p:txBody>
          <a:bodyPr/>
          <a:lstStyle/>
          <a:p>
            <a:fld id="{FA00FD27-8DB0-4CB2-BD37-BEA95C6A1008}" type="slidenum">
              <a:rPr lang="en-IN" smtClean="0"/>
              <a:pPr/>
              <a:t>‹#›</a:t>
            </a:fld>
            <a:endParaRPr lang="en-IN" dirty="0"/>
          </a:p>
        </p:txBody>
      </p:sp>
    </p:spTree>
    <p:extLst>
      <p:ext uri="{BB962C8B-B14F-4D97-AF65-F5344CB8AC3E}">
        <p14:creationId xmlns:p14="http://schemas.microsoft.com/office/powerpoint/2010/main" val="3915484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cstate="print">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073DCE43-7549-4D6F-B1F3-E92C10B6BCCC}" type="datetime1">
              <a:rPr lang="en-IN" smtClean="0"/>
              <a:pPr/>
              <a:t>07-11-2023</a:t>
            </a:fld>
            <a:endParaRPr lang="en-IN" dirty="0"/>
          </a:p>
        </p:txBody>
      </p:sp>
      <p:sp>
        <p:nvSpPr>
          <p:cNvPr id="10" name="Footer Placeholder 9"/>
          <p:cNvSpPr>
            <a:spLocks noGrp="1"/>
          </p:cNvSpPr>
          <p:nvPr>
            <p:ph type="ftr" sz="quarter" idx="11"/>
          </p:nvPr>
        </p:nvSpPr>
        <p:spPr/>
        <p:txBody>
          <a:bodyPr/>
          <a:lstStyle/>
          <a:p>
            <a:r>
              <a:rPr lang="en-IN" dirty="0"/>
              <a:t>BATCH NO:        DEPARTMENT OF COMPUTER SCIENCE &amp; ENGINEERING</a:t>
            </a:r>
          </a:p>
        </p:txBody>
      </p:sp>
      <p:sp>
        <p:nvSpPr>
          <p:cNvPr id="11" name="Slide Number Placeholder 10"/>
          <p:cNvSpPr>
            <a:spLocks noGrp="1"/>
          </p:cNvSpPr>
          <p:nvPr>
            <p:ph type="sldNum" sz="quarter" idx="12"/>
          </p:nvPr>
        </p:nvSpPr>
        <p:spPr/>
        <p:txBody>
          <a:bodyPr/>
          <a:lstStyle/>
          <a:p>
            <a:fld id="{FA00FD27-8DB0-4CB2-BD37-BEA95C6A1008}" type="slidenum">
              <a:rPr lang="en-IN" smtClean="0"/>
              <a:pPr/>
              <a:t>‹#›</a:t>
            </a:fld>
            <a:endParaRPr lang="en-IN" dirty="0"/>
          </a:p>
        </p:txBody>
      </p:sp>
    </p:spTree>
    <p:extLst>
      <p:ext uri="{BB962C8B-B14F-4D97-AF65-F5344CB8AC3E}">
        <p14:creationId xmlns:p14="http://schemas.microsoft.com/office/powerpoint/2010/main" val="2180476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cstate="print">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F4BACCD4-F58A-4D26-959D-A6D58818C3CA}" type="datetime1">
              <a:rPr lang="en-IN" smtClean="0"/>
              <a:pPr/>
              <a:t>07-11-2023</a:t>
            </a:fld>
            <a:endParaRPr lang="en-IN" dirty="0"/>
          </a:p>
        </p:txBody>
      </p:sp>
      <p:sp>
        <p:nvSpPr>
          <p:cNvPr id="10" name="Slide Number Placeholder 9"/>
          <p:cNvSpPr>
            <a:spLocks noGrp="1"/>
          </p:cNvSpPr>
          <p:nvPr>
            <p:ph type="sldNum" sz="quarter" idx="12"/>
          </p:nvPr>
        </p:nvSpPr>
        <p:spPr/>
        <p:txBody>
          <a:bodyPr/>
          <a:lstStyle/>
          <a:p>
            <a:fld id="{FA00FD27-8DB0-4CB2-BD37-BEA95C6A1008}" type="slidenum">
              <a:rPr lang="en-IN" smtClean="0"/>
              <a:pPr/>
              <a:t>‹#›</a:t>
            </a:fld>
            <a:endParaRPr lang="en-IN" dirty="0"/>
          </a:p>
        </p:txBody>
      </p:sp>
    </p:spTree>
    <p:extLst>
      <p:ext uri="{BB962C8B-B14F-4D97-AF65-F5344CB8AC3E}">
        <p14:creationId xmlns:p14="http://schemas.microsoft.com/office/powerpoint/2010/main" val="1470201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cstate="print">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9BEDCF45-E68F-436B-B297-193DBD8C6844}" type="datetime1">
              <a:rPr lang="en-IN" smtClean="0"/>
              <a:pPr/>
              <a:t>07-11-2023</a:t>
            </a:fld>
            <a:endParaRPr lang="en-IN" dirty="0"/>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r>
              <a:rPr lang="en-IN" dirty="0"/>
              <a:t>BATCH NO:        DEPARTMENT OF COMPUTER SCIENCE &amp; ENGINEERING</a:t>
            </a:r>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r>
              <a:rPr lang="en-IN" dirty="0"/>
              <a:t>BATCH-NO:</a:t>
            </a:r>
          </a:p>
        </p:txBody>
      </p:sp>
      <p:pic>
        <p:nvPicPr>
          <p:cNvPr id="10" name="Picture 9">
            <a:extLst>
              <a:ext uri="{FF2B5EF4-FFF2-40B4-BE49-F238E27FC236}">
                <a16:creationId xmlns:a16="http://schemas.microsoft.com/office/drawing/2014/main" id="{D3261038-0B5B-4134-806C-5BF2BDD140E8}"/>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7308304" y="468078"/>
            <a:ext cx="1119658" cy="1119658"/>
          </a:xfrm>
          <a:prstGeom prst="rect">
            <a:avLst/>
          </a:prstGeom>
        </p:spPr>
      </p:pic>
    </p:spTree>
    <p:extLst>
      <p:ext uri="{BB962C8B-B14F-4D97-AF65-F5344CB8AC3E}">
        <p14:creationId xmlns:p14="http://schemas.microsoft.com/office/powerpoint/2010/main" val="238899075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914400" rtl="0" eaLnBrk="1" latinLnBrk="0" hangingPunct="1">
        <a:lnSpc>
          <a:spcPct val="90000"/>
        </a:lnSpc>
        <a:spcBef>
          <a:spcPct val="0"/>
        </a:spcBef>
        <a:buNone/>
        <a:defRPr sz="4200" b="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hyperlink" Target="https://en.wikipedia.org/wiki/Tropical_savanna_climate" TargetMode="External"/><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hyperlink" Target="https://en.wikipedia.org/wiki/Tamil_Nadu" TargetMode="External"/><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2.jp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hyperlink" Target="https://en.wikipedia.org/wiki/Tiruvallur_district" TargetMode="External"/><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hyperlink" Target="https://en.wikipedia.org/wiki/Chennai" TargetMode="External"/><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hyperlink" Target="https://en.wikipedia.org/wiki/Ambattur_taluk" TargetMode="External"/><Relationship Id="rId30" Type="http://schemas.openxmlformats.org/officeDocument/2006/relationships/hyperlink" Target="https://en.wikipedia.org/wiki/India" TargetMode="External"/><Relationship Id="rId8"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VTU"/>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3808" y="522551"/>
            <a:ext cx="3168352" cy="1027103"/>
          </a:xfrm>
          <a:prstGeom prst="rect">
            <a:avLst/>
          </a:prstGeom>
          <a:noFill/>
          <a:ln>
            <a:noFill/>
          </a:ln>
        </p:spPr>
      </p:pic>
      <p:sp>
        <p:nvSpPr>
          <p:cNvPr id="4" name="Rectangle 3"/>
          <p:cNvSpPr/>
          <p:nvPr/>
        </p:nvSpPr>
        <p:spPr>
          <a:xfrm>
            <a:off x="524872" y="1699158"/>
            <a:ext cx="7806223" cy="1846659"/>
          </a:xfrm>
          <a:prstGeom prst="rect">
            <a:avLst/>
          </a:prstGeom>
        </p:spPr>
        <p:txBody>
          <a:bodyPr wrap="square">
            <a:spAutoFit/>
          </a:bodyPr>
          <a:lstStyle/>
          <a:p>
            <a:pPr algn="ctr"/>
            <a:r>
              <a:rPr lang="en-US" sz="1600" b="1" dirty="0">
                <a:latin typeface="Times New Roman" pitchFamily="18" charset="0"/>
                <a:ea typeface="Verdana" pitchFamily="34" charset="0"/>
                <a:cs typeface="Times New Roman" pitchFamily="18" charset="0"/>
              </a:rPr>
              <a:t>DEPARTMENT OF ELECTRONICS AND COMMUNICATION ENGINEERING</a:t>
            </a:r>
          </a:p>
          <a:p>
            <a:pPr algn="ctr"/>
            <a:r>
              <a:rPr lang="en-US" sz="1600" b="1" dirty="0">
                <a:latin typeface="Times New Roman" pitchFamily="18" charset="0"/>
                <a:ea typeface="Verdana" pitchFamily="34" charset="0"/>
                <a:cs typeface="Times New Roman" pitchFamily="18" charset="0"/>
              </a:rPr>
              <a:t>SCHOOL OF ELECTRICAL &amp; COMMUNICATION</a:t>
            </a:r>
          </a:p>
          <a:p>
            <a:pPr algn="ctr"/>
            <a:r>
              <a:rPr lang="en-IN" sz="1600" b="1" dirty="0">
                <a:latin typeface="Times New Roman" pitchFamily="18" charset="0"/>
                <a:cs typeface="Times New Roman" pitchFamily="18" charset="0"/>
              </a:rPr>
              <a:t>10214EC501</a:t>
            </a:r>
            <a:endParaRPr lang="en-US" altLang="en-US" sz="1600" b="1" dirty="0">
              <a:latin typeface="Times New Roman" pitchFamily="18" charset="0"/>
              <a:ea typeface="Verdana" pitchFamily="34" charset="0"/>
              <a:cs typeface="Times New Roman" pitchFamily="18" charset="0"/>
            </a:endParaRPr>
          </a:p>
          <a:p>
            <a:pPr lvl="0" algn="ctr" eaLnBrk="1" latinLnBrk="1" hangingPunct="1"/>
            <a:r>
              <a:rPr lang="en-IN" sz="1600" b="1" dirty="0">
                <a:latin typeface="Times New Roman" pitchFamily="18" charset="0"/>
                <a:ea typeface="Verdana" pitchFamily="34" charset="0"/>
                <a:cs typeface="Times New Roman" pitchFamily="18" charset="0"/>
              </a:rPr>
              <a:t>COMMUNITY SERVICE PROJECT</a:t>
            </a:r>
            <a:endParaRPr lang="en-US" sz="1600" b="1" dirty="0">
              <a:latin typeface="Times New Roman" pitchFamily="18" charset="0"/>
              <a:ea typeface="Verdana" pitchFamily="34" charset="0"/>
              <a:cs typeface="Times New Roman" pitchFamily="18" charset="0"/>
            </a:endParaRPr>
          </a:p>
          <a:p>
            <a:pPr lvl="0" algn="ctr" eaLnBrk="1" latinLnBrk="1" hangingPunct="1"/>
            <a:r>
              <a:rPr lang="en-US" sz="1600" b="1" dirty="0">
                <a:latin typeface="Times New Roman" pitchFamily="18" charset="0"/>
                <a:ea typeface="Verdana" pitchFamily="34" charset="0"/>
                <a:cs typeface="Times New Roman" pitchFamily="18" charset="0"/>
              </a:rPr>
              <a:t>SUMMER SEMESTER(2023-2024) </a:t>
            </a:r>
          </a:p>
          <a:p>
            <a:pPr algn="ctr"/>
            <a:r>
              <a:rPr lang="en-US" sz="1600" b="1" dirty="0">
                <a:latin typeface="Times New Roman" pitchFamily="18" charset="0"/>
                <a:ea typeface="Verdana" pitchFamily="34" charset="0"/>
                <a:cs typeface="Times New Roman" pitchFamily="18" charset="0"/>
              </a:rPr>
              <a:t>REVIEW - I</a:t>
            </a:r>
            <a:endParaRPr lang="en-IN" sz="1600" dirty="0">
              <a:latin typeface="Times New Roman" pitchFamily="18" charset="0"/>
              <a:ea typeface="Verdana" pitchFamily="34" charset="0"/>
              <a:cs typeface="Times New Roman" pitchFamily="18" charset="0"/>
            </a:endParaRPr>
          </a:p>
          <a:p>
            <a:pPr algn="ctr"/>
            <a:endParaRPr lang="en-IN" dirty="0"/>
          </a:p>
        </p:txBody>
      </p:sp>
      <p:sp>
        <p:nvSpPr>
          <p:cNvPr id="7" name="Rectangle 6"/>
          <p:cNvSpPr/>
          <p:nvPr/>
        </p:nvSpPr>
        <p:spPr>
          <a:xfrm>
            <a:off x="531566" y="3376245"/>
            <a:ext cx="7848872" cy="400110"/>
          </a:xfrm>
          <a:prstGeom prst="rect">
            <a:avLst/>
          </a:prstGeom>
        </p:spPr>
        <p:txBody>
          <a:bodyPr wrap="square">
            <a:spAutoFit/>
          </a:bodyPr>
          <a:lstStyle/>
          <a:p>
            <a:pPr algn="ctr"/>
            <a:r>
              <a:rPr lang="en-IN" sz="2000" b="1" dirty="0">
                <a:latin typeface="Times New Roman" pitchFamily="18" charset="0"/>
                <a:cs typeface="Times New Roman" pitchFamily="18" charset="0"/>
              </a:rPr>
              <a:t>“WATER RESOURCE MANAGEMENT”</a:t>
            </a:r>
            <a:endParaRPr lang="en-IN" sz="2000" dirty="0"/>
          </a:p>
        </p:txBody>
      </p:sp>
      <p:sp>
        <p:nvSpPr>
          <p:cNvPr id="8" name="Rectangle 7"/>
          <p:cNvSpPr/>
          <p:nvPr/>
        </p:nvSpPr>
        <p:spPr>
          <a:xfrm>
            <a:off x="3923928" y="4835745"/>
            <a:ext cx="5220072" cy="954107"/>
          </a:xfrm>
          <a:prstGeom prst="rect">
            <a:avLst/>
          </a:prstGeom>
        </p:spPr>
        <p:txBody>
          <a:bodyPr wrap="square">
            <a:spAutoFit/>
          </a:bodyPr>
          <a:lstStyle/>
          <a:p>
            <a:pPr algn="just"/>
            <a:r>
              <a:rPr lang="en-IN" sz="1400" b="1" dirty="0">
                <a:latin typeface="Times New Roman" pitchFamily="18" charset="0"/>
                <a:cs typeface="Times New Roman" pitchFamily="18" charset="0"/>
              </a:rPr>
              <a:t>    PRESENTED BY</a:t>
            </a:r>
          </a:p>
          <a:p>
            <a:pPr algn="just"/>
            <a:endParaRPr lang="en-IN" sz="1400" b="1" dirty="0">
              <a:latin typeface="Times New Roman" pitchFamily="18" charset="0"/>
              <a:cs typeface="Times New Roman" pitchFamily="18" charset="0"/>
            </a:endParaRPr>
          </a:p>
          <a:p>
            <a:pPr algn="just"/>
            <a:r>
              <a:rPr lang="en-IN" sz="1400" b="1" dirty="0">
                <a:latin typeface="Times New Roman" pitchFamily="18" charset="0"/>
                <a:cs typeface="Times New Roman" pitchFamily="18" charset="0"/>
              </a:rPr>
              <a:t>    1. S.D.S.Prasad		           (VTU19630) (REG.21UEEC0298)</a:t>
            </a:r>
          </a:p>
          <a:p>
            <a:pPr algn="just"/>
            <a:r>
              <a:rPr lang="en-IN" sz="1400" b="1" dirty="0">
                <a:latin typeface="Times New Roman" pitchFamily="18" charset="0"/>
                <a:cs typeface="Times New Roman" pitchFamily="18" charset="0"/>
              </a:rPr>
              <a:t>    2. B.Manikanta 		 (VTU21179) (REG.21UEEC0033)</a:t>
            </a:r>
          </a:p>
        </p:txBody>
      </p:sp>
      <p:sp>
        <p:nvSpPr>
          <p:cNvPr id="9" name="Rectangle 8"/>
          <p:cNvSpPr/>
          <p:nvPr/>
        </p:nvSpPr>
        <p:spPr>
          <a:xfrm>
            <a:off x="107504" y="4941168"/>
            <a:ext cx="3888432" cy="954107"/>
          </a:xfrm>
          <a:prstGeom prst="rect">
            <a:avLst/>
          </a:prstGeom>
        </p:spPr>
        <p:txBody>
          <a:bodyPr wrap="square">
            <a:spAutoFit/>
          </a:bodyPr>
          <a:lstStyle/>
          <a:p>
            <a:r>
              <a:rPr lang="en-IN" sz="1400" b="1" dirty="0">
                <a:latin typeface="Times New Roman" pitchFamily="18" charset="0"/>
                <a:cs typeface="Times New Roman" pitchFamily="18" charset="0"/>
              </a:rPr>
              <a:t>SUPERVISED BY</a:t>
            </a:r>
          </a:p>
          <a:p>
            <a:endParaRPr lang="en-IN" sz="1400" b="1" dirty="0">
              <a:latin typeface="Times New Roman" pitchFamily="18" charset="0"/>
              <a:cs typeface="Times New Roman" pitchFamily="18" charset="0"/>
            </a:endParaRPr>
          </a:p>
          <a:p>
            <a:r>
              <a:rPr lang="en-IN" sz="1400" b="1" dirty="0">
                <a:latin typeface="Times New Roman" pitchFamily="18" charset="0"/>
                <a:cs typeface="Times New Roman" pitchFamily="18" charset="0"/>
              </a:rPr>
              <a:t>Faculty Name : Dr . Joel Devadas Daniel DJ</a:t>
            </a:r>
          </a:p>
          <a:p>
            <a:r>
              <a:rPr lang="en-IN" sz="1400" b="1" dirty="0">
                <a:latin typeface="Times New Roman" pitchFamily="18" charset="0"/>
                <a:cs typeface="Times New Roman" pitchFamily="18" charset="0"/>
              </a:rPr>
              <a:t>Designation     : Associative professor</a:t>
            </a:r>
            <a:endParaRPr lang="en-IN" sz="1400" dirty="0"/>
          </a:p>
        </p:txBody>
      </p:sp>
      <p:sp>
        <p:nvSpPr>
          <p:cNvPr id="2" name="Date Placeholder 1">
            <a:extLst>
              <a:ext uri="{FF2B5EF4-FFF2-40B4-BE49-F238E27FC236}">
                <a16:creationId xmlns:a16="http://schemas.microsoft.com/office/drawing/2014/main" id="{0AAA78FB-F602-4DCA-A36C-E9E40BCA6B79}"/>
              </a:ext>
            </a:extLst>
          </p:cNvPr>
          <p:cNvSpPr>
            <a:spLocks noGrp="1"/>
          </p:cNvSpPr>
          <p:nvPr>
            <p:ph type="dt" sz="half" idx="10"/>
          </p:nvPr>
        </p:nvSpPr>
        <p:spPr>
          <a:xfrm>
            <a:off x="6221292" y="6272785"/>
            <a:ext cx="2455164" cy="365125"/>
          </a:xfrm>
        </p:spPr>
        <p:txBody>
          <a:bodyPr/>
          <a:lstStyle/>
          <a:p>
            <a:fld id="{BDE25BC2-97E0-42D5-B1EE-307C8651BB35}" type="datetime1">
              <a:rPr lang="en-IN" smtClean="0"/>
              <a:pPr/>
              <a:t>07-11-2023</a:t>
            </a:fld>
            <a:endParaRPr lang="en-IN" dirty="0"/>
          </a:p>
        </p:txBody>
      </p:sp>
      <p:sp>
        <p:nvSpPr>
          <p:cNvPr id="3" name="Footer Placeholder 2">
            <a:extLst>
              <a:ext uri="{FF2B5EF4-FFF2-40B4-BE49-F238E27FC236}">
                <a16:creationId xmlns:a16="http://schemas.microsoft.com/office/drawing/2014/main" id="{69B93914-0C82-4A5B-9835-B0D18B34098C}"/>
              </a:ext>
            </a:extLst>
          </p:cNvPr>
          <p:cNvSpPr>
            <a:spLocks noGrp="1"/>
          </p:cNvSpPr>
          <p:nvPr>
            <p:ph type="ftr" sz="quarter" idx="11"/>
          </p:nvPr>
        </p:nvSpPr>
        <p:spPr>
          <a:xfrm>
            <a:off x="685800" y="6272785"/>
            <a:ext cx="5632140" cy="365125"/>
          </a:xfrm>
        </p:spPr>
        <p:txBody>
          <a:bodyPr/>
          <a:lstStyle/>
          <a:p>
            <a:r>
              <a:rPr lang="en-IN" dirty="0"/>
              <a:t>BATCH NO:        DEPARTMENT ELECTRONICS AND COMMUNICATION ENGINEERING</a:t>
            </a:r>
          </a:p>
        </p:txBody>
      </p:sp>
      <p:sp>
        <p:nvSpPr>
          <p:cNvPr id="10" name="Slide Number Placeholder 9"/>
          <p:cNvSpPr>
            <a:spLocks noGrp="1"/>
          </p:cNvSpPr>
          <p:nvPr>
            <p:ph type="sldNum" sz="quarter" idx="12"/>
          </p:nvPr>
        </p:nvSpPr>
        <p:spPr>
          <a:xfrm>
            <a:off x="349111" y="6356351"/>
            <a:ext cx="8166239" cy="365125"/>
          </a:xfrm>
        </p:spPr>
        <p:txBody>
          <a:bodyPr/>
          <a:lstStyle/>
          <a:p>
            <a:fld id="{FA00FD27-8DB0-4CB2-BD37-BEA95C6A1008}" type="slidenum">
              <a:rPr lang="en-IN" smtClean="0"/>
              <a:pPr/>
              <a:t>1</a:t>
            </a:fld>
            <a:endParaRPr lang="en-IN" dirty="0"/>
          </a:p>
        </p:txBody>
      </p:sp>
    </p:spTree>
    <p:extLst>
      <p:ext uri="{BB962C8B-B14F-4D97-AF65-F5344CB8AC3E}">
        <p14:creationId xmlns:p14="http://schemas.microsoft.com/office/powerpoint/2010/main" val="2270932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036" y="764704"/>
            <a:ext cx="8229600" cy="1039091"/>
          </a:xfrm>
        </p:spPr>
        <p:txBody>
          <a:bodyPr>
            <a:normAutofit/>
          </a:bodyPr>
          <a:lstStyle/>
          <a:p>
            <a:r>
              <a:rPr lang="en-IN" sz="2100" b="1" dirty="0">
                <a:latin typeface="Times New Roman" panose="02020603050405020304" pitchFamily="18" charset="0"/>
                <a:cs typeface="Times New Roman" panose="02020603050405020304" pitchFamily="18" charset="0"/>
              </a:rPr>
              <a:t>SOCIETY RELEVANT PROBLEM IDENTIFICATION</a:t>
            </a:r>
          </a:p>
        </p:txBody>
      </p:sp>
      <p:sp>
        <p:nvSpPr>
          <p:cNvPr id="3" name="Content Placeholder 2"/>
          <p:cNvSpPr>
            <a:spLocks noGrp="1"/>
          </p:cNvSpPr>
          <p:nvPr>
            <p:ph idx="1"/>
          </p:nvPr>
        </p:nvSpPr>
        <p:spPr>
          <a:xfrm>
            <a:off x="457200" y="2060848"/>
            <a:ext cx="8229600" cy="3168352"/>
          </a:xfrm>
        </p:spPr>
        <p:txBody>
          <a:bodyPr>
            <a:noAutofit/>
          </a:bodyPr>
          <a:lstStyle/>
          <a:p>
            <a:pPr marL="0" indent="0" algn="just">
              <a:buNone/>
            </a:pPr>
            <a:r>
              <a:rPr lang="en-US" sz="1800" dirty="0">
                <a:latin typeface="Times New Roman" panose="02020603050405020304" pitchFamily="18" charset="0"/>
                <a:cs typeface="Times New Roman" panose="02020603050405020304" pitchFamily="18" charset="0"/>
              </a:rPr>
              <a:t>These Provide a clear and concise overview of the societal problems in  village :</a:t>
            </a:r>
          </a:p>
          <a:p>
            <a:pPr marL="0" indent="0" algn="just">
              <a:buNone/>
            </a:pPr>
            <a:r>
              <a:rPr lang="en-US" sz="1800" b="1" dirty="0">
                <a:latin typeface="Times New Roman" panose="02020603050405020304" pitchFamily="18" charset="0"/>
                <a:cs typeface="Times New Roman" panose="02020603050405020304" pitchFamily="18" charset="0"/>
              </a:rPr>
              <a:t>Contaminated Water Sources:</a:t>
            </a:r>
          </a:p>
          <a:p>
            <a:pPr marL="0" indent="0" algn="just">
              <a:buNone/>
            </a:pPr>
            <a:r>
              <a:rPr lang="en-US" sz="1800" dirty="0">
                <a:latin typeface="Times New Roman" panose="02020603050405020304" pitchFamily="18" charset="0"/>
                <a:cs typeface="Times New Roman" panose="02020603050405020304" pitchFamily="18" charset="0"/>
              </a:rPr>
              <a:t>Pollution from agricultural runoff, industrial discharge, or inadequate sanitation facilities can contaminate water sources, making them unsafe for consumption.</a:t>
            </a:r>
          </a:p>
          <a:p>
            <a:pPr marL="0" indent="0" algn="just">
              <a:buNone/>
            </a:pPr>
            <a:r>
              <a:rPr lang="en-US" sz="1800" b="1" dirty="0">
                <a:latin typeface="Times New Roman" panose="02020603050405020304" pitchFamily="18" charset="0"/>
                <a:cs typeface="Times New Roman" panose="02020603050405020304" pitchFamily="18" charset="0"/>
              </a:rPr>
              <a:t>Insufficient Water Supply:</a:t>
            </a:r>
          </a:p>
          <a:p>
            <a:pPr marL="0" indent="0" algn="just">
              <a:buNone/>
            </a:pPr>
            <a:r>
              <a:rPr lang="en-US" sz="1800" dirty="0">
                <a:latin typeface="Times New Roman" panose="02020603050405020304" pitchFamily="18" charset="0"/>
                <a:cs typeface="Times New Roman" panose="02020603050405020304" pitchFamily="18" charset="0"/>
              </a:rPr>
              <a:t>Water scarcity is a significant problem in many villages, often exacerbated by factors such as climate change, droughts, and over-extraction of groundwater.</a:t>
            </a:r>
          </a:p>
          <a:p>
            <a:pPr marL="0" indent="0" algn="just">
              <a:buNone/>
            </a:pPr>
            <a:r>
              <a:rPr lang="en-US" sz="1800" b="1" dirty="0">
                <a:latin typeface="Times New Roman" panose="02020603050405020304" pitchFamily="18" charset="0"/>
                <a:cs typeface="Times New Roman" panose="02020603050405020304" pitchFamily="18" charset="0"/>
              </a:rPr>
              <a:t>Unsustainable Water Use:</a:t>
            </a:r>
          </a:p>
          <a:p>
            <a:pPr marL="0" indent="0" algn="just">
              <a:buNone/>
            </a:pPr>
            <a:r>
              <a:rPr lang="en-US" sz="1800" dirty="0">
                <a:latin typeface="Times New Roman" panose="02020603050405020304" pitchFamily="18" charset="0"/>
                <a:cs typeface="Times New Roman" panose="02020603050405020304" pitchFamily="18" charset="0"/>
              </a:rPr>
              <a:t>Over-extraction of groundwater, often driven by agricultural demands, can lead to the depletion of water resources and land subsidence.</a:t>
            </a:r>
          </a:p>
          <a:p>
            <a:pPr algn="l"/>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973C4727-3B27-4A6E-80DF-F9AE31EE8128}"/>
              </a:ext>
            </a:extLst>
          </p:cNvPr>
          <p:cNvSpPr>
            <a:spLocks noGrp="1"/>
          </p:cNvSpPr>
          <p:nvPr>
            <p:ph type="dt" sz="half" idx="10"/>
          </p:nvPr>
        </p:nvSpPr>
        <p:spPr/>
        <p:txBody>
          <a:bodyPr/>
          <a:lstStyle/>
          <a:p>
            <a:fld id="{9BEE4593-0D8E-4444-A56B-222217CE2EFB}" type="datetime1">
              <a:rPr lang="en-IN" smtClean="0"/>
              <a:pPr/>
              <a:t>07-11-2023</a:t>
            </a:fld>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pPr/>
              <a:t>10</a:t>
            </a:fld>
            <a:endParaRPr lang="en-IN" dirty="0"/>
          </a:p>
        </p:txBody>
      </p:sp>
      <p:sp>
        <p:nvSpPr>
          <p:cNvPr id="7" name="Footer Placeholder 2">
            <a:extLst>
              <a:ext uri="{FF2B5EF4-FFF2-40B4-BE49-F238E27FC236}">
                <a16:creationId xmlns:a16="http://schemas.microsoft.com/office/drawing/2014/main" id="{69B93914-0C82-4A5B-9835-B0D18B34098C}"/>
              </a:ext>
            </a:extLst>
          </p:cNvPr>
          <p:cNvSpPr txBox="1">
            <a:spLocks/>
          </p:cNvSpPr>
          <p:nvPr/>
        </p:nvSpPr>
        <p:spPr>
          <a:xfrm>
            <a:off x="467544" y="6237312"/>
            <a:ext cx="5632140" cy="36512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dirty="0"/>
              <a:t>BATCH NO:        DEPARTMENT ELECTRONICS AND COMMUNICATION ENGINEERING</a:t>
            </a:r>
          </a:p>
        </p:txBody>
      </p:sp>
    </p:spTree>
    <p:extLst>
      <p:ext uri="{BB962C8B-B14F-4D97-AF65-F5344CB8AC3E}">
        <p14:creationId xmlns:p14="http://schemas.microsoft.com/office/powerpoint/2010/main" val="3008548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normAutofit/>
          </a:bodyPr>
          <a:lstStyle/>
          <a:p>
            <a:r>
              <a:rPr lang="en-IN" sz="2100" b="1" dirty="0">
                <a:latin typeface="Times New Roman" pitchFamily="18" charset="0"/>
                <a:cs typeface="Times New Roman" pitchFamily="18" charset="0"/>
              </a:rPr>
              <a:t>PROTOTYPE/DEVELOPMENT OF NEW SOLUTION</a:t>
            </a:r>
          </a:p>
        </p:txBody>
      </p:sp>
      <p:sp>
        <p:nvSpPr>
          <p:cNvPr id="6" name="Date Placeholder 5">
            <a:extLst>
              <a:ext uri="{FF2B5EF4-FFF2-40B4-BE49-F238E27FC236}">
                <a16:creationId xmlns:a16="http://schemas.microsoft.com/office/drawing/2014/main" id="{973C4727-3B27-4A6E-80DF-F9AE31EE8128}"/>
              </a:ext>
            </a:extLst>
          </p:cNvPr>
          <p:cNvSpPr>
            <a:spLocks noGrp="1"/>
          </p:cNvSpPr>
          <p:nvPr>
            <p:ph type="dt" sz="half" idx="10"/>
          </p:nvPr>
        </p:nvSpPr>
        <p:spPr/>
        <p:txBody>
          <a:bodyPr/>
          <a:lstStyle/>
          <a:p>
            <a:fld id="{9BEE4593-0D8E-4444-A56B-222217CE2EFB}" type="datetime1">
              <a:rPr lang="en-IN" smtClean="0"/>
              <a:pPr/>
              <a:t>07-11-2023</a:t>
            </a:fld>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pPr/>
              <a:t>11</a:t>
            </a:fld>
            <a:endParaRPr lang="en-IN" dirty="0"/>
          </a:p>
        </p:txBody>
      </p:sp>
      <p:sp>
        <p:nvSpPr>
          <p:cNvPr id="7" name="Footer Placeholder 2">
            <a:extLst>
              <a:ext uri="{FF2B5EF4-FFF2-40B4-BE49-F238E27FC236}">
                <a16:creationId xmlns:a16="http://schemas.microsoft.com/office/drawing/2014/main" id="{69B93914-0C82-4A5B-9835-B0D18B34098C}"/>
              </a:ext>
            </a:extLst>
          </p:cNvPr>
          <p:cNvSpPr txBox="1">
            <a:spLocks/>
          </p:cNvSpPr>
          <p:nvPr/>
        </p:nvSpPr>
        <p:spPr>
          <a:xfrm>
            <a:off x="467544" y="6237312"/>
            <a:ext cx="5632140" cy="36512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dirty="0"/>
              <a:t>BATCH NO:        DEPARTMENT ELECTRONICS AND COMMUNICATION ENGINEERING</a:t>
            </a:r>
          </a:p>
        </p:txBody>
      </p:sp>
      <p:pic>
        <p:nvPicPr>
          <p:cNvPr id="1026" name="Picture 2" descr="What are the advantages of sprinkler irrigation? - Quora">
            <a:extLst>
              <a:ext uri="{FF2B5EF4-FFF2-40B4-BE49-F238E27FC236}">
                <a16:creationId xmlns:a16="http://schemas.microsoft.com/office/drawing/2014/main" id="{2D3DB803-0035-EC22-D4BB-9F0E6A01B2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204" y="2081919"/>
            <a:ext cx="4305749" cy="28681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D8E3932-EF23-851B-7D16-F9BFAB05819D}"/>
              </a:ext>
            </a:extLst>
          </p:cNvPr>
          <p:cNvSpPr txBox="1"/>
          <p:nvPr/>
        </p:nvSpPr>
        <p:spPr>
          <a:xfrm>
            <a:off x="2123728" y="5686553"/>
            <a:ext cx="5976664"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Sprinkler irrigation using Moisture sensors</a:t>
            </a:r>
          </a:p>
        </p:txBody>
      </p:sp>
      <p:pic>
        <p:nvPicPr>
          <p:cNvPr id="9" name="Picture 8">
            <a:extLst>
              <a:ext uri="{FF2B5EF4-FFF2-40B4-BE49-F238E27FC236}">
                <a16:creationId xmlns:a16="http://schemas.microsoft.com/office/drawing/2014/main" id="{7CB22603-EC70-F441-0BB4-F6D36F3E18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2695" y="1853557"/>
            <a:ext cx="3324837" cy="3324837"/>
          </a:xfrm>
          <a:prstGeom prst="rect">
            <a:avLst/>
          </a:prstGeom>
        </p:spPr>
      </p:pic>
    </p:spTree>
    <p:extLst>
      <p:ext uri="{BB962C8B-B14F-4D97-AF65-F5344CB8AC3E}">
        <p14:creationId xmlns:p14="http://schemas.microsoft.com/office/powerpoint/2010/main" val="3008548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517FB-0DA0-F993-4DA4-DDB004A6C39A}"/>
              </a:ext>
            </a:extLst>
          </p:cNvPr>
          <p:cNvSpPr>
            <a:spLocks noGrp="1"/>
          </p:cNvSpPr>
          <p:nvPr>
            <p:ph type="title"/>
          </p:nvPr>
        </p:nvSpPr>
        <p:spPr/>
        <p:txBody>
          <a:bodyPr>
            <a:normAutofit/>
          </a:bodyPr>
          <a:lstStyle/>
          <a:p>
            <a:r>
              <a:rPr lang="en-IN" sz="2100" b="1" dirty="0">
                <a:latin typeface="Times New Roman" pitchFamily="18" charset="0"/>
                <a:cs typeface="Times New Roman" pitchFamily="18" charset="0"/>
              </a:rPr>
              <a:t> PHOTOS :-</a:t>
            </a:r>
            <a:br>
              <a:rPr lang="en-IN" sz="2100" dirty="0">
                <a:latin typeface="Times New Roman" pitchFamily="18" charset="0"/>
                <a:cs typeface="Times New Roman" pitchFamily="18" charset="0"/>
              </a:rPr>
            </a:br>
            <a:r>
              <a:rPr lang="en-IN" sz="2100" b="1" dirty="0">
                <a:latin typeface="Times New Roman" pitchFamily="18" charset="0"/>
                <a:cs typeface="Times New Roman" pitchFamily="18" charset="0"/>
              </a:rPr>
              <a:t> </a:t>
            </a:r>
            <a:br>
              <a:rPr lang="en-US" sz="2100" b="1" dirty="0">
                <a:latin typeface="Times New Roman" panose="02020603050405020304" pitchFamily="18" charset="0"/>
                <a:cs typeface="Times New Roman" panose="02020603050405020304" pitchFamily="18" charset="0"/>
              </a:rPr>
            </a:br>
            <a:endParaRPr lang="en-IN" sz="2100" b="1" dirty="0"/>
          </a:p>
        </p:txBody>
      </p:sp>
      <p:sp>
        <p:nvSpPr>
          <p:cNvPr id="4" name="Date Placeholder 3">
            <a:extLst>
              <a:ext uri="{FF2B5EF4-FFF2-40B4-BE49-F238E27FC236}">
                <a16:creationId xmlns:a16="http://schemas.microsoft.com/office/drawing/2014/main" id="{40FC0827-B04D-0FE8-F308-7DEF00B043EA}"/>
              </a:ext>
            </a:extLst>
          </p:cNvPr>
          <p:cNvSpPr>
            <a:spLocks noGrp="1"/>
          </p:cNvSpPr>
          <p:nvPr>
            <p:ph type="dt" sz="half" idx="10"/>
          </p:nvPr>
        </p:nvSpPr>
        <p:spPr/>
        <p:txBody>
          <a:bodyPr/>
          <a:lstStyle/>
          <a:p>
            <a:fld id="{29B7F2CF-3883-4F4C-B632-6E38E4E094B5}" type="datetime1">
              <a:rPr lang="en-IN" smtClean="0"/>
              <a:pPr/>
              <a:t>07-11-2023</a:t>
            </a:fld>
            <a:endParaRPr lang="en-IN" dirty="0"/>
          </a:p>
        </p:txBody>
      </p:sp>
      <p:sp>
        <p:nvSpPr>
          <p:cNvPr id="6" name="Slide Number Placeholder 5">
            <a:extLst>
              <a:ext uri="{FF2B5EF4-FFF2-40B4-BE49-F238E27FC236}">
                <a16:creationId xmlns:a16="http://schemas.microsoft.com/office/drawing/2014/main" id="{02EC6527-3501-F6FA-8F7F-2069EEEBAAFF}"/>
              </a:ext>
            </a:extLst>
          </p:cNvPr>
          <p:cNvSpPr>
            <a:spLocks noGrp="1"/>
          </p:cNvSpPr>
          <p:nvPr>
            <p:ph type="sldNum" sz="quarter" idx="12"/>
          </p:nvPr>
        </p:nvSpPr>
        <p:spPr/>
        <p:txBody>
          <a:bodyPr/>
          <a:lstStyle/>
          <a:p>
            <a:fld id="{FA00FD27-8DB0-4CB2-BD37-BEA95C6A1008}" type="slidenum">
              <a:rPr lang="en-IN" smtClean="0"/>
              <a:pPr/>
              <a:t>12</a:t>
            </a:fld>
            <a:endParaRPr lang="en-IN" dirty="0"/>
          </a:p>
        </p:txBody>
      </p:sp>
      <p:sp>
        <p:nvSpPr>
          <p:cNvPr id="9" name="Footer Placeholder 2">
            <a:extLst>
              <a:ext uri="{FF2B5EF4-FFF2-40B4-BE49-F238E27FC236}">
                <a16:creationId xmlns:a16="http://schemas.microsoft.com/office/drawing/2014/main" id="{69B93914-0C82-4A5B-9835-B0D18B34098C}"/>
              </a:ext>
            </a:extLst>
          </p:cNvPr>
          <p:cNvSpPr txBox="1">
            <a:spLocks/>
          </p:cNvSpPr>
          <p:nvPr/>
        </p:nvSpPr>
        <p:spPr>
          <a:xfrm>
            <a:off x="467544" y="6237312"/>
            <a:ext cx="5632140" cy="36512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dirty="0"/>
              <a:t>BATCH NO:        DEPARTMENT ELECTRONICS AND COMMUNICATION ENGINEERING</a:t>
            </a:r>
          </a:p>
        </p:txBody>
      </p:sp>
      <p:sp>
        <p:nvSpPr>
          <p:cNvPr id="16" name="TextBox 15">
            <a:extLst>
              <a:ext uri="{FF2B5EF4-FFF2-40B4-BE49-F238E27FC236}">
                <a16:creationId xmlns:a16="http://schemas.microsoft.com/office/drawing/2014/main" id="{654D1EEE-0116-8043-030E-A269B347C7A3}"/>
              </a:ext>
            </a:extLst>
          </p:cNvPr>
          <p:cNvSpPr txBox="1"/>
          <p:nvPr/>
        </p:nvSpPr>
        <p:spPr>
          <a:xfrm>
            <a:off x="1069029" y="4984487"/>
            <a:ext cx="3168351" cy="246221"/>
          </a:xfrm>
          <a:prstGeom prst="rect">
            <a:avLst/>
          </a:prstGeom>
          <a:noFill/>
        </p:spPr>
        <p:txBody>
          <a:bodyPr wrap="square" rtlCol="0">
            <a:spAutoFit/>
          </a:bodyPr>
          <a:lstStyle/>
          <a:p>
            <a:r>
              <a:rPr lang="en-IN" sz="1000" dirty="0">
                <a:solidFill>
                  <a:schemeClr val="bg1"/>
                </a:solidFill>
              </a:rPr>
              <a:t>01/10/2023 10:00 GMT +05:30</a:t>
            </a:r>
          </a:p>
        </p:txBody>
      </p:sp>
      <p:pic>
        <p:nvPicPr>
          <p:cNvPr id="7" name="Picture 6">
            <a:extLst>
              <a:ext uri="{FF2B5EF4-FFF2-40B4-BE49-F238E27FC236}">
                <a16:creationId xmlns:a16="http://schemas.microsoft.com/office/drawing/2014/main" id="{001BB38F-E0D6-8648-CA8F-7C3457710F5F}"/>
              </a:ext>
            </a:extLst>
          </p:cNvPr>
          <p:cNvPicPr>
            <a:picLocks noChangeAspect="1"/>
          </p:cNvPicPr>
          <p:nvPr/>
        </p:nvPicPr>
        <p:blipFill rotWithShape="1">
          <a:blip r:embed="rId2">
            <a:extLst>
              <a:ext uri="{28A0092B-C50C-407E-A947-70E740481C1C}">
                <a14:useLocalDpi xmlns:a14="http://schemas.microsoft.com/office/drawing/2010/main" val="0"/>
              </a:ext>
            </a:extLst>
          </a:blip>
          <a:srcRect l="14176" r="38575"/>
          <a:stretch/>
        </p:blipFill>
        <p:spPr>
          <a:xfrm>
            <a:off x="4237380" y="1633868"/>
            <a:ext cx="4320480" cy="4120515"/>
          </a:xfrm>
          <a:prstGeom prst="rect">
            <a:avLst/>
          </a:prstGeom>
        </p:spPr>
      </p:pic>
      <p:pic>
        <p:nvPicPr>
          <p:cNvPr id="10" name="Picture 9">
            <a:extLst>
              <a:ext uri="{FF2B5EF4-FFF2-40B4-BE49-F238E27FC236}">
                <a16:creationId xmlns:a16="http://schemas.microsoft.com/office/drawing/2014/main" id="{4511218C-AFB0-2CE2-5EA8-8CAA2B1D345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5314"/>
          <a:stretch/>
        </p:blipFill>
        <p:spPr>
          <a:xfrm>
            <a:off x="833419" y="1633868"/>
            <a:ext cx="3256342" cy="4120515"/>
          </a:xfrm>
          <a:prstGeom prst="rect">
            <a:avLst/>
          </a:prstGeom>
        </p:spPr>
      </p:pic>
    </p:spTree>
    <p:extLst>
      <p:ext uri="{BB962C8B-B14F-4D97-AF65-F5344CB8AC3E}">
        <p14:creationId xmlns:p14="http://schemas.microsoft.com/office/powerpoint/2010/main" val="1460199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0FC0827-B04D-0FE8-F308-7DEF00B043EA}"/>
              </a:ext>
            </a:extLst>
          </p:cNvPr>
          <p:cNvSpPr>
            <a:spLocks noGrp="1"/>
          </p:cNvSpPr>
          <p:nvPr>
            <p:ph type="dt" sz="half" idx="10"/>
          </p:nvPr>
        </p:nvSpPr>
        <p:spPr/>
        <p:txBody>
          <a:bodyPr/>
          <a:lstStyle/>
          <a:p>
            <a:fld id="{29B7F2CF-3883-4F4C-B632-6E38E4E094B5}" type="datetime1">
              <a:rPr lang="en-IN" smtClean="0"/>
              <a:pPr/>
              <a:t>07-11-2023</a:t>
            </a:fld>
            <a:endParaRPr lang="en-IN" dirty="0"/>
          </a:p>
        </p:txBody>
      </p:sp>
      <p:sp>
        <p:nvSpPr>
          <p:cNvPr id="6" name="Slide Number Placeholder 5">
            <a:extLst>
              <a:ext uri="{FF2B5EF4-FFF2-40B4-BE49-F238E27FC236}">
                <a16:creationId xmlns:a16="http://schemas.microsoft.com/office/drawing/2014/main" id="{02EC6527-3501-F6FA-8F7F-2069EEEBAAFF}"/>
              </a:ext>
            </a:extLst>
          </p:cNvPr>
          <p:cNvSpPr>
            <a:spLocks noGrp="1"/>
          </p:cNvSpPr>
          <p:nvPr>
            <p:ph type="sldNum" sz="quarter" idx="12"/>
          </p:nvPr>
        </p:nvSpPr>
        <p:spPr/>
        <p:txBody>
          <a:bodyPr/>
          <a:lstStyle/>
          <a:p>
            <a:fld id="{FA00FD27-8DB0-4CB2-BD37-BEA95C6A1008}" type="slidenum">
              <a:rPr lang="en-IN" smtClean="0"/>
              <a:pPr/>
              <a:t>13</a:t>
            </a:fld>
            <a:endParaRPr lang="en-IN" dirty="0"/>
          </a:p>
        </p:txBody>
      </p:sp>
      <p:sp>
        <p:nvSpPr>
          <p:cNvPr id="8" name="TextBox 7"/>
          <p:cNvSpPr txBox="1"/>
          <p:nvPr/>
        </p:nvSpPr>
        <p:spPr>
          <a:xfrm>
            <a:off x="4499992" y="5877272"/>
            <a:ext cx="1161087" cy="369332"/>
          </a:xfrm>
          <a:prstGeom prst="rect">
            <a:avLst/>
          </a:prstGeom>
          <a:noFill/>
        </p:spPr>
        <p:txBody>
          <a:bodyPr wrap="none" rtlCol="0">
            <a:spAutoFit/>
          </a:bodyPr>
          <a:lstStyle/>
          <a:p>
            <a:r>
              <a:rPr lang="en-IN" dirty="0"/>
              <a:t>Sample.1</a:t>
            </a:r>
            <a:endParaRPr lang="en-US" dirty="0"/>
          </a:p>
        </p:txBody>
      </p:sp>
      <p:sp>
        <p:nvSpPr>
          <p:cNvPr id="9" name="Footer Placeholder 2">
            <a:extLst>
              <a:ext uri="{FF2B5EF4-FFF2-40B4-BE49-F238E27FC236}">
                <a16:creationId xmlns:a16="http://schemas.microsoft.com/office/drawing/2014/main" id="{69B93914-0C82-4A5B-9835-B0D18B34098C}"/>
              </a:ext>
            </a:extLst>
          </p:cNvPr>
          <p:cNvSpPr txBox="1">
            <a:spLocks/>
          </p:cNvSpPr>
          <p:nvPr/>
        </p:nvSpPr>
        <p:spPr>
          <a:xfrm>
            <a:off x="467544" y="6237312"/>
            <a:ext cx="5632140" cy="36512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dirty="0"/>
              <a:t>BATCH NO:        DEPARTMENT ELECTRONICS AND COMMUNICATION ENGINEERING</a:t>
            </a:r>
          </a:p>
        </p:txBody>
      </p:sp>
      <p:pic>
        <p:nvPicPr>
          <p:cNvPr id="7" name="Picture 6">
            <a:extLst>
              <a:ext uri="{FF2B5EF4-FFF2-40B4-BE49-F238E27FC236}">
                <a16:creationId xmlns:a16="http://schemas.microsoft.com/office/drawing/2014/main" id="{C401D93F-15C0-F400-79BF-0132561215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906980"/>
            <a:ext cx="5904656" cy="5365806"/>
          </a:xfrm>
          <a:prstGeom prst="rect">
            <a:avLst/>
          </a:prstGeom>
        </p:spPr>
      </p:pic>
      <p:sp>
        <p:nvSpPr>
          <p:cNvPr id="12" name="TextBox 11">
            <a:extLst>
              <a:ext uri="{FF2B5EF4-FFF2-40B4-BE49-F238E27FC236}">
                <a16:creationId xmlns:a16="http://schemas.microsoft.com/office/drawing/2014/main" id="{A6772669-7061-1371-61EA-C0DE177B6159}"/>
              </a:ext>
            </a:extLst>
          </p:cNvPr>
          <p:cNvSpPr txBox="1"/>
          <p:nvPr/>
        </p:nvSpPr>
        <p:spPr>
          <a:xfrm>
            <a:off x="899592" y="260648"/>
            <a:ext cx="5904656" cy="646331"/>
          </a:xfrm>
          <a:prstGeom prst="rect">
            <a:avLst/>
          </a:prstGeom>
          <a:noFill/>
        </p:spPr>
        <p:txBody>
          <a:bodyPr wrap="square" rtlCol="0">
            <a:spAutoFit/>
          </a:bodyPr>
          <a:lstStyle/>
          <a:p>
            <a:r>
              <a:rPr lang="en-IN" sz="1800" b="1" dirty="0">
                <a:latin typeface="Times New Roman" pitchFamily="18" charset="0"/>
                <a:cs typeface="Times New Roman" pitchFamily="18" charset="0"/>
              </a:rPr>
              <a:t>AUTHENTICATED SIGNATURES PROOF </a:t>
            </a:r>
            <a:br>
              <a:rPr lang="en-IN" sz="1800" b="1" dirty="0">
                <a:latin typeface="Times New Roman" pitchFamily="18" charset="0"/>
                <a:cs typeface="Times New Roman" pitchFamily="18" charset="0"/>
              </a:rPr>
            </a:br>
            <a:r>
              <a:rPr lang="en-IN" sz="1800" b="1" dirty="0">
                <a:latin typeface="Times New Roman" pitchFamily="18" charset="0"/>
                <a:cs typeface="Times New Roman" pitchFamily="18" charset="0"/>
              </a:rPr>
              <a:t>AND DETAIL.</a:t>
            </a:r>
            <a:endParaRPr lang="en-IN" dirty="0"/>
          </a:p>
        </p:txBody>
      </p:sp>
    </p:spTree>
    <p:extLst>
      <p:ext uri="{BB962C8B-B14F-4D97-AF65-F5344CB8AC3E}">
        <p14:creationId xmlns:p14="http://schemas.microsoft.com/office/powerpoint/2010/main" val="1460199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32656"/>
            <a:ext cx="7772400" cy="1609344"/>
          </a:xfrm>
        </p:spPr>
        <p:txBody>
          <a:bodyPr>
            <a:normAutofit/>
          </a:bodyPr>
          <a:lstStyle/>
          <a:p>
            <a:r>
              <a:rPr lang="en-US" sz="2400" b="1" dirty="0">
                <a:latin typeface="Times New Roman" pitchFamily="18" charset="0"/>
                <a:cs typeface="Times New Roman" pitchFamily="18" charset="0"/>
              </a:rPr>
              <a:t>RECOMMENDATIONS AND CONCLUSIONS</a:t>
            </a:r>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 OF THE COMMUNITY SERVICE PROJECT.</a:t>
            </a:r>
          </a:p>
        </p:txBody>
      </p:sp>
      <p:sp>
        <p:nvSpPr>
          <p:cNvPr id="3" name="Content Placeholder 2"/>
          <p:cNvSpPr>
            <a:spLocks noGrp="1"/>
          </p:cNvSpPr>
          <p:nvPr>
            <p:ph idx="1"/>
          </p:nvPr>
        </p:nvSpPr>
        <p:spPr/>
        <p:txBody>
          <a:bodyPr/>
          <a:lstStyle/>
          <a:p>
            <a:pPr algn="just">
              <a:buClr>
                <a:schemeClr val="tx1"/>
              </a:buClr>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By addressing diverse water sources such as households, drainage, and agriculture, the CSP project provides an integrated approach to water resource  management. </a:t>
            </a:r>
          </a:p>
          <a:p>
            <a:pPr algn="just">
              <a:buClr>
                <a:schemeClr val="tx1"/>
              </a:buClr>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The water resource management project represents a significant step towards a more sustainable and responsible approach to water resource utilization.</a:t>
            </a:r>
          </a:p>
          <a:p>
            <a:pPr algn="just">
              <a:buClr>
                <a:schemeClr val="tx1"/>
              </a:buClr>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Through the development of effective treatment systems, the establishment of </a:t>
            </a:r>
            <a:r>
              <a:rPr lang="en-US" dirty="0">
                <a:solidFill>
                  <a:srgbClr val="374151"/>
                </a:solidFill>
                <a:latin typeface="Times New Roman" panose="02020603050405020304" pitchFamily="18" charset="0"/>
                <a:cs typeface="Times New Roman" panose="02020603050405020304" pitchFamily="18" charset="0"/>
              </a:rPr>
              <a:t>sprinkler irrigation</a:t>
            </a:r>
            <a:r>
              <a:rPr lang="en-US" b="0" i="0" dirty="0">
                <a:solidFill>
                  <a:srgbClr val="374151"/>
                </a:solidFill>
                <a:effectLst/>
                <a:latin typeface="Times New Roman" panose="02020603050405020304" pitchFamily="18" charset="0"/>
                <a:cs typeface="Times New Roman" panose="02020603050405020304" pitchFamily="18" charset="0"/>
              </a:rPr>
              <a:t>, and active community engagement, Not only improved the quality of water resources but also contributed to environmental protection, public health Enhancement, and cost-effective Water management.</a:t>
            </a:r>
          </a:p>
          <a:p>
            <a:pPr marL="0" indent="0">
              <a:buNone/>
            </a:pPr>
            <a:endParaRPr lang="en-US" dirty="0"/>
          </a:p>
        </p:txBody>
      </p:sp>
      <p:sp>
        <p:nvSpPr>
          <p:cNvPr id="4" name="Date Placeholder 3"/>
          <p:cNvSpPr>
            <a:spLocks noGrp="1"/>
          </p:cNvSpPr>
          <p:nvPr>
            <p:ph type="dt" sz="half" idx="10"/>
          </p:nvPr>
        </p:nvSpPr>
        <p:spPr/>
        <p:txBody>
          <a:bodyPr/>
          <a:lstStyle/>
          <a:p>
            <a:fld id="{29B7F2CF-3883-4F4C-B632-6E38E4E094B5}" type="datetime1">
              <a:rPr lang="en-IN" smtClean="0"/>
              <a:pPr/>
              <a:t>07-11-2023</a:t>
            </a:fld>
            <a:endParaRPr lang="en-IN" dirty="0"/>
          </a:p>
        </p:txBody>
      </p:sp>
      <p:sp>
        <p:nvSpPr>
          <p:cNvPr id="6" name="Slide Number Placeholder 5"/>
          <p:cNvSpPr>
            <a:spLocks noGrp="1"/>
          </p:cNvSpPr>
          <p:nvPr>
            <p:ph type="sldNum" sz="quarter" idx="12"/>
          </p:nvPr>
        </p:nvSpPr>
        <p:spPr/>
        <p:txBody>
          <a:bodyPr/>
          <a:lstStyle/>
          <a:p>
            <a:fld id="{FA00FD27-8DB0-4CB2-BD37-BEA95C6A1008}" type="slidenum">
              <a:rPr lang="en-IN" smtClean="0"/>
              <a:pPr/>
              <a:t>14</a:t>
            </a:fld>
            <a:endParaRPr lang="en-IN" dirty="0"/>
          </a:p>
        </p:txBody>
      </p:sp>
      <p:sp>
        <p:nvSpPr>
          <p:cNvPr id="7" name="Footer Placeholder 2">
            <a:extLst>
              <a:ext uri="{FF2B5EF4-FFF2-40B4-BE49-F238E27FC236}">
                <a16:creationId xmlns:a16="http://schemas.microsoft.com/office/drawing/2014/main" id="{69B93914-0C82-4A5B-9835-B0D18B34098C}"/>
              </a:ext>
            </a:extLst>
          </p:cNvPr>
          <p:cNvSpPr txBox="1">
            <a:spLocks/>
          </p:cNvSpPr>
          <p:nvPr/>
        </p:nvSpPr>
        <p:spPr>
          <a:xfrm>
            <a:off x="467544" y="6237312"/>
            <a:ext cx="5632140" cy="36512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dirty="0"/>
              <a:t>BATCH NO:        DEPARTMENT ELECTRONICS AND COMMUNICATION ENGINEERING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0FC0827-B04D-0FE8-F308-7DEF00B043EA}"/>
              </a:ext>
            </a:extLst>
          </p:cNvPr>
          <p:cNvSpPr>
            <a:spLocks noGrp="1"/>
          </p:cNvSpPr>
          <p:nvPr>
            <p:ph type="dt" sz="half" idx="10"/>
          </p:nvPr>
        </p:nvSpPr>
        <p:spPr/>
        <p:txBody>
          <a:bodyPr/>
          <a:lstStyle/>
          <a:p>
            <a:fld id="{29B7F2CF-3883-4F4C-B632-6E38E4E094B5}" type="datetime1">
              <a:rPr lang="en-IN" smtClean="0"/>
              <a:pPr/>
              <a:t>07-11-2023</a:t>
            </a:fld>
            <a:endParaRPr lang="en-IN" dirty="0"/>
          </a:p>
        </p:txBody>
      </p:sp>
      <p:sp>
        <p:nvSpPr>
          <p:cNvPr id="6" name="Slide Number Placeholder 5">
            <a:extLst>
              <a:ext uri="{FF2B5EF4-FFF2-40B4-BE49-F238E27FC236}">
                <a16:creationId xmlns:a16="http://schemas.microsoft.com/office/drawing/2014/main" id="{02EC6527-3501-F6FA-8F7F-2069EEEBAAFF}"/>
              </a:ext>
            </a:extLst>
          </p:cNvPr>
          <p:cNvSpPr>
            <a:spLocks noGrp="1"/>
          </p:cNvSpPr>
          <p:nvPr>
            <p:ph type="sldNum" sz="quarter" idx="12"/>
          </p:nvPr>
        </p:nvSpPr>
        <p:spPr/>
        <p:txBody>
          <a:bodyPr/>
          <a:lstStyle/>
          <a:p>
            <a:fld id="{FA00FD27-8DB0-4CB2-BD37-BEA95C6A1008}" type="slidenum">
              <a:rPr lang="en-IN" smtClean="0"/>
              <a:pPr/>
              <a:t>15</a:t>
            </a:fld>
            <a:endParaRPr lang="en-IN" dirty="0"/>
          </a:p>
        </p:txBody>
      </p:sp>
      <p:sp>
        <p:nvSpPr>
          <p:cNvPr id="7" name="Footer Placeholder 2">
            <a:extLst>
              <a:ext uri="{FF2B5EF4-FFF2-40B4-BE49-F238E27FC236}">
                <a16:creationId xmlns:a16="http://schemas.microsoft.com/office/drawing/2014/main" id="{69B93914-0C82-4A5B-9835-B0D18B34098C}"/>
              </a:ext>
            </a:extLst>
          </p:cNvPr>
          <p:cNvSpPr txBox="1">
            <a:spLocks/>
          </p:cNvSpPr>
          <p:nvPr/>
        </p:nvSpPr>
        <p:spPr>
          <a:xfrm>
            <a:off x="467544" y="6237312"/>
            <a:ext cx="5632140" cy="36512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dirty="0"/>
              <a:t>BATCH NO:        DEPARTMENT ELECTRONICS AND COMMUNICATION ENGINEERING</a:t>
            </a:r>
          </a:p>
        </p:txBody>
      </p:sp>
      <p:sp>
        <p:nvSpPr>
          <p:cNvPr id="9" name="TextBox 8">
            <a:extLst>
              <a:ext uri="{FF2B5EF4-FFF2-40B4-BE49-F238E27FC236}">
                <a16:creationId xmlns:a16="http://schemas.microsoft.com/office/drawing/2014/main" id="{B13F6A72-1A44-3685-0206-A4C06F550969}"/>
              </a:ext>
            </a:extLst>
          </p:cNvPr>
          <p:cNvSpPr txBox="1"/>
          <p:nvPr/>
        </p:nvSpPr>
        <p:spPr>
          <a:xfrm>
            <a:off x="755576" y="260648"/>
            <a:ext cx="468052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PLAGIARISM REPORT</a:t>
            </a:r>
          </a:p>
        </p:txBody>
      </p:sp>
      <p:sp>
        <p:nvSpPr>
          <p:cNvPr id="2" name="TextBox 1">
            <a:extLst>
              <a:ext uri="{FF2B5EF4-FFF2-40B4-BE49-F238E27FC236}">
                <a16:creationId xmlns:a16="http://schemas.microsoft.com/office/drawing/2014/main" id="{29235264-F67E-07A3-4F68-ECEA16436E8B}"/>
              </a:ext>
            </a:extLst>
          </p:cNvPr>
          <p:cNvSpPr txBox="1"/>
          <p:nvPr/>
        </p:nvSpPr>
        <p:spPr>
          <a:xfrm>
            <a:off x="575556" y="1009806"/>
            <a:ext cx="7992888" cy="5262979"/>
          </a:xfrm>
          <a:prstGeom prst="rect">
            <a:avLst/>
          </a:prstGeom>
          <a:noFill/>
        </p:spPr>
        <p:txBody>
          <a:bodyPr wrap="square" rtlCol="0">
            <a:spAutoFit/>
          </a:bodyPr>
          <a:lstStyle/>
          <a:p>
            <a:r>
              <a:rPr lang="en-US" sz="1400" b="1" dirty="0">
                <a:latin typeface="Calibri" panose="020F0502020204030204" pitchFamily="34" charset="0"/>
                <a:ea typeface="Calibri" panose="020F0502020204030204" pitchFamily="34" charset="0"/>
                <a:cs typeface="Calibri" panose="020F0502020204030204" pitchFamily="34" charset="0"/>
              </a:rPr>
              <a:t>Title: Water Resource Management and Sprinkler Irrigation</a:t>
            </a:r>
          </a:p>
          <a:p>
            <a:r>
              <a:rPr lang="en-US" sz="1400" dirty="0">
                <a:latin typeface="Calibri" panose="020F0502020204030204" pitchFamily="34" charset="0"/>
                <a:ea typeface="Calibri" panose="020F0502020204030204" pitchFamily="34" charset="0"/>
                <a:cs typeface="Calibri" panose="020F0502020204030204" pitchFamily="34" charset="0"/>
              </a:rPr>
              <a:t> </a:t>
            </a:r>
          </a:p>
          <a:p>
            <a:r>
              <a:rPr lang="en-US" sz="1400" b="1" dirty="0">
                <a:latin typeface="Times New Roman" panose="02020603050405020304" pitchFamily="18" charset="0"/>
                <a:cs typeface="Times New Roman" panose="02020603050405020304" pitchFamily="18" charset="0"/>
              </a:rPr>
              <a:t>Introduction</a:t>
            </a:r>
          </a:p>
          <a:p>
            <a:r>
              <a:rPr lang="en-US" sz="1400" dirty="0">
                <a:latin typeface="Times New Roman" panose="02020603050405020304" pitchFamily="18" charset="0"/>
                <a:cs typeface="Times New Roman" panose="02020603050405020304" pitchFamily="18" charset="0"/>
              </a:rPr>
              <a:t>Water resource management is a critical aspect of sustainable agriculture. One effective method of water distribution in agriculture is sprinkler irrigation. This report discusses the importance of water resource management in agriculture and the benefits of sprinkler irrigation as a water-efficient technology.</a:t>
            </a:r>
          </a:p>
          <a:p>
            <a:endParaRPr lang="en-US" sz="1400" dirty="0">
              <a:latin typeface="Times New Roman" panose="02020603050405020304" pitchFamily="18" charset="0"/>
              <a:cs typeface="Times New Roman" panose="02020603050405020304" pitchFamily="18" charset="0"/>
            </a:endParaRPr>
          </a:p>
          <a:p>
            <a:r>
              <a:rPr lang="en-US" sz="1400" b="1" dirty="0">
                <a:latin typeface="Calibri" panose="020F0502020204030204" pitchFamily="34" charset="0"/>
                <a:ea typeface="Calibri" panose="020F0502020204030204" pitchFamily="34" charset="0"/>
                <a:cs typeface="Calibri" panose="020F0502020204030204" pitchFamily="34" charset="0"/>
              </a:rPr>
              <a:t>Sprinkler Irrigation</a:t>
            </a:r>
          </a:p>
          <a:p>
            <a:r>
              <a:rPr lang="en-US" sz="1400" b="1" dirty="0">
                <a:latin typeface="Times New Roman" panose="02020603050405020304" pitchFamily="18" charset="0"/>
                <a:cs typeface="Times New Roman" panose="02020603050405020304" pitchFamily="18" charset="0"/>
              </a:rPr>
              <a:t>Definition</a:t>
            </a:r>
            <a:r>
              <a:rPr lang="en-US" sz="1400" dirty="0">
                <a:latin typeface="Times New Roman" panose="02020603050405020304" pitchFamily="18" charset="0"/>
                <a:cs typeface="Times New Roman" panose="02020603050405020304" pitchFamily="18" charset="0"/>
              </a:rPr>
              <a:t>   - Sprinkler irrigation is a method of applying water to crops in the form of droplets, like rain, through a network of pipes and pumps.</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Water Efficiency</a:t>
            </a: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Energy Efficiency</a:t>
            </a: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Improved Crop Quality and Yield</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Flexibility and Adaptability</a:t>
            </a: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Reduced Labor and Maintenance</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Conclusion</a:t>
            </a:r>
          </a:p>
          <a:p>
            <a:r>
              <a:rPr lang="en-US" sz="1400" dirty="0">
                <a:latin typeface="Times New Roman" panose="02020603050405020304" pitchFamily="18" charset="0"/>
                <a:cs typeface="Times New Roman" panose="02020603050405020304" pitchFamily="18" charset="0"/>
              </a:rPr>
              <a:t>Efficient water resource management in agriculture is crucial for ensuring food security and environmental sustainability. Sprinkler irrigation is a valuable tool in this endeavor, offering numerous benefits, including water and energy efficiency, improved crop quality, and adaptability. However, successful adoption of sprinkler irrigation requires careful planning, investment, and ongoing maintenance to address the challenges associated with this technology. Sustainable water management practices and innovative irrigation methods are key components of ensuring a resilient and productive agricultural sector in the face of water resource challenges.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0199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7C9D47-FBE2-4144-A5BA-50251D7D95AC}"/>
              </a:ext>
            </a:extLst>
          </p:cNvPr>
          <p:cNvSpPr>
            <a:spLocks noGrp="1"/>
          </p:cNvSpPr>
          <p:nvPr>
            <p:ph idx="1"/>
          </p:nvPr>
        </p:nvSpPr>
        <p:spPr/>
        <p:txBody>
          <a:bodyPr>
            <a:normAutofit/>
          </a:bodyPr>
          <a:lstStyle/>
          <a:p>
            <a:pPr marL="0" indent="0" algn="ctr">
              <a:buNone/>
            </a:pPr>
            <a:r>
              <a:rPr lang="en-IN" sz="8800" dirty="0">
                <a:latin typeface="Times New Roman" panose="02020603050405020304" pitchFamily="18" charset="0"/>
                <a:cs typeface="Times New Roman" panose="02020603050405020304" pitchFamily="18" charset="0"/>
              </a:rPr>
              <a:t>THANK YOU</a:t>
            </a:r>
          </a:p>
        </p:txBody>
      </p:sp>
      <p:sp>
        <p:nvSpPr>
          <p:cNvPr id="6" name="Date Placeholder 5">
            <a:extLst>
              <a:ext uri="{FF2B5EF4-FFF2-40B4-BE49-F238E27FC236}">
                <a16:creationId xmlns:a16="http://schemas.microsoft.com/office/drawing/2014/main" id="{302DFB27-7EC0-4745-973C-44A9C582AD03}"/>
              </a:ext>
            </a:extLst>
          </p:cNvPr>
          <p:cNvSpPr>
            <a:spLocks noGrp="1"/>
          </p:cNvSpPr>
          <p:nvPr>
            <p:ph type="dt" sz="half" idx="10"/>
          </p:nvPr>
        </p:nvSpPr>
        <p:spPr/>
        <p:txBody>
          <a:bodyPr/>
          <a:lstStyle/>
          <a:p>
            <a:fld id="{9AA6929D-FBF1-49B9-B7EB-CAFAE318BF09}" type="datetime1">
              <a:rPr lang="en-IN" smtClean="0"/>
              <a:pPr/>
              <a:t>07-11-2023</a:t>
            </a:fld>
            <a:endParaRPr lang="en-IN" dirty="0"/>
          </a:p>
        </p:txBody>
      </p:sp>
      <p:sp>
        <p:nvSpPr>
          <p:cNvPr id="5" name="Slide Number Placeholder 4">
            <a:extLst>
              <a:ext uri="{FF2B5EF4-FFF2-40B4-BE49-F238E27FC236}">
                <a16:creationId xmlns:a16="http://schemas.microsoft.com/office/drawing/2014/main" id="{6D7E6ECF-1BC3-4381-AC30-A5687D802628}"/>
              </a:ext>
            </a:extLst>
          </p:cNvPr>
          <p:cNvSpPr>
            <a:spLocks noGrp="1"/>
          </p:cNvSpPr>
          <p:nvPr>
            <p:ph type="sldNum" sz="quarter" idx="12"/>
          </p:nvPr>
        </p:nvSpPr>
        <p:spPr/>
        <p:txBody>
          <a:bodyPr/>
          <a:lstStyle/>
          <a:p>
            <a:fld id="{FA00FD27-8DB0-4CB2-BD37-BEA95C6A1008}" type="slidenum">
              <a:rPr lang="en-IN" smtClean="0"/>
              <a:pPr/>
              <a:t>16</a:t>
            </a:fld>
            <a:endParaRPr lang="en-IN" dirty="0"/>
          </a:p>
        </p:txBody>
      </p:sp>
      <p:sp>
        <p:nvSpPr>
          <p:cNvPr id="7" name="Footer Placeholder 2">
            <a:extLst>
              <a:ext uri="{FF2B5EF4-FFF2-40B4-BE49-F238E27FC236}">
                <a16:creationId xmlns:a16="http://schemas.microsoft.com/office/drawing/2014/main" id="{69B93914-0C82-4A5B-9835-B0D18B34098C}"/>
              </a:ext>
            </a:extLst>
          </p:cNvPr>
          <p:cNvSpPr txBox="1">
            <a:spLocks/>
          </p:cNvSpPr>
          <p:nvPr/>
        </p:nvSpPr>
        <p:spPr>
          <a:xfrm>
            <a:off x="467544" y="6237312"/>
            <a:ext cx="5632140" cy="36512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dirty="0"/>
              <a:t>BATCH NO:        DEPARTMENT ELECTRONICS AND COMMUNICATION ENGINEERING</a:t>
            </a:r>
          </a:p>
        </p:txBody>
      </p:sp>
    </p:spTree>
    <p:extLst>
      <p:ext uri="{BB962C8B-B14F-4D97-AF65-F5344CB8AC3E}">
        <p14:creationId xmlns:p14="http://schemas.microsoft.com/office/powerpoint/2010/main" val="1315130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normAutofit/>
          </a:bodyPr>
          <a:lstStyle/>
          <a:p>
            <a:r>
              <a:rPr lang="en-IN" sz="2400" b="1" dirty="0">
                <a:latin typeface="Times New Roman" pitchFamily="18" charset="0"/>
                <a:cs typeface="Times New Roman" pitchFamily="18" charset="0"/>
              </a:rPr>
              <a:t>Agenda</a:t>
            </a:r>
          </a:p>
        </p:txBody>
      </p:sp>
      <p:sp>
        <p:nvSpPr>
          <p:cNvPr id="3" name="Content Placeholder 2"/>
          <p:cNvSpPr>
            <a:spLocks noGrp="1"/>
          </p:cNvSpPr>
          <p:nvPr>
            <p:ph idx="1"/>
          </p:nvPr>
        </p:nvSpPr>
        <p:spPr>
          <a:xfrm>
            <a:off x="457200" y="1365684"/>
            <a:ext cx="8229600" cy="4367572"/>
          </a:xfrm>
        </p:spPr>
        <p:txBody>
          <a:bodyPr>
            <a:noAutofit/>
          </a:bodyPr>
          <a:lstStyle/>
          <a:p>
            <a:pPr>
              <a:lnSpc>
                <a:spcPct val="100000"/>
              </a:lnSpc>
            </a:pPr>
            <a:r>
              <a:rPr lang="en-IN" sz="1400" dirty="0">
                <a:latin typeface="Times New Roman" pitchFamily="18" charset="0"/>
                <a:cs typeface="Times New Roman" pitchFamily="18" charset="0"/>
              </a:rPr>
              <a:t>ABSTRACT</a:t>
            </a:r>
          </a:p>
          <a:p>
            <a:pPr>
              <a:lnSpc>
                <a:spcPct val="100000"/>
              </a:lnSpc>
            </a:pPr>
            <a:r>
              <a:rPr lang="en-IN" sz="1400" dirty="0">
                <a:latin typeface="Times New Roman" pitchFamily="18" charset="0"/>
                <a:cs typeface="Times New Roman" pitchFamily="18" charset="0"/>
              </a:rPr>
              <a:t>OBJECTIVE</a:t>
            </a:r>
          </a:p>
          <a:p>
            <a:pPr>
              <a:lnSpc>
                <a:spcPct val="100000"/>
              </a:lnSpc>
            </a:pPr>
            <a:r>
              <a:rPr lang="en-IN" sz="1400" dirty="0">
                <a:latin typeface="Times New Roman" pitchFamily="18" charset="0"/>
                <a:cs typeface="Times New Roman" pitchFamily="18" charset="0"/>
              </a:rPr>
              <a:t>INTRODUCTION ABOUT VILLAGE</a:t>
            </a:r>
          </a:p>
          <a:p>
            <a:pPr>
              <a:lnSpc>
                <a:spcPct val="100000"/>
              </a:lnSpc>
            </a:pPr>
            <a:r>
              <a:rPr lang="en-IN" sz="1400" dirty="0">
                <a:latin typeface="Times New Roman" pitchFamily="18" charset="0"/>
                <a:cs typeface="Times New Roman" pitchFamily="18" charset="0"/>
              </a:rPr>
              <a:t>ACTIVITY LOG</a:t>
            </a:r>
          </a:p>
          <a:p>
            <a:pPr>
              <a:lnSpc>
                <a:spcPct val="100000"/>
              </a:lnSpc>
            </a:pPr>
            <a:r>
              <a:rPr lang="en-IN" sz="1400" dirty="0">
                <a:latin typeface="Times New Roman" pitchFamily="18" charset="0"/>
                <a:cs typeface="Times New Roman" pitchFamily="18" charset="0"/>
              </a:rPr>
              <a:t>SURVEY </a:t>
            </a:r>
          </a:p>
          <a:p>
            <a:pPr>
              <a:lnSpc>
                <a:spcPct val="100000"/>
              </a:lnSpc>
            </a:pPr>
            <a:r>
              <a:rPr lang="en-IN" sz="1400" dirty="0">
                <a:latin typeface="Times New Roman" pitchFamily="18" charset="0"/>
                <a:cs typeface="Times New Roman" pitchFamily="18" charset="0"/>
              </a:rPr>
              <a:t>SURVEY ANALYSIS WITH  REPORT</a:t>
            </a:r>
          </a:p>
          <a:p>
            <a:pPr>
              <a:lnSpc>
                <a:spcPct val="100000"/>
              </a:lnSpc>
            </a:pPr>
            <a:r>
              <a:rPr lang="en-IN" sz="1400" dirty="0">
                <a:latin typeface="Times New Roman" pitchFamily="18" charset="0"/>
                <a:cs typeface="Times New Roman" pitchFamily="18" charset="0"/>
              </a:rPr>
              <a:t>SOCIETY RELEVANT PROBLEM IDENTIFICATION</a:t>
            </a:r>
          </a:p>
          <a:p>
            <a:pPr>
              <a:lnSpc>
                <a:spcPct val="100000"/>
              </a:lnSpc>
            </a:pPr>
            <a:r>
              <a:rPr lang="en-IN" sz="1400" dirty="0">
                <a:latin typeface="Times New Roman" pitchFamily="18" charset="0"/>
                <a:cs typeface="Times New Roman" pitchFamily="18" charset="0"/>
              </a:rPr>
              <a:t>NOVEL IDEA GENERATION</a:t>
            </a:r>
          </a:p>
          <a:p>
            <a:pPr>
              <a:lnSpc>
                <a:spcPct val="100000"/>
              </a:lnSpc>
            </a:pPr>
            <a:r>
              <a:rPr lang="en-IN" sz="1400" dirty="0">
                <a:latin typeface="Times New Roman" pitchFamily="18" charset="0"/>
                <a:cs typeface="Times New Roman" pitchFamily="18" charset="0"/>
              </a:rPr>
              <a:t>PROTOTYPE/DEVELOPMENT OF NEW SOLUTION</a:t>
            </a:r>
          </a:p>
          <a:p>
            <a:pPr>
              <a:lnSpc>
                <a:spcPct val="100000"/>
              </a:lnSpc>
            </a:pPr>
            <a:r>
              <a:rPr lang="en-IN" sz="1400" dirty="0">
                <a:latin typeface="Times New Roman" pitchFamily="18" charset="0"/>
                <a:cs typeface="Times New Roman" pitchFamily="18" charset="0"/>
              </a:rPr>
              <a:t>GEOTAGGED PHOTOS AND DETAIL&amp;VIDEO LINK</a:t>
            </a:r>
          </a:p>
          <a:p>
            <a:pPr>
              <a:lnSpc>
                <a:spcPct val="100000"/>
              </a:lnSpc>
            </a:pPr>
            <a:r>
              <a:rPr lang="en-IN" sz="1400" dirty="0">
                <a:latin typeface="Times New Roman" pitchFamily="18" charset="0"/>
                <a:cs typeface="Times New Roman" pitchFamily="18" charset="0"/>
              </a:rPr>
              <a:t> AUTHENTICATED SIGNATURES PROOF AND DETAIL</a:t>
            </a:r>
          </a:p>
          <a:p>
            <a:pPr>
              <a:lnSpc>
                <a:spcPct val="100000"/>
              </a:lnSpc>
            </a:pPr>
            <a:r>
              <a:rPr lang="en-IN" sz="1400" dirty="0">
                <a:latin typeface="Times New Roman" pitchFamily="18" charset="0"/>
                <a:cs typeface="Times New Roman" pitchFamily="18" charset="0"/>
              </a:rPr>
              <a:t>PLAGIARISM REPORT</a:t>
            </a:r>
          </a:p>
          <a:p>
            <a:pPr>
              <a:lnSpc>
                <a:spcPct val="100000"/>
              </a:lnSpc>
            </a:pPr>
            <a:endParaRPr lang="en-IN" sz="1400" dirty="0">
              <a:latin typeface="Times New Roman" pitchFamily="18" charset="0"/>
              <a:cs typeface="Times New Roman" pitchFamily="18" charset="0"/>
            </a:endParaRPr>
          </a:p>
          <a:p>
            <a:pPr>
              <a:lnSpc>
                <a:spcPct val="100000"/>
              </a:lnSpc>
            </a:pPr>
            <a:endParaRPr lang="en-IN" sz="1400" dirty="0">
              <a:latin typeface="Times New Roman" pitchFamily="18" charset="0"/>
              <a:cs typeface="Times New Roman" pitchFamily="18" charset="0"/>
            </a:endParaRPr>
          </a:p>
          <a:p>
            <a:pPr>
              <a:lnSpc>
                <a:spcPct val="100000"/>
              </a:lnSpc>
            </a:pPr>
            <a:endParaRPr lang="en-IN" sz="1400" dirty="0">
              <a:latin typeface="Times New Roman" pitchFamily="18" charset="0"/>
              <a:cs typeface="Times New Roman" pitchFamily="18" charset="0"/>
            </a:endParaRPr>
          </a:p>
          <a:p>
            <a:pPr marL="0" indent="0" algn="just">
              <a:lnSpc>
                <a:spcPct val="100000"/>
              </a:lnSpc>
              <a:buNone/>
            </a:pPr>
            <a:endParaRPr lang="en-IN" sz="1400" dirty="0">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973C4727-3B27-4A6E-80DF-F9AE31EE8128}"/>
              </a:ext>
            </a:extLst>
          </p:cNvPr>
          <p:cNvSpPr>
            <a:spLocks noGrp="1"/>
          </p:cNvSpPr>
          <p:nvPr>
            <p:ph type="dt" sz="half" idx="10"/>
          </p:nvPr>
        </p:nvSpPr>
        <p:spPr/>
        <p:txBody>
          <a:bodyPr/>
          <a:lstStyle/>
          <a:p>
            <a:fld id="{9BEE4593-0D8E-4444-A56B-222217CE2EFB}" type="datetime1">
              <a:rPr lang="en-IN" smtClean="0"/>
              <a:pPr/>
              <a:t>07-11-2023</a:t>
            </a:fld>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pPr/>
              <a:t>2</a:t>
            </a:fld>
            <a:endParaRPr lang="en-IN" dirty="0"/>
          </a:p>
        </p:txBody>
      </p:sp>
      <p:sp>
        <p:nvSpPr>
          <p:cNvPr id="7" name="Footer Placeholder 2">
            <a:extLst>
              <a:ext uri="{FF2B5EF4-FFF2-40B4-BE49-F238E27FC236}">
                <a16:creationId xmlns:a16="http://schemas.microsoft.com/office/drawing/2014/main" id="{69B93914-0C82-4A5B-9835-B0D18B34098C}"/>
              </a:ext>
            </a:extLst>
          </p:cNvPr>
          <p:cNvSpPr>
            <a:spLocks noGrp="1"/>
          </p:cNvSpPr>
          <p:nvPr>
            <p:ph type="ftr" sz="quarter" idx="11"/>
          </p:nvPr>
        </p:nvSpPr>
        <p:spPr>
          <a:xfrm>
            <a:off x="685800" y="6272785"/>
            <a:ext cx="5632140" cy="365125"/>
          </a:xfrm>
        </p:spPr>
        <p:txBody>
          <a:bodyPr/>
          <a:lstStyle/>
          <a:p>
            <a:r>
              <a:rPr lang="en-IN" dirty="0"/>
              <a:t>BATCH NO:        DEPARTMENT ELECTRONICS AND COMMUNICATION ENGINEERING</a:t>
            </a:r>
          </a:p>
        </p:txBody>
      </p:sp>
    </p:spTree>
    <p:extLst>
      <p:ext uri="{BB962C8B-B14F-4D97-AF65-F5344CB8AC3E}">
        <p14:creationId xmlns:p14="http://schemas.microsoft.com/office/powerpoint/2010/main" val="3008548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2487"/>
            <a:ext cx="8229600" cy="1039091"/>
          </a:xfrm>
        </p:spPr>
        <p:txBody>
          <a:bodyPr>
            <a:normAutofit/>
          </a:bodyPr>
          <a:lstStyle/>
          <a:p>
            <a:r>
              <a:rPr lang="en-IN" sz="2400" b="1" dirty="0">
                <a:latin typeface="Times New Roman" pitchFamily="18" charset="0"/>
                <a:cs typeface="Times New Roman" pitchFamily="18" charset="0"/>
              </a:rPr>
              <a:t>ABSTRACT</a:t>
            </a:r>
          </a:p>
        </p:txBody>
      </p:sp>
      <p:sp>
        <p:nvSpPr>
          <p:cNvPr id="3" name="Content Placeholder 2"/>
          <p:cNvSpPr>
            <a:spLocks noGrp="1"/>
          </p:cNvSpPr>
          <p:nvPr>
            <p:ph idx="1"/>
          </p:nvPr>
        </p:nvSpPr>
        <p:spPr>
          <a:xfrm>
            <a:off x="423934" y="1628800"/>
            <a:ext cx="8229600" cy="5159660"/>
          </a:xfrm>
        </p:spPr>
        <p:txBody>
          <a:bodyPr>
            <a:noAutofit/>
          </a:bodyPr>
          <a:lstStyle/>
          <a:p>
            <a:r>
              <a:rPr lang="en-US" sz="1800" dirty="0">
                <a:latin typeface="Times New Roman" panose="02020603050405020304" pitchFamily="18" charset="0"/>
                <a:cs typeface="Times New Roman" panose="02020603050405020304" pitchFamily="18" charset="0"/>
              </a:rPr>
              <a:t>Managing water resources is really important because it helps us stay alive, keeps nature healthy, and allows us to build our communities. But it's not easy because more and more people are using water, our cities are getting bigger, and the changing climate is making things even trickier. This summary gives you a quick look at the main problems, difficulties, and plans for managing water resources.</a:t>
            </a:r>
          </a:p>
          <a:p>
            <a:r>
              <a:rPr lang="en-US" sz="1800" dirty="0">
                <a:latin typeface="Times New Roman" panose="02020603050405020304" pitchFamily="18" charset="0"/>
                <a:cs typeface="Times New Roman" panose="02020603050405020304" pitchFamily="18" charset="0"/>
              </a:rPr>
              <a:t>First, we discuss the increasing stress on water resources due to a surge in global population, agricultural expansion, and industrial development. Concurrently, climate change-induced shifts in precipitation patterns and the frequency of extreme weather events are exacerbating water scarcity issues.</a:t>
            </a:r>
          </a:p>
          <a:p>
            <a:r>
              <a:rPr lang="en-US" sz="1800" dirty="0">
                <a:latin typeface="Times New Roman" panose="02020603050405020304" pitchFamily="18" charset="0"/>
                <a:cs typeface="Times New Roman" panose="02020603050405020304" pitchFamily="18" charset="0"/>
              </a:rPr>
              <a:t>Next, the abstract delves into the various challenges faced by water resource managers. These challenges include the depletion and contamination of freshwater sources, inequitable access to clean water, and the degradation of aquatic ecosystems. Moreover, the lack of coordinated efforts among stakeholders, outdated infrastructure, and regulatory shortcomings further complicate effective management.</a:t>
            </a:r>
            <a:endParaRPr lang="en-IN" sz="18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973C4727-3B27-4A6E-80DF-F9AE31EE8128}"/>
              </a:ext>
            </a:extLst>
          </p:cNvPr>
          <p:cNvSpPr>
            <a:spLocks noGrp="1"/>
          </p:cNvSpPr>
          <p:nvPr>
            <p:ph type="dt" sz="half" idx="10"/>
          </p:nvPr>
        </p:nvSpPr>
        <p:spPr/>
        <p:txBody>
          <a:bodyPr/>
          <a:lstStyle/>
          <a:p>
            <a:fld id="{9BEE4593-0D8E-4444-A56B-222217CE2EFB}" type="datetime1">
              <a:rPr lang="en-IN" smtClean="0"/>
              <a:pPr/>
              <a:t>07-11-2023</a:t>
            </a:fld>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pPr/>
              <a:t>3</a:t>
            </a:fld>
            <a:endParaRPr lang="en-IN" dirty="0"/>
          </a:p>
        </p:txBody>
      </p:sp>
      <p:sp>
        <p:nvSpPr>
          <p:cNvPr id="7" name="Footer Placeholder 2">
            <a:extLst>
              <a:ext uri="{FF2B5EF4-FFF2-40B4-BE49-F238E27FC236}">
                <a16:creationId xmlns:a16="http://schemas.microsoft.com/office/drawing/2014/main" id="{69B93914-0C82-4A5B-9835-B0D18B34098C}"/>
              </a:ext>
            </a:extLst>
          </p:cNvPr>
          <p:cNvSpPr>
            <a:spLocks noGrp="1"/>
          </p:cNvSpPr>
          <p:nvPr>
            <p:ph type="ftr" sz="quarter" idx="11"/>
          </p:nvPr>
        </p:nvSpPr>
        <p:spPr>
          <a:xfrm>
            <a:off x="685800" y="6272785"/>
            <a:ext cx="5632140" cy="365125"/>
          </a:xfrm>
        </p:spPr>
        <p:txBody>
          <a:bodyPr/>
          <a:lstStyle/>
          <a:p>
            <a:r>
              <a:rPr lang="en-IN" dirty="0"/>
              <a:t>BATCH NO:        DEPARTMENT ELECTRONICS AND COMMUNICATION ENGINEERING</a:t>
            </a:r>
          </a:p>
        </p:txBody>
      </p:sp>
    </p:spTree>
    <p:extLst>
      <p:ext uri="{BB962C8B-B14F-4D97-AF65-F5344CB8AC3E}">
        <p14:creationId xmlns:p14="http://schemas.microsoft.com/office/powerpoint/2010/main" val="3008548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normAutofit/>
          </a:bodyPr>
          <a:lstStyle/>
          <a:p>
            <a:r>
              <a:rPr lang="en-IN" sz="2400" b="1" dirty="0">
                <a:latin typeface="Times New Roman" pitchFamily="18" charset="0"/>
                <a:cs typeface="Times New Roman" pitchFamily="18" charset="0"/>
              </a:rPr>
              <a:t>OBJECTIVES</a:t>
            </a:r>
          </a:p>
        </p:txBody>
      </p:sp>
      <p:sp>
        <p:nvSpPr>
          <p:cNvPr id="3" name="Content Placeholder 2"/>
          <p:cNvSpPr>
            <a:spLocks noGrp="1"/>
          </p:cNvSpPr>
          <p:nvPr>
            <p:ph idx="1"/>
          </p:nvPr>
        </p:nvSpPr>
        <p:spPr>
          <a:xfrm>
            <a:off x="527902" y="1239405"/>
            <a:ext cx="8229600" cy="5159660"/>
          </a:xfrm>
        </p:spPr>
        <p:txBody>
          <a:bodyPr>
            <a:noAutofit/>
          </a:bodyPr>
          <a:lstStyle/>
          <a:p>
            <a:pPr marL="0" indent="0" algn="just">
              <a:buNone/>
            </a:pPr>
            <a:r>
              <a:rPr lang="en-IN" sz="1800" b="1" dirty="0">
                <a:latin typeface="Times New Roman" panose="02020603050405020304" pitchFamily="18" charset="0"/>
                <a:cs typeface="Times New Roman" pitchFamily="18" charset="0"/>
              </a:rPr>
              <a:t>Aim of the Project:</a:t>
            </a:r>
          </a:p>
          <a:p>
            <a:pPr marL="0" indent="0" algn="just">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Aim of the Sustainable Water Resource Management Project is to find smart ways to take care of our water so that it lasts a long time and everyone gets a fair share. We want to solve the tricky problems that come with managing water, like making sure our environment stays healthy, helping our economies grow, and making life better for the people who rely on water.</a:t>
            </a:r>
            <a:endParaRPr lang="en-IN" sz="1800" b="1" dirty="0">
              <a:latin typeface="Times New Roman" panose="02020603050405020304" pitchFamily="18" charset="0"/>
              <a:cs typeface="Times New Roman" pitchFamily="18" charset="0"/>
            </a:endParaRPr>
          </a:p>
          <a:p>
            <a:pPr marL="0" indent="0" algn="just">
              <a:buNone/>
            </a:pPr>
            <a:r>
              <a:rPr lang="en-US" sz="1800" b="1" dirty="0">
                <a:latin typeface="Times New Roman" panose="02020603050405020304" pitchFamily="18" charset="0"/>
                <a:ea typeface="Verdana" panose="020B0604030504040204" pitchFamily="34" charset="0"/>
                <a:cs typeface="Times New Roman" panose="02020603050405020304" pitchFamily="18" charset="0"/>
              </a:rPr>
              <a:t>Scope of the Project:</a:t>
            </a:r>
          </a:p>
          <a:p>
            <a:pPr marL="0" indent="0" algn="just">
              <a:buNone/>
            </a:pPr>
            <a:r>
              <a:rPr lang="en-US" sz="1800" b="1" dirty="0">
                <a:latin typeface="Times New Roman" panose="02020603050405020304" pitchFamily="18" charset="0"/>
                <a:cs typeface="Times New Roman" panose="02020603050405020304" pitchFamily="18" charset="0"/>
              </a:rPr>
              <a:t>Water Conservation and Efficiency: </a:t>
            </a:r>
          </a:p>
          <a:p>
            <a:pPr marL="0" indent="0" algn="just">
              <a:buNone/>
            </a:pPr>
            <a:r>
              <a:rPr lang="en-US" sz="1800" dirty="0">
                <a:latin typeface="Times New Roman" panose="02020603050405020304" pitchFamily="18" charset="0"/>
                <a:cs typeface="Times New Roman" panose="02020603050405020304" pitchFamily="18" charset="0"/>
              </a:rPr>
              <a:t>The project will focus on promoting water conservation practices and the adoption of water-efficient technologies in various sectors, including agriculture, industry, and households.</a:t>
            </a:r>
          </a:p>
          <a:p>
            <a:pPr marL="0" indent="0" algn="just">
              <a:buNone/>
            </a:pPr>
            <a:r>
              <a:rPr lang="en-US" sz="1800" b="1" dirty="0">
                <a:latin typeface="Times New Roman" panose="02020603050405020304" pitchFamily="18" charset="0"/>
                <a:cs typeface="Times New Roman" panose="02020603050405020304" pitchFamily="18" charset="0"/>
              </a:rPr>
              <a:t>Water Quality Management: </a:t>
            </a:r>
          </a:p>
          <a:p>
            <a:pPr marL="0" indent="0" algn="just">
              <a:buNone/>
            </a:pPr>
            <a:r>
              <a:rPr lang="en-US" sz="1800" dirty="0">
                <a:latin typeface="Times New Roman" panose="02020603050405020304" pitchFamily="18" charset="0"/>
                <a:cs typeface="Times New Roman" panose="02020603050405020304" pitchFamily="18" charset="0"/>
              </a:rPr>
              <a:t>The project will address issues related to water contamination by implementing water treatment technologies and pollution control measures. It will also involve regular water quality testing and monitoring.</a:t>
            </a: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973C4727-3B27-4A6E-80DF-F9AE31EE8128}"/>
              </a:ext>
            </a:extLst>
          </p:cNvPr>
          <p:cNvSpPr>
            <a:spLocks noGrp="1"/>
          </p:cNvSpPr>
          <p:nvPr>
            <p:ph type="dt" sz="half" idx="10"/>
          </p:nvPr>
        </p:nvSpPr>
        <p:spPr/>
        <p:txBody>
          <a:bodyPr/>
          <a:lstStyle/>
          <a:p>
            <a:fld id="{9BEE4593-0D8E-4444-A56B-222217CE2EFB}" type="datetime1">
              <a:rPr lang="en-IN" smtClean="0"/>
              <a:pPr/>
              <a:t>07-11-2023</a:t>
            </a:fld>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pPr/>
              <a:t>4</a:t>
            </a:fld>
            <a:endParaRPr lang="en-IN" dirty="0"/>
          </a:p>
        </p:txBody>
      </p:sp>
      <p:sp>
        <p:nvSpPr>
          <p:cNvPr id="7" name="Footer Placeholder 2">
            <a:extLst>
              <a:ext uri="{FF2B5EF4-FFF2-40B4-BE49-F238E27FC236}">
                <a16:creationId xmlns:a16="http://schemas.microsoft.com/office/drawing/2014/main" id="{69B93914-0C82-4A5B-9835-B0D18B34098C}"/>
              </a:ext>
            </a:extLst>
          </p:cNvPr>
          <p:cNvSpPr>
            <a:spLocks noGrp="1"/>
          </p:cNvSpPr>
          <p:nvPr>
            <p:ph type="ftr" sz="quarter" idx="11"/>
          </p:nvPr>
        </p:nvSpPr>
        <p:spPr>
          <a:xfrm>
            <a:off x="685800" y="6272785"/>
            <a:ext cx="5632140" cy="365125"/>
          </a:xfrm>
        </p:spPr>
        <p:txBody>
          <a:bodyPr/>
          <a:lstStyle/>
          <a:p>
            <a:r>
              <a:rPr lang="en-IN" dirty="0"/>
              <a:t>BATCH NO:        DEPARTMENT ELECTRONICS AND COMMUNICATION ENGINEERING</a:t>
            </a:r>
          </a:p>
        </p:txBody>
      </p:sp>
    </p:spTree>
    <p:extLst>
      <p:ext uri="{BB962C8B-B14F-4D97-AF65-F5344CB8AC3E}">
        <p14:creationId xmlns:p14="http://schemas.microsoft.com/office/powerpoint/2010/main" val="3008548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56329" y="928081"/>
            <a:ext cx="2225040" cy="195580"/>
            <a:chOff x="556329" y="928081"/>
            <a:chExt cx="2225040" cy="195580"/>
          </a:xfrm>
        </p:grpSpPr>
        <p:pic>
          <p:nvPicPr>
            <p:cNvPr id="3" name="object 3"/>
            <p:cNvPicPr/>
            <p:nvPr/>
          </p:nvPicPr>
          <p:blipFill>
            <a:blip r:embed="rId2" cstate="print"/>
            <a:stretch>
              <a:fillRect/>
            </a:stretch>
          </p:blipFill>
          <p:spPr>
            <a:xfrm>
              <a:off x="556329" y="932687"/>
              <a:ext cx="97466" cy="187451"/>
            </a:xfrm>
            <a:prstGeom prst="rect">
              <a:avLst/>
            </a:prstGeom>
          </p:spPr>
        </p:pic>
        <p:pic>
          <p:nvPicPr>
            <p:cNvPr id="4" name="object 4"/>
            <p:cNvPicPr/>
            <p:nvPr/>
          </p:nvPicPr>
          <p:blipFill>
            <a:blip r:embed="rId3" cstate="print"/>
            <a:stretch>
              <a:fillRect/>
            </a:stretch>
          </p:blipFill>
          <p:spPr>
            <a:xfrm>
              <a:off x="662975" y="932652"/>
              <a:ext cx="193512" cy="190535"/>
            </a:xfrm>
            <a:prstGeom prst="rect">
              <a:avLst/>
            </a:prstGeom>
          </p:spPr>
        </p:pic>
        <p:pic>
          <p:nvPicPr>
            <p:cNvPr id="5" name="object 5"/>
            <p:cNvPicPr/>
            <p:nvPr/>
          </p:nvPicPr>
          <p:blipFill>
            <a:blip r:embed="rId4" cstate="print"/>
            <a:stretch>
              <a:fillRect/>
            </a:stretch>
          </p:blipFill>
          <p:spPr>
            <a:xfrm>
              <a:off x="874695" y="932687"/>
              <a:ext cx="163148" cy="187451"/>
            </a:xfrm>
            <a:prstGeom prst="rect">
              <a:avLst/>
            </a:prstGeom>
          </p:spPr>
        </p:pic>
        <p:pic>
          <p:nvPicPr>
            <p:cNvPr id="6" name="object 6"/>
            <p:cNvPicPr/>
            <p:nvPr/>
          </p:nvPicPr>
          <p:blipFill>
            <a:blip r:embed="rId5" cstate="print"/>
            <a:stretch>
              <a:fillRect/>
            </a:stretch>
          </p:blipFill>
          <p:spPr>
            <a:xfrm>
              <a:off x="1051559" y="932687"/>
              <a:ext cx="201168" cy="187451"/>
            </a:xfrm>
            <a:prstGeom prst="rect">
              <a:avLst/>
            </a:prstGeom>
          </p:spPr>
        </p:pic>
        <p:pic>
          <p:nvPicPr>
            <p:cNvPr id="7" name="object 7"/>
            <p:cNvPicPr/>
            <p:nvPr/>
          </p:nvPicPr>
          <p:blipFill>
            <a:blip r:embed="rId6" cstate="print"/>
            <a:stretch>
              <a:fillRect/>
            </a:stretch>
          </p:blipFill>
          <p:spPr>
            <a:xfrm>
              <a:off x="1263465" y="931163"/>
              <a:ext cx="193478" cy="192024"/>
            </a:xfrm>
            <a:prstGeom prst="rect">
              <a:avLst/>
            </a:prstGeom>
          </p:spPr>
        </p:pic>
        <p:pic>
          <p:nvPicPr>
            <p:cNvPr id="8" name="object 8"/>
            <p:cNvPicPr/>
            <p:nvPr/>
          </p:nvPicPr>
          <p:blipFill>
            <a:blip r:embed="rId7" cstate="print"/>
            <a:stretch>
              <a:fillRect/>
            </a:stretch>
          </p:blipFill>
          <p:spPr>
            <a:xfrm>
              <a:off x="1473780" y="932687"/>
              <a:ext cx="184331" cy="187451"/>
            </a:xfrm>
            <a:prstGeom prst="rect">
              <a:avLst/>
            </a:prstGeom>
          </p:spPr>
        </p:pic>
        <p:pic>
          <p:nvPicPr>
            <p:cNvPr id="9" name="object 9"/>
            <p:cNvPicPr/>
            <p:nvPr/>
          </p:nvPicPr>
          <p:blipFill>
            <a:blip r:embed="rId8" cstate="print"/>
            <a:stretch>
              <a:fillRect/>
            </a:stretch>
          </p:blipFill>
          <p:spPr>
            <a:xfrm>
              <a:off x="1674876" y="932652"/>
              <a:ext cx="192023" cy="190535"/>
            </a:xfrm>
            <a:prstGeom prst="rect">
              <a:avLst/>
            </a:prstGeom>
          </p:spPr>
        </p:pic>
        <p:pic>
          <p:nvPicPr>
            <p:cNvPr id="10" name="object 10"/>
            <p:cNvPicPr/>
            <p:nvPr/>
          </p:nvPicPr>
          <p:blipFill>
            <a:blip r:embed="rId9" cstate="print"/>
            <a:stretch>
              <a:fillRect/>
            </a:stretch>
          </p:blipFill>
          <p:spPr>
            <a:xfrm>
              <a:off x="1880577" y="928081"/>
              <a:ext cx="176822" cy="195106"/>
            </a:xfrm>
            <a:prstGeom prst="rect">
              <a:avLst/>
            </a:prstGeom>
          </p:spPr>
        </p:pic>
        <p:pic>
          <p:nvPicPr>
            <p:cNvPr id="11" name="object 11"/>
            <p:cNvPicPr/>
            <p:nvPr/>
          </p:nvPicPr>
          <p:blipFill>
            <a:blip r:embed="rId10" cstate="print"/>
            <a:stretch>
              <a:fillRect/>
            </a:stretch>
          </p:blipFill>
          <p:spPr>
            <a:xfrm>
              <a:off x="2081743" y="932687"/>
              <a:ext cx="167680" cy="187451"/>
            </a:xfrm>
            <a:prstGeom prst="rect">
              <a:avLst/>
            </a:prstGeom>
          </p:spPr>
        </p:pic>
        <p:pic>
          <p:nvPicPr>
            <p:cNvPr id="12" name="object 12"/>
            <p:cNvPicPr/>
            <p:nvPr/>
          </p:nvPicPr>
          <p:blipFill>
            <a:blip r:embed="rId11" cstate="print"/>
            <a:stretch>
              <a:fillRect/>
            </a:stretch>
          </p:blipFill>
          <p:spPr>
            <a:xfrm>
              <a:off x="2263209" y="932687"/>
              <a:ext cx="97466" cy="187451"/>
            </a:xfrm>
            <a:prstGeom prst="rect">
              <a:avLst/>
            </a:prstGeom>
          </p:spPr>
        </p:pic>
        <p:pic>
          <p:nvPicPr>
            <p:cNvPr id="13" name="object 13"/>
            <p:cNvPicPr/>
            <p:nvPr/>
          </p:nvPicPr>
          <p:blipFill>
            <a:blip r:embed="rId12" cstate="print"/>
            <a:stretch>
              <a:fillRect/>
            </a:stretch>
          </p:blipFill>
          <p:spPr>
            <a:xfrm>
              <a:off x="2377474" y="931163"/>
              <a:ext cx="198085" cy="192024"/>
            </a:xfrm>
            <a:prstGeom prst="rect">
              <a:avLst/>
            </a:prstGeom>
          </p:spPr>
        </p:pic>
        <p:pic>
          <p:nvPicPr>
            <p:cNvPr id="14" name="object 14"/>
            <p:cNvPicPr/>
            <p:nvPr/>
          </p:nvPicPr>
          <p:blipFill>
            <a:blip r:embed="rId13" cstate="print"/>
            <a:stretch>
              <a:fillRect/>
            </a:stretch>
          </p:blipFill>
          <p:spPr>
            <a:xfrm>
              <a:off x="2587787" y="932652"/>
              <a:ext cx="193512" cy="190535"/>
            </a:xfrm>
            <a:prstGeom prst="rect">
              <a:avLst/>
            </a:prstGeom>
          </p:spPr>
        </p:pic>
      </p:grpSp>
      <p:grpSp>
        <p:nvGrpSpPr>
          <p:cNvPr id="15" name="object 15"/>
          <p:cNvGrpSpPr/>
          <p:nvPr/>
        </p:nvGrpSpPr>
        <p:grpSpPr>
          <a:xfrm>
            <a:off x="2845307" y="928080"/>
            <a:ext cx="974090" cy="195580"/>
            <a:chOff x="2845307" y="928080"/>
            <a:chExt cx="974090" cy="195580"/>
          </a:xfrm>
        </p:grpSpPr>
        <p:pic>
          <p:nvPicPr>
            <p:cNvPr id="16" name="object 16"/>
            <p:cNvPicPr/>
            <p:nvPr/>
          </p:nvPicPr>
          <p:blipFill>
            <a:blip r:embed="rId14" cstate="print"/>
            <a:stretch>
              <a:fillRect/>
            </a:stretch>
          </p:blipFill>
          <p:spPr>
            <a:xfrm>
              <a:off x="2845307" y="928080"/>
              <a:ext cx="192024" cy="190535"/>
            </a:xfrm>
            <a:prstGeom prst="rect">
              <a:avLst/>
            </a:prstGeom>
          </p:spPr>
        </p:pic>
        <p:pic>
          <p:nvPicPr>
            <p:cNvPr id="17" name="object 17"/>
            <p:cNvPicPr/>
            <p:nvPr/>
          </p:nvPicPr>
          <p:blipFill>
            <a:blip r:embed="rId15" cstate="print"/>
            <a:stretch>
              <a:fillRect/>
            </a:stretch>
          </p:blipFill>
          <p:spPr>
            <a:xfrm>
              <a:off x="3050969" y="932688"/>
              <a:ext cx="167718" cy="187451"/>
            </a:xfrm>
            <a:prstGeom prst="rect">
              <a:avLst/>
            </a:prstGeom>
          </p:spPr>
        </p:pic>
        <p:pic>
          <p:nvPicPr>
            <p:cNvPr id="18" name="object 18"/>
            <p:cNvPicPr/>
            <p:nvPr/>
          </p:nvPicPr>
          <p:blipFill>
            <a:blip r:embed="rId16" cstate="print"/>
            <a:stretch>
              <a:fillRect/>
            </a:stretch>
          </p:blipFill>
          <p:spPr>
            <a:xfrm>
              <a:off x="3238534" y="931164"/>
              <a:ext cx="198085" cy="192024"/>
            </a:xfrm>
            <a:prstGeom prst="rect">
              <a:avLst/>
            </a:prstGeom>
          </p:spPr>
        </p:pic>
        <p:pic>
          <p:nvPicPr>
            <p:cNvPr id="19" name="object 19"/>
            <p:cNvPicPr/>
            <p:nvPr/>
          </p:nvPicPr>
          <p:blipFill>
            <a:blip r:embed="rId17" cstate="print"/>
            <a:stretch>
              <a:fillRect/>
            </a:stretch>
          </p:blipFill>
          <p:spPr>
            <a:xfrm>
              <a:off x="3451859" y="932652"/>
              <a:ext cx="192024" cy="190535"/>
            </a:xfrm>
            <a:prstGeom prst="rect">
              <a:avLst/>
            </a:prstGeom>
          </p:spPr>
        </p:pic>
        <p:pic>
          <p:nvPicPr>
            <p:cNvPr id="20" name="object 20"/>
            <p:cNvPicPr/>
            <p:nvPr/>
          </p:nvPicPr>
          <p:blipFill>
            <a:blip r:embed="rId18" cstate="print"/>
            <a:stretch>
              <a:fillRect/>
            </a:stretch>
          </p:blipFill>
          <p:spPr>
            <a:xfrm>
              <a:off x="3656035" y="932688"/>
              <a:ext cx="163148" cy="187451"/>
            </a:xfrm>
            <a:prstGeom prst="rect">
              <a:avLst/>
            </a:prstGeom>
          </p:spPr>
        </p:pic>
      </p:grpSp>
      <p:grpSp>
        <p:nvGrpSpPr>
          <p:cNvPr id="21" name="object 21"/>
          <p:cNvGrpSpPr/>
          <p:nvPr/>
        </p:nvGrpSpPr>
        <p:grpSpPr>
          <a:xfrm>
            <a:off x="3893854" y="928081"/>
            <a:ext cx="1271270" cy="195580"/>
            <a:chOff x="3893854" y="928081"/>
            <a:chExt cx="1271270" cy="195580"/>
          </a:xfrm>
        </p:grpSpPr>
        <p:pic>
          <p:nvPicPr>
            <p:cNvPr id="22" name="object 22"/>
            <p:cNvPicPr/>
            <p:nvPr/>
          </p:nvPicPr>
          <p:blipFill>
            <a:blip r:embed="rId19" cstate="print"/>
            <a:stretch>
              <a:fillRect/>
            </a:stretch>
          </p:blipFill>
          <p:spPr>
            <a:xfrm>
              <a:off x="3893854" y="932652"/>
              <a:ext cx="198085" cy="190535"/>
            </a:xfrm>
            <a:prstGeom prst="rect">
              <a:avLst/>
            </a:prstGeom>
          </p:spPr>
        </p:pic>
        <p:pic>
          <p:nvPicPr>
            <p:cNvPr id="23" name="object 23"/>
            <p:cNvPicPr/>
            <p:nvPr/>
          </p:nvPicPr>
          <p:blipFill>
            <a:blip r:embed="rId20" cstate="print"/>
            <a:stretch>
              <a:fillRect/>
            </a:stretch>
          </p:blipFill>
          <p:spPr>
            <a:xfrm>
              <a:off x="4099629" y="932687"/>
              <a:ext cx="97466" cy="187451"/>
            </a:xfrm>
            <a:prstGeom prst="rect">
              <a:avLst/>
            </a:prstGeom>
          </p:spPr>
        </p:pic>
        <p:pic>
          <p:nvPicPr>
            <p:cNvPr id="24" name="object 24"/>
            <p:cNvPicPr/>
            <p:nvPr/>
          </p:nvPicPr>
          <p:blipFill>
            <a:blip r:embed="rId21" cstate="print"/>
            <a:stretch>
              <a:fillRect/>
            </a:stretch>
          </p:blipFill>
          <p:spPr>
            <a:xfrm>
              <a:off x="4212335" y="932687"/>
              <a:ext cx="169163" cy="187451"/>
            </a:xfrm>
            <a:prstGeom prst="rect">
              <a:avLst/>
            </a:prstGeom>
          </p:spPr>
        </p:pic>
        <p:pic>
          <p:nvPicPr>
            <p:cNvPr id="25" name="object 25"/>
            <p:cNvPicPr/>
            <p:nvPr/>
          </p:nvPicPr>
          <p:blipFill>
            <a:blip r:embed="rId22" cstate="print"/>
            <a:stretch>
              <a:fillRect/>
            </a:stretch>
          </p:blipFill>
          <p:spPr>
            <a:xfrm>
              <a:off x="4395215" y="932687"/>
              <a:ext cx="173736" cy="187451"/>
            </a:xfrm>
            <a:prstGeom prst="rect">
              <a:avLst/>
            </a:prstGeom>
          </p:spPr>
        </p:pic>
        <p:pic>
          <p:nvPicPr>
            <p:cNvPr id="26" name="object 26"/>
            <p:cNvPicPr/>
            <p:nvPr/>
          </p:nvPicPr>
          <p:blipFill>
            <a:blip r:embed="rId23" cstate="print"/>
            <a:stretch>
              <a:fillRect/>
            </a:stretch>
          </p:blipFill>
          <p:spPr>
            <a:xfrm>
              <a:off x="4576571" y="932617"/>
              <a:ext cx="196595" cy="185998"/>
            </a:xfrm>
            <a:prstGeom prst="rect">
              <a:avLst/>
            </a:prstGeom>
          </p:spPr>
        </p:pic>
        <p:pic>
          <p:nvPicPr>
            <p:cNvPr id="27" name="object 27"/>
            <p:cNvPicPr/>
            <p:nvPr/>
          </p:nvPicPr>
          <p:blipFill>
            <a:blip r:embed="rId24" cstate="print"/>
            <a:stretch>
              <a:fillRect/>
            </a:stretch>
          </p:blipFill>
          <p:spPr>
            <a:xfrm>
              <a:off x="4788374" y="928081"/>
              <a:ext cx="204249" cy="195106"/>
            </a:xfrm>
            <a:prstGeom prst="rect">
              <a:avLst/>
            </a:prstGeom>
          </p:spPr>
        </p:pic>
        <p:pic>
          <p:nvPicPr>
            <p:cNvPr id="28" name="object 28"/>
            <p:cNvPicPr/>
            <p:nvPr/>
          </p:nvPicPr>
          <p:blipFill>
            <a:blip r:embed="rId25" cstate="print"/>
            <a:stretch>
              <a:fillRect/>
            </a:stretch>
          </p:blipFill>
          <p:spPr>
            <a:xfrm>
              <a:off x="5000243" y="932687"/>
              <a:ext cx="164591" cy="187451"/>
            </a:xfrm>
            <a:prstGeom prst="rect">
              <a:avLst/>
            </a:prstGeom>
          </p:spPr>
        </p:pic>
      </p:grpSp>
      <p:pic>
        <p:nvPicPr>
          <p:cNvPr id="29" name="object 29"/>
          <p:cNvPicPr/>
          <p:nvPr/>
        </p:nvPicPr>
        <p:blipFill>
          <a:blip r:embed="rId26" cstate="print"/>
          <a:stretch>
            <a:fillRect/>
          </a:stretch>
        </p:blipFill>
        <p:spPr>
          <a:xfrm>
            <a:off x="5276215" y="975406"/>
            <a:ext cx="51688" cy="147781"/>
          </a:xfrm>
          <a:prstGeom prst="rect">
            <a:avLst/>
          </a:prstGeom>
        </p:spPr>
      </p:pic>
      <p:sp>
        <p:nvSpPr>
          <p:cNvPr id="30" name="object 30"/>
          <p:cNvSpPr txBox="1"/>
          <p:nvPr/>
        </p:nvSpPr>
        <p:spPr>
          <a:xfrm>
            <a:off x="449961" y="1460256"/>
            <a:ext cx="8277859" cy="1361527"/>
          </a:xfrm>
          <a:prstGeom prst="rect">
            <a:avLst/>
          </a:prstGeom>
        </p:spPr>
        <p:txBody>
          <a:bodyPr vert="horz" wrap="square" lIns="0" tIns="53340" rIns="0" bIns="0" rtlCol="0">
            <a:spAutoFit/>
          </a:bodyPr>
          <a:lstStyle/>
          <a:p>
            <a:pPr marL="12700" marR="5080" algn="just">
              <a:lnSpc>
                <a:spcPts val="2480"/>
              </a:lnSpc>
              <a:spcBef>
                <a:spcPts val="420"/>
              </a:spcBef>
              <a:buClr>
                <a:srgbClr val="9E3611"/>
              </a:buClr>
              <a:buSzPct val="84782"/>
              <a:tabLst>
                <a:tab pos="195580" algn="l"/>
              </a:tabLst>
            </a:pPr>
            <a:r>
              <a:rPr lang="en-US" sz="1600" b="1" i="0" dirty="0">
                <a:solidFill>
                  <a:srgbClr val="202122"/>
                </a:solidFill>
                <a:effectLst/>
                <a:latin typeface="Times New Roman" panose="02020603050405020304" pitchFamily="18" charset="0"/>
                <a:cs typeface="Times New Roman" panose="02020603050405020304" pitchFamily="18" charset="0"/>
              </a:rPr>
              <a:t>Morai</a:t>
            </a:r>
            <a:r>
              <a:rPr lang="en-US" sz="1600" b="0" i="0" dirty="0">
                <a:solidFill>
                  <a:srgbClr val="202122"/>
                </a:solidFill>
                <a:effectLst/>
                <a:latin typeface="Times New Roman" panose="02020603050405020304" pitchFamily="18" charset="0"/>
                <a:cs typeface="Times New Roman" panose="02020603050405020304" pitchFamily="18" charset="0"/>
              </a:rPr>
              <a:t> is a village in </a:t>
            </a:r>
            <a:r>
              <a:rPr lang="en-US" sz="1600" b="0" i="0" u="none" strike="noStrike" dirty="0">
                <a:solidFill>
                  <a:srgbClr val="3366CC"/>
                </a:solidFill>
                <a:effectLst/>
                <a:latin typeface="Times New Roman" panose="02020603050405020304" pitchFamily="18" charset="0"/>
                <a:cs typeface="Times New Roman" panose="02020603050405020304" pitchFamily="18" charset="0"/>
                <a:hlinkClick r:id="rId27" tooltip="Ambattur taluk"/>
              </a:rPr>
              <a:t>Ambattur Taluk</a:t>
            </a:r>
            <a:r>
              <a:rPr lang="en-US" sz="1600" b="0" i="0" dirty="0">
                <a:solidFill>
                  <a:srgbClr val="202122"/>
                </a:solidFill>
                <a:effectLst/>
                <a:latin typeface="Times New Roman" panose="02020603050405020304" pitchFamily="18" charset="0"/>
                <a:cs typeface="Times New Roman" panose="02020603050405020304" pitchFamily="18" charset="0"/>
              </a:rPr>
              <a:t>, </a:t>
            </a:r>
            <a:r>
              <a:rPr lang="en-US" sz="1600" b="0" i="0" u="none" strike="noStrike" dirty="0">
                <a:solidFill>
                  <a:srgbClr val="3366CC"/>
                </a:solidFill>
                <a:effectLst/>
                <a:latin typeface="Times New Roman" panose="02020603050405020304" pitchFamily="18" charset="0"/>
                <a:cs typeface="Times New Roman" panose="02020603050405020304" pitchFamily="18" charset="0"/>
                <a:hlinkClick r:id="rId28" tooltip="Tiruvallur district"/>
              </a:rPr>
              <a:t>Tiruvallur District</a:t>
            </a:r>
            <a:r>
              <a:rPr lang="en-US" sz="1600" b="0" i="0" dirty="0">
                <a:solidFill>
                  <a:srgbClr val="202122"/>
                </a:solidFill>
                <a:effectLst/>
                <a:latin typeface="Times New Roman" panose="02020603050405020304" pitchFamily="18" charset="0"/>
                <a:cs typeface="Times New Roman" panose="02020603050405020304" pitchFamily="18" charset="0"/>
              </a:rPr>
              <a:t>, </a:t>
            </a:r>
            <a:r>
              <a:rPr lang="en-US" sz="1600" b="0" i="0" u="none" strike="noStrike" dirty="0">
                <a:solidFill>
                  <a:srgbClr val="3366CC"/>
                </a:solidFill>
                <a:effectLst/>
                <a:latin typeface="Times New Roman" panose="02020603050405020304" pitchFamily="18" charset="0"/>
                <a:cs typeface="Times New Roman" panose="02020603050405020304" pitchFamily="18" charset="0"/>
                <a:hlinkClick r:id="rId29" tooltip="Tamil Nadu"/>
              </a:rPr>
              <a:t>Tamil Nadu</a:t>
            </a:r>
            <a:r>
              <a:rPr lang="en-US" sz="1600" b="0" i="0" dirty="0">
                <a:solidFill>
                  <a:srgbClr val="202122"/>
                </a:solidFill>
                <a:effectLst/>
                <a:latin typeface="Times New Roman" panose="02020603050405020304" pitchFamily="18" charset="0"/>
                <a:cs typeface="Times New Roman" panose="02020603050405020304" pitchFamily="18" charset="0"/>
              </a:rPr>
              <a:t>, </a:t>
            </a:r>
            <a:r>
              <a:rPr lang="en-US" sz="1600" b="0" i="0" u="none" strike="noStrike" dirty="0">
                <a:solidFill>
                  <a:srgbClr val="3366CC"/>
                </a:solidFill>
                <a:effectLst/>
                <a:latin typeface="Times New Roman" panose="02020603050405020304" pitchFamily="18" charset="0"/>
                <a:cs typeface="Times New Roman" panose="02020603050405020304" pitchFamily="18" charset="0"/>
                <a:hlinkClick r:id="rId30" tooltip="India"/>
              </a:rPr>
              <a:t>India</a:t>
            </a:r>
            <a:r>
              <a:rPr lang="en-US" sz="1600" b="0" i="0" dirty="0">
                <a:solidFill>
                  <a:srgbClr val="202122"/>
                </a:solidFill>
                <a:effectLst/>
                <a:latin typeface="Times New Roman" panose="02020603050405020304" pitchFamily="18" charset="0"/>
                <a:cs typeface="Times New Roman" panose="02020603050405020304" pitchFamily="18" charset="0"/>
              </a:rPr>
              <a:t>. It is located in the western suburb of </a:t>
            </a:r>
            <a:r>
              <a:rPr lang="en-US" sz="1600" b="0" i="0" u="none" strike="noStrike" dirty="0">
                <a:solidFill>
                  <a:srgbClr val="3366CC"/>
                </a:solidFill>
                <a:effectLst/>
                <a:latin typeface="Times New Roman" panose="02020603050405020304" pitchFamily="18" charset="0"/>
                <a:cs typeface="Times New Roman" panose="02020603050405020304" pitchFamily="18" charset="0"/>
                <a:hlinkClick r:id="rId31" tooltip="Chennai"/>
              </a:rPr>
              <a:t>Chennai</a:t>
            </a:r>
            <a:r>
              <a:rPr lang="en-US" sz="1600" b="0" i="0" dirty="0">
                <a:solidFill>
                  <a:srgbClr val="202122"/>
                </a:solidFill>
                <a:effectLst/>
                <a:latin typeface="Times New Roman" panose="02020603050405020304" pitchFamily="18" charset="0"/>
                <a:cs typeface="Times New Roman" panose="02020603050405020304" pitchFamily="18" charset="0"/>
              </a:rPr>
              <a:t>, about 23 kilometres away from the city center. As of 2011, it had a total population of 10,873.</a:t>
            </a:r>
          </a:p>
          <a:p>
            <a:pPr marL="12700" marR="5080" algn="just">
              <a:lnSpc>
                <a:spcPts val="2480"/>
              </a:lnSpc>
              <a:spcBef>
                <a:spcPts val="420"/>
              </a:spcBef>
              <a:buClr>
                <a:srgbClr val="9E3611"/>
              </a:buClr>
              <a:buSzPct val="84782"/>
              <a:tabLst>
                <a:tab pos="195580" algn="l"/>
              </a:tabLst>
            </a:pPr>
            <a:endParaRPr lang="en-US" sz="1600" b="1" dirty="0">
              <a:solidFill>
                <a:srgbClr val="202122"/>
              </a:solidFill>
              <a:latin typeface="Times New Roman" panose="02020603050405020304" pitchFamily="18" charset="0"/>
              <a:cs typeface="Times New Roman" panose="02020603050405020304" pitchFamily="18" charset="0"/>
            </a:endParaRPr>
          </a:p>
        </p:txBody>
      </p:sp>
      <p:sp>
        <p:nvSpPr>
          <p:cNvPr id="31" name="object 31"/>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a:endParaRPr dirty="0"/>
          </a:p>
        </p:txBody>
      </p:sp>
      <p:sp>
        <p:nvSpPr>
          <p:cNvPr id="32" name="object 32"/>
          <p:cNvSpPr txBox="1">
            <a:spLocks noGrp="1"/>
          </p:cNvSpPr>
          <p:nvPr>
            <p:ph type="ftr" sz="quarter" idx="5"/>
          </p:nvPr>
        </p:nvSpPr>
        <p:spPr>
          <a:xfrm>
            <a:off x="764540" y="6377930"/>
            <a:ext cx="4724400" cy="151765"/>
          </a:xfrm>
          <a:prstGeom prst="rect">
            <a:avLst/>
          </a:prstGeom>
        </p:spPr>
        <p:txBody>
          <a:bodyPr vert="horz" wrap="square" lIns="0" tIns="0" rIns="0" bIns="0" rtlCol="0">
            <a:spAutoFit/>
          </a:bodyPr>
          <a:lstStyle>
            <a:defPPr>
              <a:defRPr lang="en-US"/>
            </a:defPPr>
            <a:lvl1pPr marL="0" algn="l" defTabSz="914400" rtl="0" eaLnBrk="1" latinLnBrk="0" hangingPunct="1">
              <a:defRPr sz="1000" b="0" i="0" kern="1200">
                <a:solidFill>
                  <a:srgbClr val="69230B"/>
                </a:solidFill>
                <a:latin typeface="SimSun"/>
                <a:ea typeface="+mn-ea"/>
                <a:cs typeface="SimSu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5"/>
              </a:lnSpc>
            </a:pPr>
            <a:r>
              <a:rPr lang="en-US" spc="-5" dirty="0"/>
              <a:t>BATCH</a:t>
            </a:r>
            <a:r>
              <a:rPr lang="en-US" spc="25" dirty="0"/>
              <a:t> </a:t>
            </a:r>
            <a:r>
              <a:rPr lang="en-US" spc="-5" dirty="0"/>
              <a:t>NO:175</a:t>
            </a:r>
            <a:r>
              <a:rPr lang="en-US" spc="660" dirty="0"/>
              <a:t>   </a:t>
            </a:r>
            <a:r>
              <a:rPr lang="en-US" spc="-5" dirty="0"/>
              <a:t>DEPARTMENT</a:t>
            </a:r>
            <a:r>
              <a:rPr lang="en-US" dirty="0"/>
              <a:t> </a:t>
            </a:r>
            <a:r>
              <a:rPr lang="en-US" spc="-5" dirty="0"/>
              <a:t>OF</a:t>
            </a:r>
            <a:r>
              <a:rPr lang="en-US" dirty="0"/>
              <a:t> </a:t>
            </a:r>
            <a:r>
              <a:rPr lang="en-US" spc="-5" dirty="0"/>
              <a:t>ELECTRONICS</a:t>
            </a:r>
            <a:r>
              <a:rPr lang="en-US" spc="5" dirty="0"/>
              <a:t> </a:t>
            </a:r>
            <a:r>
              <a:rPr lang="en-US" spc="-5" dirty="0"/>
              <a:t>AND</a:t>
            </a:r>
            <a:r>
              <a:rPr lang="en-US" dirty="0"/>
              <a:t> </a:t>
            </a:r>
            <a:r>
              <a:rPr lang="en-US" spc="-5" dirty="0"/>
              <a:t>COMMUNICATION</a:t>
            </a:r>
            <a:r>
              <a:rPr lang="en-US" spc="5" dirty="0"/>
              <a:t> </a:t>
            </a:r>
            <a:r>
              <a:rPr lang="en-US" spc="-5" dirty="0"/>
              <a:t>ENGINEERING</a:t>
            </a:r>
            <a:endParaRPr spc="-5" dirty="0"/>
          </a:p>
        </p:txBody>
      </p:sp>
      <p:sp>
        <p:nvSpPr>
          <p:cNvPr id="33" name="object 33"/>
          <p:cNvSpPr txBox="1">
            <a:spLocks noGrp="1"/>
          </p:cNvSpPr>
          <p:nvPr>
            <p:ph type="dt" sz="half" idx="6"/>
          </p:nvPr>
        </p:nvSpPr>
        <p:spPr>
          <a:xfrm>
            <a:off x="7708138" y="6378183"/>
            <a:ext cx="660400" cy="151765"/>
          </a:xfrm>
          <a:prstGeom prst="rect">
            <a:avLst/>
          </a:prstGeom>
        </p:spPr>
        <p:txBody>
          <a:bodyPr vert="horz" wrap="square" lIns="0" tIns="0" rIns="0" bIns="0" rtlCol="0">
            <a:spAutoFit/>
          </a:bodyPr>
          <a:lstStyle>
            <a:defPPr>
              <a:defRPr lang="en-US"/>
            </a:defPPr>
            <a:lvl1pPr marL="0" algn="l" defTabSz="914400" rtl="0" eaLnBrk="1" latinLnBrk="0" hangingPunct="1">
              <a:defRPr sz="1000" b="0" i="0" kern="1200">
                <a:solidFill>
                  <a:srgbClr val="69230B"/>
                </a:solidFill>
                <a:latin typeface="SimSun"/>
                <a:ea typeface="+mn-ea"/>
                <a:cs typeface="SimSu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5"/>
              </a:lnSpc>
            </a:pPr>
            <a:r>
              <a:rPr lang="en-IN" spc="-5" dirty="0"/>
              <a:t>10/12/2023</a:t>
            </a:r>
            <a:endParaRPr spc="-5" dirty="0"/>
          </a:p>
        </p:txBody>
      </p:sp>
      <p:sp>
        <p:nvSpPr>
          <p:cNvPr id="34" name="object 34"/>
          <p:cNvSpPr txBox="1">
            <a:spLocks noGrp="1"/>
          </p:cNvSpPr>
          <p:nvPr>
            <p:ph type="sldNum" sz="quarter" idx="7"/>
          </p:nvPr>
        </p:nvSpPr>
        <p:spPr>
          <a:xfrm>
            <a:off x="8623681" y="6369988"/>
            <a:ext cx="208279" cy="165734"/>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chemeClr val="bg1"/>
                </a:solidFill>
                <a:latin typeface="SimSun"/>
                <a:ea typeface="+mn-ea"/>
                <a:cs typeface="SimSu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70"/>
              </a:lnSpc>
            </a:pPr>
            <a:fld id="{81D60167-4931-47E6-BA6A-407CBD079E47}" type="slidenum">
              <a:rPr lang="en-IN" smtClean="0"/>
              <a:pPr marL="38100">
                <a:lnSpc>
                  <a:spcPts val="1270"/>
                </a:lnSpc>
              </a:pPr>
              <a:t>5</a:t>
            </a:fld>
            <a:endParaRPr dirty="0"/>
          </a:p>
        </p:txBody>
      </p:sp>
      <p:pic>
        <p:nvPicPr>
          <p:cNvPr id="35" name="object 3">
            <a:extLst>
              <a:ext uri="{FF2B5EF4-FFF2-40B4-BE49-F238E27FC236}">
                <a16:creationId xmlns:a16="http://schemas.microsoft.com/office/drawing/2014/main" id="{4E0C285D-B5B2-85E8-4456-E222066EF52B}"/>
              </a:ext>
            </a:extLst>
          </p:cNvPr>
          <p:cNvPicPr/>
          <p:nvPr/>
        </p:nvPicPr>
        <p:blipFill>
          <a:blip r:embed="rId32" cstate="print"/>
          <a:stretch>
            <a:fillRect/>
          </a:stretch>
        </p:blipFill>
        <p:spPr>
          <a:xfrm>
            <a:off x="5082538" y="2911151"/>
            <a:ext cx="3864234" cy="2486593"/>
          </a:xfrm>
          <a:prstGeom prst="rect">
            <a:avLst/>
          </a:prstGeom>
        </p:spPr>
      </p:pic>
      <p:sp>
        <p:nvSpPr>
          <p:cNvPr id="36" name="TextBox 35">
            <a:extLst>
              <a:ext uri="{FF2B5EF4-FFF2-40B4-BE49-F238E27FC236}">
                <a16:creationId xmlns:a16="http://schemas.microsoft.com/office/drawing/2014/main" id="{BF347D09-6C1D-073A-9B7F-E999B0A25B56}"/>
              </a:ext>
            </a:extLst>
          </p:cNvPr>
          <p:cNvSpPr txBox="1"/>
          <p:nvPr/>
        </p:nvSpPr>
        <p:spPr>
          <a:xfrm>
            <a:off x="309498" y="2413063"/>
            <a:ext cx="4683125" cy="3792064"/>
          </a:xfrm>
          <a:prstGeom prst="rect">
            <a:avLst/>
          </a:prstGeom>
          <a:noFill/>
        </p:spPr>
        <p:txBody>
          <a:bodyPr wrap="square" rtlCol="0">
            <a:spAutoFit/>
          </a:bodyPr>
          <a:lstStyle/>
          <a:p>
            <a:pPr marL="12700" marR="5080" algn="just">
              <a:lnSpc>
                <a:spcPts val="2480"/>
              </a:lnSpc>
              <a:spcBef>
                <a:spcPts val="420"/>
              </a:spcBef>
              <a:buClr>
                <a:srgbClr val="9E3611"/>
              </a:buClr>
              <a:buSzPct val="84782"/>
              <a:tabLst>
                <a:tab pos="195580" algn="l"/>
              </a:tabLst>
            </a:pPr>
            <a:r>
              <a:rPr lang="en-US" sz="1600" b="1" dirty="0">
                <a:solidFill>
                  <a:srgbClr val="202122"/>
                </a:solidFill>
                <a:latin typeface="Times New Roman" panose="02020603050405020304" pitchFamily="18" charset="0"/>
                <a:cs typeface="Times New Roman" panose="02020603050405020304" pitchFamily="18" charset="0"/>
              </a:rPr>
              <a:t>Geography</a:t>
            </a:r>
          </a:p>
          <a:p>
            <a:pPr marL="12700" marR="5080" algn="just">
              <a:lnSpc>
                <a:spcPts val="2480"/>
              </a:lnSpc>
              <a:spcBef>
                <a:spcPts val="420"/>
              </a:spcBef>
              <a:buClr>
                <a:srgbClr val="9E3611"/>
              </a:buClr>
              <a:buSzPct val="84782"/>
              <a:tabLst>
                <a:tab pos="195580" algn="l"/>
              </a:tabLst>
            </a:pPr>
            <a:r>
              <a:rPr lang="en-US" sz="1600" b="0" i="0" dirty="0">
                <a:solidFill>
                  <a:srgbClr val="202122"/>
                </a:solidFill>
                <a:effectLst/>
                <a:latin typeface="Times New Roman" panose="02020603050405020304" pitchFamily="18" charset="0"/>
                <a:cs typeface="Times New Roman" panose="02020603050405020304" pitchFamily="18" charset="0"/>
              </a:rPr>
              <a:t>Morai is located on the banks of Krishna Water Canal, covering an area of 11.63 square kilometres.Chennai Outer Ring Road passes through the village.Its average elevation is 27 metres above the sea level.</a:t>
            </a:r>
          </a:p>
          <a:p>
            <a:pPr marL="12700" marR="5080" algn="just">
              <a:lnSpc>
                <a:spcPts val="2480"/>
              </a:lnSpc>
              <a:spcBef>
                <a:spcPts val="420"/>
              </a:spcBef>
              <a:buClr>
                <a:srgbClr val="9E3611"/>
              </a:buClr>
              <a:buSzPct val="84782"/>
              <a:tabLst>
                <a:tab pos="195580" algn="l"/>
              </a:tabLst>
            </a:pPr>
            <a:r>
              <a:rPr lang="en-US" sz="1600" b="1" dirty="0">
                <a:solidFill>
                  <a:srgbClr val="202122"/>
                </a:solidFill>
                <a:latin typeface="Times New Roman" panose="02020603050405020304" pitchFamily="18" charset="0"/>
                <a:cs typeface="Times New Roman" panose="02020603050405020304" pitchFamily="18" charset="0"/>
              </a:rPr>
              <a:t>Climate</a:t>
            </a:r>
          </a:p>
          <a:p>
            <a:pPr marL="12700" marR="5080" algn="just">
              <a:lnSpc>
                <a:spcPts val="2480"/>
              </a:lnSpc>
              <a:spcBef>
                <a:spcPts val="420"/>
              </a:spcBef>
              <a:buClr>
                <a:srgbClr val="9E3611"/>
              </a:buClr>
              <a:buSzPct val="84782"/>
              <a:tabLst>
                <a:tab pos="195580" algn="l"/>
              </a:tabLst>
            </a:pPr>
            <a:r>
              <a:rPr lang="en-US" sz="1600" b="0" i="0" dirty="0">
                <a:solidFill>
                  <a:srgbClr val="202122"/>
                </a:solidFill>
                <a:effectLst/>
                <a:latin typeface="Times New Roman" panose="02020603050405020304" pitchFamily="18" charset="0"/>
                <a:cs typeface="Times New Roman" panose="02020603050405020304" pitchFamily="18" charset="0"/>
              </a:rPr>
              <a:t>Morai has a </a:t>
            </a:r>
            <a:r>
              <a:rPr lang="en-US" sz="1600" b="0" i="0" u="none" strike="noStrike" dirty="0">
                <a:solidFill>
                  <a:srgbClr val="3366CC"/>
                </a:solidFill>
                <a:effectLst/>
                <a:latin typeface="Times New Roman" panose="02020603050405020304" pitchFamily="18" charset="0"/>
                <a:cs typeface="Times New Roman" panose="02020603050405020304" pitchFamily="18" charset="0"/>
                <a:hlinkClick r:id="rId33" tooltip="Tropical savanna climate"/>
              </a:rPr>
              <a:t>Tropical Savanna Climate</a:t>
            </a:r>
            <a:r>
              <a:rPr lang="en-US" sz="1600" b="0" i="0" dirty="0">
                <a:solidFill>
                  <a:srgbClr val="202122"/>
                </a:solidFill>
                <a:effectLst/>
                <a:latin typeface="Times New Roman" panose="02020603050405020304" pitchFamily="18" charset="0"/>
                <a:cs typeface="Times New Roman" panose="02020603050405020304" pitchFamily="18" charset="0"/>
              </a:rPr>
              <a:t> (Aw).</a:t>
            </a:r>
          </a:p>
          <a:p>
            <a:pPr marL="12700" marR="5080" algn="just">
              <a:lnSpc>
                <a:spcPts val="2480"/>
              </a:lnSpc>
              <a:spcBef>
                <a:spcPts val="420"/>
              </a:spcBef>
              <a:buClr>
                <a:srgbClr val="9E3611"/>
              </a:buClr>
              <a:buSzPct val="84782"/>
              <a:tabLst>
                <a:tab pos="195580" algn="l"/>
              </a:tabLst>
            </a:pPr>
            <a:r>
              <a:rPr lang="en-US" sz="1600" b="0" i="0" dirty="0">
                <a:solidFill>
                  <a:srgbClr val="202122"/>
                </a:solidFill>
                <a:effectLst/>
                <a:latin typeface="Times New Roman" panose="02020603050405020304" pitchFamily="18" charset="0"/>
                <a:cs typeface="Times New Roman" panose="02020603050405020304" pitchFamily="18" charset="0"/>
              </a:rPr>
              <a:t> It sees the least amount of precipitation in February, with an average rainfall of 8 mm; and the most precipitation in October, with an average rainfall of 191 mm.</a:t>
            </a:r>
            <a:endParaRPr lang="en-US" sz="1600" dirty="0">
              <a:solidFill>
                <a:srgbClr val="20212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9B7F2CF-3883-4F4C-B632-6E38E4E094B5}" type="datetime1">
              <a:rPr lang="en-IN" smtClean="0"/>
              <a:pPr/>
              <a:t>07-11-2023</a:t>
            </a:fld>
            <a:endParaRPr lang="en-IN" dirty="0"/>
          </a:p>
        </p:txBody>
      </p:sp>
      <p:sp>
        <p:nvSpPr>
          <p:cNvPr id="6" name="Slide Number Placeholder 5"/>
          <p:cNvSpPr>
            <a:spLocks noGrp="1"/>
          </p:cNvSpPr>
          <p:nvPr>
            <p:ph type="sldNum" sz="quarter" idx="12"/>
          </p:nvPr>
        </p:nvSpPr>
        <p:spPr/>
        <p:txBody>
          <a:bodyPr/>
          <a:lstStyle/>
          <a:p>
            <a:fld id="{FA00FD27-8DB0-4CB2-BD37-BEA95C6A1008}" type="slidenum">
              <a:rPr lang="en-IN" smtClean="0"/>
              <a:pPr/>
              <a:t>6</a:t>
            </a:fld>
            <a:endParaRPr lang="en-IN" dirty="0"/>
          </a:p>
        </p:txBody>
      </p:sp>
      <p:sp>
        <p:nvSpPr>
          <p:cNvPr id="8" name="Footer Placeholder 2">
            <a:extLst>
              <a:ext uri="{FF2B5EF4-FFF2-40B4-BE49-F238E27FC236}">
                <a16:creationId xmlns:a16="http://schemas.microsoft.com/office/drawing/2014/main" id="{69B93914-0C82-4A5B-9835-B0D18B34098C}"/>
              </a:ext>
            </a:extLst>
          </p:cNvPr>
          <p:cNvSpPr>
            <a:spLocks noGrp="1"/>
          </p:cNvSpPr>
          <p:nvPr>
            <p:ph type="ftr" sz="quarter" idx="11"/>
          </p:nvPr>
        </p:nvSpPr>
        <p:spPr>
          <a:xfrm>
            <a:off x="685800" y="6272785"/>
            <a:ext cx="5632140" cy="365125"/>
          </a:xfrm>
        </p:spPr>
        <p:txBody>
          <a:bodyPr/>
          <a:lstStyle/>
          <a:p>
            <a:r>
              <a:rPr lang="en-IN" dirty="0"/>
              <a:t>BATCH NO:        DEPARTMENT ELECTRONICS AND COMMUNICATION ENGINEERING</a:t>
            </a:r>
          </a:p>
        </p:txBody>
      </p:sp>
      <p:sp>
        <p:nvSpPr>
          <p:cNvPr id="3" name="TextBox 2">
            <a:extLst>
              <a:ext uri="{FF2B5EF4-FFF2-40B4-BE49-F238E27FC236}">
                <a16:creationId xmlns:a16="http://schemas.microsoft.com/office/drawing/2014/main" id="{4A11BCEB-98D5-DC00-2024-FEC34C202694}"/>
              </a:ext>
            </a:extLst>
          </p:cNvPr>
          <p:cNvSpPr txBox="1"/>
          <p:nvPr/>
        </p:nvSpPr>
        <p:spPr>
          <a:xfrm>
            <a:off x="531388" y="687748"/>
            <a:ext cx="3886200"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ACTIVITY LOG</a:t>
            </a:r>
            <a:endParaRPr lang="en-IN" sz="3200" dirty="0"/>
          </a:p>
        </p:txBody>
      </p:sp>
      <p:graphicFrame>
        <p:nvGraphicFramePr>
          <p:cNvPr id="7" name="object 15">
            <a:extLst>
              <a:ext uri="{FF2B5EF4-FFF2-40B4-BE49-F238E27FC236}">
                <a16:creationId xmlns:a16="http://schemas.microsoft.com/office/drawing/2014/main" id="{D5642F22-EB04-53BE-0FED-F056764F1653}"/>
              </a:ext>
            </a:extLst>
          </p:cNvPr>
          <p:cNvGraphicFramePr>
            <a:graphicFrameLocks noGrp="1"/>
          </p:cNvGraphicFramePr>
          <p:nvPr>
            <p:extLst>
              <p:ext uri="{D42A27DB-BD31-4B8C-83A1-F6EECF244321}">
                <p14:modId xmlns:p14="http://schemas.microsoft.com/office/powerpoint/2010/main" val="2627638732"/>
              </p:ext>
            </p:extLst>
          </p:nvPr>
        </p:nvGraphicFramePr>
        <p:xfrm>
          <a:off x="514350" y="1852349"/>
          <a:ext cx="8115299" cy="3845558"/>
        </p:xfrm>
        <a:graphic>
          <a:graphicData uri="http://schemas.openxmlformats.org/drawingml/2006/table">
            <a:tbl>
              <a:tblPr firstRow="1" bandRow="1">
                <a:tableStyleId>{2D5ABB26-0587-4C30-8999-92F81FD0307C}</a:tableStyleId>
              </a:tblPr>
              <a:tblGrid>
                <a:gridCol w="1369695">
                  <a:extLst>
                    <a:ext uri="{9D8B030D-6E8A-4147-A177-3AD203B41FA5}">
                      <a16:colId xmlns:a16="http://schemas.microsoft.com/office/drawing/2014/main" val="20000"/>
                    </a:ext>
                  </a:extLst>
                </a:gridCol>
                <a:gridCol w="4229734">
                  <a:extLst>
                    <a:ext uri="{9D8B030D-6E8A-4147-A177-3AD203B41FA5}">
                      <a16:colId xmlns:a16="http://schemas.microsoft.com/office/drawing/2014/main" val="20001"/>
                    </a:ext>
                  </a:extLst>
                </a:gridCol>
                <a:gridCol w="2515870">
                  <a:extLst>
                    <a:ext uri="{9D8B030D-6E8A-4147-A177-3AD203B41FA5}">
                      <a16:colId xmlns:a16="http://schemas.microsoft.com/office/drawing/2014/main" val="20002"/>
                    </a:ext>
                  </a:extLst>
                </a:gridCol>
              </a:tblGrid>
              <a:tr h="661035">
                <a:tc>
                  <a:txBody>
                    <a:bodyPr/>
                    <a:lstStyle/>
                    <a:p>
                      <a:pPr marL="91440">
                        <a:lnSpc>
                          <a:spcPct val="100000"/>
                        </a:lnSpc>
                        <a:spcBef>
                          <a:spcPts val="260"/>
                        </a:spcBef>
                      </a:pPr>
                      <a:r>
                        <a:rPr sz="1800" spc="5" dirty="0">
                          <a:solidFill>
                            <a:srgbClr val="FFFFFF"/>
                          </a:solidFill>
                          <a:latin typeface="Times New Roman" panose="02020603050405020304" pitchFamily="18" charset="0"/>
                          <a:cs typeface="Times New Roman" panose="02020603050405020304" pitchFamily="18" charset="0"/>
                        </a:rPr>
                        <a:t>Day/Date</a:t>
                      </a:r>
                      <a:endParaRPr sz="1800" dirty="0">
                        <a:latin typeface="Times New Roman" panose="02020603050405020304" pitchFamily="18" charset="0"/>
                        <a:cs typeface="Times New Roman" panose="02020603050405020304" pitchFamily="18" charset="0"/>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solidFill>
                      <a:srgbClr val="000000"/>
                    </a:solidFill>
                  </a:tcPr>
                </a:tc>
                <a:tc>
                  <a:txBody>
                    <a:bodyPr/>
                    <a:lstStyle/>
                    <a:p>
                      <a:pPr marL="90805" marR="549910">
                        <a:lnSpc>
                          <a:spcPct val="100000"/>
                        </a:lnSpc>
                        <a:spcBef>
                          <a:spcPts val="260"/>
                        </a:spcBef>
                      </a:pPr>
                      <a:r>
                        <a:rPr sz="1800" spc="10" dirty="0">
                          <a:solidFill>
                            <a:srgbClr val="FFFFFF"/>
                          </a:solidFill>
                          <a:latin typeface="Times New Roman" panose="02020603050405020304" pitchFamily="18" charset="0"/>
                          <a:cs typeface="Times New Roman" panose="02020603050405020304" pitchFamily="18" charset="0"/>
                        </a:rPr>
                        <a:t>Brief Description of the daily </a:t>
                      </a:r>
                      <a:r>
                        <a:rPr sz="1800" spc="-885" dirty="0">
                          <a:solidFill>
                            <a:srgbClr val="FFFFFF"/>
                          </a:solidFill>
                          <a:latin typeface="Times New Roman" panose="02020603050405020304" pitchFamily="18" charset="0"/>
                          <a:cs typeface="Times New Roman" panose="02020603050405020304" pitchFamily="18" charset="0"/>
                        </a:rPr>
                        <a:t> </a:t>
                      </a:r>
                      <a:r>
                        <a:rPr sz="1800" spc="5" dirty="0">
                          <a:solidFill>
                            <a:srgbClr val="FFFFFF"/>
                          </a:solidFill>
                          <a:latin typeface="Times New Roman" panose="02020603050405020304" pitchFamily="18" charset="0"/>
                          <a:cs typeface="Times New Roman" panose="02020603050405020304" pitchFamily="18" charset="0"/>
                        </a:rPr>
                        <a:t>activity</a:t>
                      </a:r>
                      <a:endParaRPr sz="1800" dirty="0">
                        <a:latin typeface="Times New Roman" panose="02020603050405020304" pitchFamily="18" charset="0"/>
                        <a:cs typeface="Times New Roman" panose="02020603050405020304" pitchFamily="18" charset="0"/>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solidFill>
                      <a:srgbClr val="000000"/>
                    </a:solidFill>
                  </a:tcPr>
                </a:tc>
                <a:tc>
                  <a:txBody>
                    <a:bodyPr/>
                    <a:lstStyle/>
                    <a:p>
                      <a:pPr marL="90805">
                        <a:lnSpc>
                          <a:spcPct val="100000"/>
                        </a:lnSpc>
                        <a:spcBef>
                          <a:spcPts val="260"/>
                        </a:spcBef>
                      </a:pPr>
                      <a:r>
                        <a:rPr sz="1800" spc="10" dirty="0">
                          <a:solidFill>
                            <a:srgbClr val="FFFFFF"/>
                          </a:solidFill>
                          <a:latin typeface="Times New Roman" panose="02020603050405020304" pitchFamily="18" charset="0"/>
                          <a:cs typeface="Times New Roman" panose="02020603050405020304" pitchFamily="18" charset="0"/>
                        </a:rPr>
                        <a:t>Learning</a:t>
                      </a:r>
                      <a:r>
                        <a:rPr sz="1800" spc="-40" dirty="0">
                          <a:solidFill>
                            <a:srgbClr val="FFFFFF"/>
                          </a:solidFill>
                          <a:latin typeface="Times New Roman" panose="02020603050405020304" pitchFamily="18" charset="0"/>
                          <a:cs typeface="Times New Roman" panose="02020603050405020304" pitchFamily="18" charset="0"/>
                        </a:rPr>
                        <a:t> </a:t>
                      </a:r>
                      <a:r>
                        <a:rPr sz="1800" spc="5" dirty="0">
                          <a:solidFill>
                            <a:srgbClr val="FFFFFF"/>
                          </a:solidFill>
                          <a:latin typeface="Times New Roman" panose="02020603050405020304" pitchFamily="18" charset="0"/>
                          <a:cs typeface="Times New Roman" panose="02020603050405020304" pitchFamily="18" charset="0"/>
                        </a:rPr>
                        <a:t>Outcome</a:t>
                      </a:r>
                      <a:endParaRPr sz="1800" dirty="0">
                        <a:latin typeface="Times New Roman" panose="02020603050405020304" pitchFamily="18" charset="0"/>
                        <a:cs typeface="Times New Roman" panose="02020603050405020304" pitchFamily="18" charset="0"/>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solidFill>
                      <a:srgbClr val="000000"/>
                    </a:solidFill>
                  </a:tcPr>
                </a:tc>
                <a:extLst>
                  <a:ext uri="{0D108BD9-81ED-4DB2-BD59-A6C34878D82A}">
                    <a16:rowId xmlns:a16="http://schemas.microsoft.com/office/drawing/2014/main" val="10000"/>
                  </a:ext>
                </a:extLst>
              </a:tr>
              <a:tr h="793114">
                <a:tc>
                  <a:txBody>
                    <a:bodyPr/>
                    <a:lstStyle/>
                    <a:p>
                      <a:pPr marL="91440">
                        <a:lnSpc>
                          <a:spcPct val="100000"/>
                        </a:lnSpc>
                        <a:spcBef>
                          <a:spcPts val="110"/>
                        </a:spcBef>
                      </a:pPr>
                      <a:r>
                        <a:rPr sz="1800" dirty="0">
                          <a:latin typeface="Times New Roman" panose="02020603050405020304" pitchFamily="18" charset="0"/>
                          <a:cs typeface="Times New Roman" panose="02020603050405020304" pitchFamily="18" charset="0"/>
                        </a:rPr>
                        <a:t>28-09-2023</a:t>
                      </a:r>
                    </a:p>
                  </a:txBody>
                  <a:tcPr marL="0" marR="0" marT="13970" marB="0">
                    <a:lnL w="12700">
                      <a:solidFill>
                        <a:srgbClr val="FFFFFF"/>
                      </a:solidFill>
                      <a:prstDash val="solid"/>
                    </a:lnL>
                    <a:lnR w="12700">
                      <a:solidFill>
                        <a:srgbClr val="FFFFFF"/>
                      </a:solidFill>
                      <a:prstDash val="solid"/>
                    </a:lnR>
                    <a:lnB w="12700">
                      <a:solidFill>
                        <a:srgbClr val="FFFFFF"/>
                      </a:solidFill>
                      <a:prstDash val="solid"/>
                    </a:lnB>
                    <a:solidFill>
                      <a:srgbClr val="CACACA"/>
                    </a:solidFill>
                  </a:tcPr>
                </a:tc>
                <a:tc>
                  <a:txBody>
                    <a:bodyPr/>
                    <a:lstStyle/>
                    <a:p>
                      <a:pPr marL="90805">
                        <a:lnSpc>
                          <a:spcPct val="100000"/>
                        </a:lnSpc>
                        <a:spcBef>
                          <a:spcPts val="110"/>
                        </a:spcBef>
                      </a:pPr>
                      <a:r>
                        <a:rPr sz="1800" dirty="0">
                          <a:latin typeface="Times New Roman" panose="02020603050405020304" pitchFamily="18" charset="0"/>
                          <a:cs typeface="Times New Roman" panose="02020603050405020304" pitchFamily="18" charset="0"/>
                        </a:rPr>
                        <a:t>Conducted</a:t>
                      </a:r>
                      <a:r>
                        <a:rPr sz="1800" spc="-2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survey</a:t>
                      </a:r>
                      <a:r>
                        <a:rPr sz="1800" spc="-2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in</a:t>
                      </a:r>
                      <a:r>
                        <a:rPr sz="1800" spc="-2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the</a:t>
                      </a:r>
                      <a:r>
                        <a:rPr sz="1800" spc="-2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village </a:t>
                      </a:r>
                    </a:p>
                  </a:txBody>
                  <a:tcPr marL="0" marR="0" marT="13970" marB="0">
                    <a:lnL w="12700">
                      <a:solidFill>
                        <a:srgbClr val="FFFFFF"/>
                      </a:solidFill>
                      <a:prstDash val="solid"/>
                    </a:lnL>
                    <a:lnR w="12700">
                      <a:solidFill>
                        <a:srgbClr val="FFFFFF"/>
                      </a:solidFill>
                      <a:prstDash val="solid"/>
                    </a:lnR>
                    <a:lnB w="12700">
                      <a:solidFill>
                        <a:srgbClr val="FFFFFF"/>
                      </a:solidFill>
                      <a:prstDash val="solid"/>
                    </a:lnB>
                    <a:solidFill>
                      <a:srgbClr val="CACACA"/>
                    </a:solidFill>
                  </a:tcPr>
                </a:tc>
                <a:tc>
                  <a:txBody>
                    <a:bodyPr/>
                    <a:lstStyle/>
                    <a:p>
                      <a:pPr marL="90805" marR="131445">
                        <a:lnSpc>
                          <a:spcPct val="100000"/>
                        </a:lnSpc>
                        <a:spcBef>
                          <a:spcPts val="110"/>
                        </a:spcBef>
                      </a:pPr>
                      <a:r>
                        <a:rPr sz="1800" dirty="0">
                          <a:latin typeface="Times New Roman" panose="02020603050405020304" pitchFamily="18" charset="0"/>
                          <a:cs typeface="Times New Roman" panose="02020603050405020304" pitchFamily="18" charset="0"/>
                        </a:rPr>
                        <a:t>Enquire about there </a:t>
                      </a:r>
                      <a:r>
                        <a:rPr sz="1800" spc="-88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relevant</a:t>
                      </a:r>
                      <a:r>
                        <a:rPr sz="1800" spc="-2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problems</a:t>
                      </a:r>
                    </a:p>
                  </a:txBody>
                  <a:tcPr marL="0" marR="0" marT="13970" marB="0">
                    <a:lnL w="12700">
                      <a:solidFill>
                        <a:srgbClr val="FFFFFF"/>
                      </a:solidFill>
                      <a:prstDash val="solid"/>
                    </a:lnL>
                    <a:lnR w="12700">
                      <a:solidFill>
                        <a:srgbClr val="FFFFFF"/>
                      </a:solidFill>
                      <a:prstDash val="solid"/>
                    </a:lnR>
                    <a:lnB w="12700">
                      <a:solidFill>
                        <a:srgbClr val="FFFFFF"/>
                      </a:solidFill>
                      <a:prstDash val="solid"/>
                    </a:lnB>
                    <a:solidFill>
                      <a:srgbClr val="CACACA"/>
                    </a:solidFill>
                  </a:tcPr>
                </a:tc>
                <a:extLst>
                  <a:ext uri="{0D108BD9-81ED-4DB2-BD59-A6C34878D82A}">
                    <a16:rowId xmlns:a16="http://schemas.microsoft.com/office/drawing/2014/main" val="10001"/>
                  </a:ext>
                </a:extLst>
              </a:tr>
              <a:tr h="917575">
                <a:tc>
                  <a:txBody>
                    <a:bodyPr/>
                    <a:lstStyle/>
                    <a:p>
                      <a:pPr marL="91440">
                        <a:lnSpc>
                          <a:spcPct val="100000"/>
                        </a:lnSpc>
                        <a:spcBef>
                          <a:spcPts val="260"/>
                        </a:spcBef>
                      </a:pPr>
                      <a:r>
                        <a:rPr sz="1800" dirty="0">
                          <a:latin typeface="Times New Roman" panose="02020603050405020304" pitchFamily="18" charset="0"/>
                          <a:cs typeface="Times New Roman" panose="02020603050405020304" pitchFamily="18" charset="0"/>
                        </a:rPr>
                        <a:t>29-09-2023</a:t>
                      </a: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90805" marR="359410">
                        <a:lnSpc>
                          <a:spcPct val="100000"/>
                        </a:lnSpc>
                        <a:spcBef>
                          <a:spcPts val="260"/>
                        </a:spcBef>
                      </a:pPr>
                      <a:r>
                        <a:rPr sz="1800" dirty="0">
                          <a:latin typeface="Times New Roman" panose="02020603050405020304" pitchFamily="18" charset="0"/>
                          <a:cs typeface="Times New Roman" panose="02020603050405020304" pitchFamily="18" charset="0"/>
                        </a:rPr>
                        <a:t>Discussed with the people in the </a:t>
                      </a:r>
                      <a:r>
                        <a:rPr sz="1800" spc="-88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village about wa</a:t>
                      </a:r>
                      <a:r>
                        <a:rPr lang="en-US" sz="1800" dirty="0">
                          <a:latin typeface="Times New Roman" panose="02020603050405020304" pitchFamily="18" charset="0"/>
                          <a:cs typeface="Times New Roman" panose="02020603050405020304" pitchFamily="18" charset="0"/>
                        </a:rPr>
                        <a:t>ter reated issues.</a:t>
                      </a:r>
                      <a:endParaRPr sz="1800" dirty="0">
                        <a:latin typeface="Times New Roman" panose="02020603050405020304" pitchFamily="18" charset="0"/>
                        <a:cs typeface="Times New Roman" panose="02020603050405020304" pitchFamily="18" charset="0"/>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90805" marR="474345">
                        <a:lnSpc>
                          <a:spcPct val="100000"/>
                        </a:lnSpc>
                        <a:spcBef>
                          <a:spcPts val="260"/>
                        </a:spcBef>
                      </a:pPr>
                      <a:r>
                        <a:rPr sz="1800" dirty="0">
                          <a:latin typeface="Times New Roman" panose="02020603050405020304" pitchFamily="18" charset="0"/>
                          <a:cs typeface="Times New Roman" panose="02020603050405020304" pitchFamily="18" charset="0"/>
                        </a:rPr>
                        <a:t>Identified the </a:t>
                      </a:r>
                      <a:r>
                        <a:rPr lang="en-US" sz="1800" spc="5" dirty="0">
                          <a:latin typeface="Times New Roman" panose="02020603050405020304" pitchFamily="18" charset="0"/>
                          <a:cs typeface="Times New Roman" panose="02020603050405020304" pitchFamily="18" charset="0"/>
                        </a:rPr>
                        <a:t>issues which leads to the problems</a:t>
                      </a:r>
                      <a:endParaRPr sz="1800" dirty="0">
                        <a:latin typeface="Times New Roman" panose="02020603050405020304" pitchFamily="18" charset="0"/>
                        <a:cs typeface="Times New Roman" panose="02020603050405020304" pitchFamily="18" charset="0"/>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extLst>
                  <a:ext uri="{0D108BD9-81ED-4DB2-BD59-A6C34878D82A}">
                    <a16:rowId xmlns:a16="http://schemas.microsoft.com/office/drawing/2014/main" val="10002"/>
                  </a:ext>
                </a:extLst>
              </a:tr>
              <a:tr h="769620">
                <a:tc>
                  <a:txBody>
                    <a:bodyPr/>
                    <a:lstStyle/>
                    <a:p>
                      <a:pPr marL="91440">
                        <a:lnSpc>
                          <a:spcPct val="100000"/>
                        </a:lnSpc>
                        <a:spcBef>
                          <a:spcPts val="260"/>
                        </a:spcBef>
                      </a:pPr>
                      <a:r>
                        <a:rPr sz="1800" dirty="0">
                          <a:latin typeface="Times New Roman" panose="02020603050405020304" pitchFamily="18" charset="0"/>
                          <a:cs typeface="Times New Roman" panose="02020603050405020304" pitchFamily="18" charset="0"/>
                        </a:rPr>
                        <a:t>30-09-2023</a:t>
                      </a: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90805" marR="245110">
                        <a:lnSpc>
                          <a:spcPct val="100000"/>
                        </a:lnSpc>
                        <a:spcBef>
                          <a:spcPts val="260"/>
                        </a:spcBef>
                      </a:pPr>
                      <a:r>
                        <a:rPr sz="1800" dirty="0">
                          <a:latin typeface="Times New Roman" panose="02020603050405020304" pitchFamily="18" charset="0"/>
                          <a:cs typeface="Times New Roman" panose="02020603050405020304" pitchFamily="18" charset="0"/>
                        </a:rPr>
                        <a:t>Identified the problem and framed </a:t>
                      </a:r>
                      <a:r>
                        <a:rPr sz="1800" spc="-88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out</a:t>
                      </a:r>
                      <a:r>
                        <a:rPr sz="1800" spc="-1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the</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objective</a:t>
                      </a: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90805">
                        <a:lnSpc>
                          <a:spcPct val="100000"/>
                        </a:lnSpc>
                        <a:spcBef>
                          <a:spcPts val="260"/>
                        </a:spcBef>
                      </a:pPr>
                      <a:r>
                        <a:rPr sz="1800" dirty="0">
                          <a:latin typeface="Times New Roman" panose="02020603050405020304" pitchFamily="18" charset="0"/>
                          <a:cs typeface="Times New Roman" panose="02020603050405020304" pitchFamily="18" charset="0"/>
                        </a:rPr>
                        <a:t>Objectives </a:t>
                      </a: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extLst>
                  <a:ext uri="{0D108BD9-81ED-4DB2-BD59-A6C34878D82A}">
                    <a16:rowId xmlns:a16="http://schemas.microsoft.com/office/drawing/2014/main" val="10003"/>
                  </a:ext>
                </a:extLst>
              </a:tr>
              <a:tr h="704214">
                <a:tc>
                  <a:txBody>
                    <a:bodyPr/>
                    <a:lstStyle/>
                    <a:p>
                      <a:pPr marL="91440">
                        <a:lnSpc>
                          <a:spcPct val="100000"/>
                        </a:lnSpc>
                        <a:spcBef>
                          <a:spcPts val="260"/>
                        </a:spcBef>
                      </a:pPr>
                      <a:r>
                        <a:rPr sz="1800" dirty="0">
                          <a:latin typeface="Times New Roman" panose="02020603050405020304" pitchFamily="18" charset="0"/>
                          <a:cs typeface="Times New Roman" panose="02020603050405020304" pitchFamily="18" charset="0"/>
                        </a:rPr>
                        <a:t>01-10-2023</a:t>
                      </a: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90805" marR="359410">
                        <a:lnSpc>
                          <a:spcPct val="100000"/>
                        </a:lnSpc>
                        <a:spcBef>
                          <a:spcPts val="260"/>
                        </a:spcBef>
                      </a:pPr>
                      <a:r>
                        <a:rPr sz="1800" dirty="0">
                          <a:latin typeface="Times New Roman" panose="02020603050405020304" pitchFamily="18" charset="0"/>
                          <a:cs typeface="Times New Roman" panose="02020603050405020304" pitchFamily="18" charset="0"/>
                        </a:rPr>
                        <a:t>Framed methodology and finalized </a:t>
                      </a:r>
                      <a:r>
                        <a:rPr sz="1800" spc="-88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the</a:t>
                      </a:r>
                      <a:r>
                        <a:rPr sz="1800" spc="-1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project</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solutions</a:t>
                      </a: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90805" marR="131445">
                        <a:lnSpc>
                          <a:spcPct val="100000"/>
                        </a:lnSpc>
                        <a:spcBef>
                          <a:spcPts val="260"/>
                        </a:spcBef>
                      </a:pPr>
                      <a:r>
                        <a:rPr lang="en-US" sz="1800" dirty="0">
                          <a:latin typeface="Times New Roman" panose="02020603050405020304" pitchFamily="18" charset="0"/>
                          <a:cs typeface="Times New Roman" panose="02020603050405020304" pitchFamily="18" charset="0"/>
                        </a:rPr>
                        <a:t>S</a:t>
                      </a:r>
                      <a:r>
                        <a:rPr sz="1800" dirty="0">
                          <a:latin typeface="Times New Roman" panose="02020603050405020304" pitchFamily="18" charset="0"/>
                          <a:cs typeface="Times New Roman" panose="02020603050405020304" pitchFamily="18" charset="0"/>
                        </a:rPr>
                        <a:t>olutions for their </a:t>
                      </a:r>
                      <a:r>
                        <a:rPr sz="1800" spc="-88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problems</a:t>
                      </a: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882196"/>
            <a:ext cx="8229600" cy="1039091"/>
          </a:xfrm>
        </p:spPr>
        <p:txBody>
          <a:bodyPr>
            <a:normAutofit/>
          </a:bodyPr>
          <a:lstStyle/>
          <a:p>
            <a:r>
              <a:rPr lang="en-IN" sz="2400" b="1" dirty="0">
                <a:latin typeface="Times New Roman" panose="02020603050405020304" pitchFamily="18" charset="0"/>
                <a:cs typeface="Times New Roman" panose="02020603050405020304" pitchFamily="18" charset="0"/>
              </a:rPr>
              <a:t>SURVEY</a:t>
            </a:r>
          </a:p>
        </p:txBody>
      </p:sp>
      <p:sp>
        <p:nvSpPr>
          <p:cNvPr id="3" name="Content Placeholder 2"/>
          <p:cNvSpPr>
            <a:spLocks noGrp="1"/>
          </p:cNvSpPr>
          <p:nvPr>
            <p:ph idx="1"/>
          </p:nvPr>
        </p:nvSpPr>
        <p:spPr>
          <a:xfrm>
            <a:off x="457200" y="5733256"/>
            <a:ext cx="8229600" cy="792088"/>
          </a:xfrm>
        </p:spPr>
        <p:txBody>
          <a:bodyPr>
            <a:noAutofit/>
          </a:bodyPr>
          <a:lstStyle/>
          <a:p>
            <a:pPr marL="0" indent="0" algn="just">
              <a:buNone/>
            </a:pPr>
            <a:endParaRPr lang="en-IN" dirty="0">
              <a:latin typeface="Times New Roman" pitchFamily="18" charset="0"/>
              <a:cs typeface="Times New Roman" pitchFamily="18" charset="0"/>
            </a:endParaRPr>
          </a:p>
          <a:p>
            <a:pPr marL="0" indent="0" algn="just">
              <a:buNone/>
            </a:pPr>
            <a:endParaRPr lang="en-IN" dirty="0">
              <a:latin typeface="Times New Roman" pitchFamily="18" charset="0"/>
              <a:cs typeface="Times New Roman" pitchFamily="18" charset="0"/>
            </a:endParaRPr>
          </a:p>
          <a:p>
            <a:pPr marL="0" indent="0" algn="just">
              <a:buNone/>
            </a:pPr>
            <a:endParaRPr lang="en-IN" dirty="0">
              <a:latin typeface="Times New Roman" pitchFamily="18" charset="0"/>
              <a:cs typeface="Times New Roman" pitchFamily="18" charset="0"/>
            </a:endParaRPr>
          </a:p>
          <a:p>
            <a:pPr marL="0" indent="0" algn="just">
              <a:buNone/>
            </a:pPr>
            <a:endParaRPr lang="en-IN" dirty="0">
              <a:latin typeface="Times New Roman" pitchFamily="18" charset="0"/>
              <a:cs typeface="Times New Roman" pitchFamily="18" charset="0"/>
            </a:endParaRPr>
          </a:p>
          <a:p>
            <a:pPr marL="0" indent="0" algn="just">
              <a:buNone/>
            </a:pPr>
            <a:endParaRPr lang="en-IN" dirty="0">
              <a:latin typeface="Times New Roman" pitchFamily="18" charset="0"/>
              <a:cs typeface="Times New Roman" pitchFamily="18" charset="0"/>
            </a:endParaRPr>
          </a:p>
          <a:p>
            <a:pPr marL="0" indent="0" algn="just">
              <a:buNone/>
            </a:pPr>
            <a:endParaRPr lang="en-IN" dirty="0">
              <a:latin typeface="Times New Roman" pitchFamily="18" charset="0"/>
              <a:cs typeface="Times New Roman" pitchFamily="18" charset="0"/>
            </a:endParaRPr>
          </a:p>
          <a:p>
            <a:pPr marL="0" indent="0" algn="just">
              <a:buNone/>
            </a:pPr>
            <a:r>
              <a:rPr lang="en-IN" dirty="0">
                <a:latin typeface="Times New Roman" pitchFamily="18" charset="0"/>
                <a:cs typeface="Times New Roman" pitchFamily="18" charset="0"/>
              </a:rPr>
              <a:t>*With Hardcopy Screen Shot</a:t>
            </a:r>
          </a:p>
        </p:txBody>
      </p:sp>
      <p:sp>
        <p:nvSpPr>
          <p:cNvPr id="6" name="Date Placeholder 5">
            <a:extLst>
              <a:ext uri="{FF2B5EF4-FFF2-40B4-BE49-F238E27FC236}">
                <a16:creationId xmlns:a16="http://schemas.microsoft.com/office/drawing/2014/main" id="{973C4727-3B27-4A6E-80DF-F9AE31EE8128}"/>
              </a:ext>
            </a:extLst>
          </p:cNvPr>
          <p:cNvSpPr>
            <a:spLocks noGrp="1"/>
          </p:cNvSpPr>
          <p:nvPr>
            <p:ph type="dt" sz="half" idx="10"/>
          </p:nvPr>
        </p:nvSpPr>
        <p:spPr/>
        <p:txBody>
          <a:bodyPr/>
          <a:lstStyle/>
          <a:p>
            <a:fld id="{9BEE4593-0D8E-4444-A56B-222217CE2EFB}" type="datetime1">
              <a:rPr lang="en-IN" smtClean="0"/>
              <a:pPr/>
              <a:t>07-11-2023</a:t>
            </a:fld>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pPr/>
              <a:t>7</a:t>
            </a:fld>
            <a:endParaRPr lang="en-IN" dirty="0"/>
          </a:p>
        </p:txBody>
      </p:sp>
      <p:sp>
        <p:nvSpPr>
          <p:cNvPr id="11" name="Footer Placeholder 2">
            <a:extLst>
              <a:ext uri="{FF2B5EF4-FFF2-40B4-BE49-F238E27FC236}">
                <a16:creationId xmlns:a16="http://schemas.microsoft.com/office/drawing/2014/main" id="{69B93914-0C82-4A5B-9835-B0D18B34098C}"/>
              </a:ext>
            </a:extLst>
          </p:cNvPr>
          <p:cNvSpPr>
            <a:spLocks noGrp="1"/>
          </p:cNvSpPr>
          <p:nvPr>
            <p:ph type="ftr" sz="quarter" idx="11"/>
          </p:nvPr>
        </p:nvSpPr>
        <p:spPr>
          <a:xfrm>
            <a:off x="685800" y="6272785"/>
            <a:ext cx="5632140" cy="365125"/>
          </a:xfrm>
        </p:spPr>
        <p:txBody>
          <a:bodyPr/>
          <a:lstStyle/>
          <a:p>
            <a:r>
              <a:rPr lang="en-IN" dirty="0"/>
              <a:t>BATCH NO:        DEPARTMENT ELECTRONICS AND COMMUNICATION ENGINEERING</a:t>
            </a:r>
          </a:p>
        </p:txBody>
      </p:sp>
      <p:sp>
        <p:nvSpPr>
          <p:cNvPr id="7" name="TextBox 6">
            <a:extLst>
              <a:ext uri="{FF2B5EF4-FFF2-40B4-BE49-F238E27FC236}">
                <a16:creationId xmlns:a16="http://schemas.microsoft.com/office/drawing/2014/main" id="{B5CB28D5-A0F4-6B9C-0499-36A1A65DC3E0}"/>
              </a:ext>
            </a:extLst>
          </p:cNvPr>
          <p:cNvSpPr txBox="1"/>
          <p:nvPr/>
        </p:nvSpPr>
        <p:spPr>
          <a:xfrm>
            <a:off x="852730" y="2060848"/>
            <a:ext cx="7630616" cy="3785652"/>
          </a:xfrm>
          <a:prstGeom prst="rect">
            <a:avLst/>
          </a:prstGeom>
          <a:noFill/>
        </p:spPr>
        <p:txBody>
          <a:bodyPr wrap="square" rtlCol="0">
            <a:spAutoFit/>
          </a:bodyPr>
          <a:lstStyle/>
          <a:p>
            <a:r>
              <a:rPr lang="en-US" sz="2000" dirty="0">
                <a:latin typeface="Times New Roman"/>
                <a:cs typeface="Times New Roman"/>
              </a:rPr>
              <a:t>As a</a:t>
            </a:r>
            <a:r>
              <a:rPr lang="en-US" sz="2000" spc="10" dirty="0">
                <a:latin typeface="Times New Roman"/>
                <a:cs typeface="Times New Roman"/>
              </a:rPr>
              <a:t> </a:t>
            </a:r>
            <a:r>
              <a:rPr lang="en-US" sz="2000" spc="-5" dirty="0">
                <a:latin typeface="Times New Roman"/>
                <a:cs typeface="Times New Roman"/>
              </a:rPr>
              <a:t>part</a:t>
            </a:r>
            <a:r>
              <a:rPr lang="en-US" sz="2000" spc="5" dirty="0">
                <a:latin typeface="Times New Roman"/>
                <a:cs typeface="Times New Roman"/>
              </a:rPr>
              <a:t> </a:t>
            </a:r>
            <a:r>
              <a:rPr lang="en-US" sz="2000" spc="-5" dirty="0">
                <a:latin typeface="Times New Roman"/>
                <a:cs typeface="Times New Roman"/>
              </a:rPr>
              <a:t>of</a:t>
            </a:r>
            <a:r>
              <a:rPr lang="en-US" sz="2000" spc="5" dirty="0">
                <a:latin typeface="Times New Roman"/>
                <a:cs typeface="Times New Roman"/>
              </a:rPr>
              <a:t> </a:t>
            </a:r>
            <a:r>
              <a:rPr lang="en-US" sz="2000" spc="-5" dirty="0">
                <a:latin typeface="Times New Roman"/>
                <a:cs typeface="Times New Roman"/>
              </a:rPr>
              <a:t>our</a:t>
            </a:r>
            <a:r>
              <a:rPr lang="en-US" sz="2000" spc="5" dirty="0">
                <a:latin typeface="Times New Roman"/>
                <a:cs typeface="Times New Roman"/>
              </a:rPr>
              <a:t> </a:t>
            </a:r>
            <a:r>
              <a:rPr lang="en-US" sz="2000" spc="-5" dirty="0">
                <a:latin typeface="Times New Roman"/>
                <a:cs typeface="Times New Roman"/>
              </a:rPr>
              <a:t>project</a:t>
            </a:r>
            <a:r>
              <a:rPr lang="en-US" sz="2000" spc="5" dirty="0">
                <a:latin typeface="Times New Roman"/>
                <a:cs typeface="Times New Roman"/>
              </a:rPr>
              <a:t> –Water Resource Management ,</a:t>
            </a:r>
            <a:r>
              <a:rPr lang="en-US" sz="2000" spc="-5" dirty="0">
                <a:latin typeface="Times New Roman"/>
                <a:cs typeface="Times New Roman"/>
              </a:rPr>
              <a:t>the</a:t>
            </a:r>
            <a:r>
              <a:rPr lang="en-US" sz="2000" spc="10" dirty="0">
                <a:latin typeface="Times New Roman"/>
                <a:cs typeface="Times New Roman"/>
              </a:rPr>
              <a:t> </a:t>
            </a:r>
            <a:r>
              <a:rPr lang="en-US" sz="2000" spc="-5" dirty="0">
                <a:latin typeface="Times New Roman"/>
                <a:cs typeface="Times New Roman"/>
              </a:rPr>
              <a:t>survey</a:t>
            </a:r>
            <a:r>
              <a:rPr lang="en-US" sz="2000" spc="5" dirty="0">
                <a:latin typeface="Times New Roman"/>
                <a:cs typeface="Times New Roman"/>
              </a:rPr>
              <a:t> </a:t>
            </a:r>
            <a:r>
              <a:rPr lang="en-US" sz="2000" spc="-5" dirty="0">
                <a:latin typeface="Times New Roman"/>
                <a:cs typeface="Times New Roman"/>
              </a:rPr>
              <a:t>is</a:t>
            </a:r>
            <a:r>
              <a:rPr lang="en-US" sz="2000" dirty="0">
                <a:latin typeface="Times New Roman"/>
                <a:cs typeface="Times New Roman"/>
              </a:rPr>
              <a:t> </a:t>
            </a:r>
            <a:r>
              <a:rPr lang="en-US" sz="2000" spc="-5" dirty="0">
                <a:latin typeface="Times New Roman"/>
                <a:cs typeface="Times New Roman"/>
              </a:rPr>
              <a:t>conducted</a:t>
            </a:r>
            <a:r>
              <a:rPr lang="en-US" sz="2000" spc="5" dirty="0">
                <a:latin typeface="Times New Roman"/>
                <a:cs typeface="Times New Roman"/>
              </a:rPr>
              <a:t> </a:t>
            </a:r>
            <a:r>
              <a:rPr lang="en-US" sz="2000" spc="-5" dirty="0">
                <a:latin typeface="Times New Roman"/>
                <a:cs typeface="Times New Roman"/>
              </a:rPr>
              <a:t>in</a:t>
            </a:r>
            <a:r>
              <a:rPr lang="en-US" sz="2000" spc="5" dirty="0">
                <a:latin typeface="Times New Roman"/>
                <a:cs typeface="Times New Roman"/>
              </a:rPr>
              <a:t> </a:t>
            </a:r>
            <a:r>
              <a:rPr lang="en-US" sz="2000" spc="-5" dirty="0">
                <a:latin typeface="Times New Roman"/>
                <a:cs typeface="Times New Roman"/>
              </a:rPr>
              <a:t>the</a:t>
            </a:r>
            <a:r>
              <a:rPr lang="en-US" sz="2000" spc="10" dirty="0">
                <a:latin typeface="Times New Roman"/>
                <a:cs typeface="Times New Roman"/>
              </a:rPr>
              <a:t> </a:t>
            </a:r>
            <a:r>
              <a:rPr lang="en-US" sz="2000" spc="-5" dirty="0">
                <a:latin typeface="Times New Roman"/>
                <a:cs typeface="Times New Roman"/>
              </a:rPr>
              <a:t>village(</a:t>
            </a:r>
            <a:r>
              <a:rPr lang="en-US" sz="2000" spc="-5" dirty="0" err="1">
                <a:latin typeface="Times New Roman"/>
                <a:cs typeface="Times New Roman"/>
              </a:rPr>
              <a:t>morai</a:t>
            </a:r>
            <a:r>
              <a:rPr lang="en-US" sz="2000" spc="-5" dirty="0">
                <a:latin typeface="Times New Roman"/>
                <a:cs typeface="Times New Roman"/>
              </a:rPr>
              <a:t>).</a:t>
            </a:r>
            <a:endParaRPr lang="en-US" sz="2000" dirty="0">
              <a:latin typeface="Times New Roman"/>
              <a:cs typeface="Times New Roman"/>
            </a:endParaRP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We have been gone through a village and asked the villagers about the water sources.</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How the water is using for the fields.</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Is there any water wastage while they are using it.</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Is there any shortage of water for the fields.</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Are you using any type of modern technology in the fields.</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Are you aware of water management and modern technology involved of  water usage .</a:t>
            </a:r>
          </a:p>
          <a:p>
            <a:pPr marL="285750" indent="-28575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8548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1231"/>
            <a:ext cx="8229600" cy="1039091"/>
          </a:xfrm>
        </p:spPr>
        <p:txBody>
          <a:bodyPr>
            <a:normAutofit/>
          </a:bodyPr>
          <a:lstStyle/>
          <a:p>
            <a:r>
              <a:rPr lang="en-IN" sz="2400" b="1" dirty="0">
                <a:latin typeface="Times New Roman" panose="02020603050405020304" pitchFamily="18" charset="0"/>
                <a:cs typeface="Times New Roman" panose="02020603050405020304" pitchFamily="18" charset="0"/>
              </a:rPr>
              <a:t>SURVEY ANALYSIS</a:t>
            </a:r>
          </a:p>
        </p:txBody>
      </p:sp>
      <p:sp>
        <p:nvSpPr>
          <p:cNvPr id="3" name="Content Placeholder 2"/>
          <p:cNvSpPr>
            <a:spLocks noGrp="1"/>
          </p:cNvSpPr>
          <p:nvPr>
            <p:ph idx="1"/>
          </p:nvPr>
        </p:nvSpPr>
        <p:spPr>
          <a:xfrm>
            <a:off x="457200" y="1365684"/>
            <a:ext cx="8229600" cy="5159660"/>
          </a:xfrm>
        </p:spPr>
        <p:txBody>
          <a:bodyPr>
            <a:noAutofit/>
          </a:bodyPr>
          <a:lstStyle/>
          <a:p>
            <a:pPr marL="0" indent="0" algn="just">
              <a:buNone/>
            </a:pPr>
            <a:endParaRPr lang="en-IN" dirty="0">
              <a:latin typeface="Times New Roman" pitchFamily="18" charset="0"/>
              <a:cs typeface="Times New Roman" pitchFamily="18" charset="0"/>
            </a:endParaRPr>
          </a:p>
          <a:p>
            <a:pPr marL="0" indent="0" algn="just">
              <a:buNone/>
            </a:pPr>
            <a:endParaRPr lang="en-IN" dirty="0">
              <a:latin typeface="Times New Roman" pitchFamily="18" charset="0"/>
              <a:cs typeface="Times New Roman" pitchFamily="18" charset="0"/>
            </a:endParaRPr>
          </a:p>
          <a:p>
            <a:pPr marL="0" indent="0" algn="just">
              <a:buNone/>
            </a:pPr>
            <a:endParaRPr lang="en-IN" dirty="0">
              <a:latin typeface="Times New Roman" pitchFamily="18" charset="0"/>
              <a:cs typeface="Times New Roman" pitchFamily="18" charset="0"/>
            </a:endParaRPr>
          </a:p>
          <a:p>
            <a:pPr marL="0" indent="0" algn="just">
              <a:buNone/>
            </a:pPr>
            <a:endParaRPr lang="en-IN" dirty="0">
              <a:latin typeface="Times New Roman" pitchFamily="18" charset="0"/>
              <a:cs typeface="Times New Roman" pitchFamily="18" charset="0"/>
            </a:endParaRPr>
          </a:p>
          <a:p>
            <a:pPr marL="0" indent="0" algn="just">
              <a:buNone/>
            </a:pPr>
            <a:endParaRPr lang="en-IN" dirty="0">
              <a:latin typeface="Times New Roman" pitchFamily="18" charset="0"/>
              <a:cs typeface="Times New Roman" pitchFamily="18" charset="0"/>
            </a:endParaRPr>
          </a:p>
          <a:p>
            <a:pPr marL="0" indent="0" algn="just">
              <a:buNone/>
            </a:pPr>
            <a:endParaRPr lang="en-IN" dirty="0">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973C4727-3B27-4A6E-80DF-F9AE31EE8128}"/>
              </a:ext>
            </a:extLst>
          </p:cNvPr>
          <p:cNvSpPr>
            <a:spLocks noGrp="1"/>
          </p:cNvSpPr>
          <p:nvPr>
            <p:ph type="dt" sz="half" idx="10"/>
          </p:nvPr>
        </p:nvSpPr>
        <p:spPr/>
        <p:txBody>
          <a:bodyPr/>
          <a:lstStyle/>
          <a:p>
            <a:fld id="{9BEE4593-0D8E-4444-A56B-222217CE2EFB}" type="datetime1">
              <a:rPr lang="en-IN" smtClean="0"/>
              <a:pPr/>
              <a:t>07-11-2023</a:t>
            </a:fld>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pPr/>
              <a:t>8</a:t>
            </a:fld>
            <a:endParaRPr lang="en-IN" dirty="0"/>
          </a:p>
        </p:txBody>
      </p:sp>
      <p:sp>
        <p:nvSpPr>
          <p:cNvPr id="7" name="Footer Placeholder 2">
            <a:extLst>
              <a:ext uri="{FF2B5EF4-FFF2-40B4-BE49-F238E27FC236}">
                <a16:creationId xmlns:a16="http://schemas.microsoft.com/office/drawing/2014/main" id="{69B93914-0C82-4A5B-9835-B0D18B34098C}"/>
              </a:ext>
            </a:extLst>
          </p:cNvPr>
          <p:cNvSpPr>
            <a:spLocks noGrp="1"/>
          </p:cNvSpPr>
          <p:nvPr>
            <p:ph type="ftr" sz="quarter" idx="11"/>
          </p:nvPr>
        </p:nvSpPr>
        <p:spPr>
          <a:xfrm>
            <a:off x="685800" y="6272785"/>
            <a:ext cx="5632140" cy="365125"/>
          </a:xfrm>
        </p:spPr>
        <p:txBody>
          <a:bodyPr/>
          <a:lstStyle/>
          <a:p>
            <a:r>
              <a:rPr lang="en-IN" dirty="0"/>
              <a:t>BATCH NO:        DEPARTMENT ELECTRONICS AND COMMUNICATION ENGINEERING</a:t>
            </a:r>
          </a:p>
        </p:txBody>
      </p:sp>
      <p:sp>
        <p:nvSpPr>
          <p:cNvPr id="4" name="TextBox 3">
            <a:extLst>
              <a:ext uri="{FF2B5EF4-FFF2-40B4-BE49-F238E27FC236}">
                <a16:creationId xmlns:a16="http://schemas.microsoft.com/office/drawing/2014/main" id="{FC45429B-7416-914B-3607-7CDB5E4F92C2}"/>
              </a:ext>
            </a:extLst>
          </p:cNvPr>
          <p:cNvSpPr txBox="1"/>
          <p:nvPr/>
        </p:nvSpPr>
        <p:spPr>
          <a:xfrm>
            <a:off x="457200" y="1628800"/>
            <a:ext cx="8147248" cy="3754874"/>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the village, There is no water resources like rivers , to flow through out the year.</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have been noticed that the water sources are running out mostly in the fields.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Some of the fields are not even getting the water sources.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is no modern technology involved in the fields on basis of water technology.</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Introducing the moisture sensors and sprinkler will change the over usage of the water for the  fields and saves water .</a:t>
            </a:r>
          </a:p>
          <a:p>
            <a:pPr marL="285750" indent="-285750">
              <a:buFont typeface="Wingdings" panose="05000000000000000000" pitchFamily="2" charset="2"/>
              <a:buChar char="q"/>
            </a:pPr>
            <a:endParaRPr lang="en-IN" sz="2000" dirty="0"/>
          </a:p>
        </p:txBody>
      </p:sp>
    </p:spTree>
    <p:extLst>
      <p:ext uri="{BB962C8B-B14F-4D97-AF65-F5344CB8AC3E}">
        <p14:creationId xmlns:p14="http://schemas.microsoft.com/office/powerpoint/2010/main" val="3008548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normAutofit/>
          </a:bodyPr>
          <a:lstStyle/>
          <a:p>
            <a:r>
              <a:rPr lang="en-IN" sz="2400" b="1" dirty="0">
                <a:latin typeface="Times New Roman" panose="02020603050405020304" pitchFamily="18" charset="0"/>
                <a:cs typeface="Times New Roman" panose="02020603050405020304" pitchFamily="18" charset="0"/>
              </a:rPr>
              <a:t>SURVEY ANALYSIS</a:t>
            </a:r>
          </a:p>
        </p:txBody>
      </p:sp>
      <p:sp>
        <p:nvSpPr>
          <p:cNvPr id="6" name="Date Placeholder 5">
            <a:extLst>
              <a:ext uri="{FF2B5EF4-FFF2-40B4-BE49-F238E27FC236}">
                <a16:creationId xmlns:a16="http://schemas.microsoft.com/office/drawing/2014/main" id="{973C4727-3B27-4A6E-80DF-F9AE31EE8128}"/>
              </a:ext>
            </a:extLst>
          </p:cNvPr>
          <p:cNvSpPr>
            <a:spLocks noGrp="1"/>
          </p:cNvSpPr>
          <p:nvPr>
            <p:ph type="dt" sz="half" idx="10"/>
          </p:nvPr>
        </p:nvSpPr>
        <p:spPr/>
        <p:txBody>
          <a:bodyPr/>
          <a:lstStyle/>
          <a:p>
            <a:fld id="{9BEE4593-0D8E-4444-A56B-222217CE2EFB}" type="datetime1">
              <a:rPr lang="en-IN" smtClean="0"/>
              <a:pPr/>
              <a:t>07-11-2023</a:t>
            </a:fld>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pPr/>
              <a:t>9</a:t>
            </a:fld>
            <a:endParaRPr lang="en-IN" dirty="0"/>
          </a:p>
        </p:txBody>
      </p:sp>
      <p:sp>
        <p:nvSpPr>
          <p:cNvPr id="9" name="Footer Placeholder 2">
            <a:extLst>
              <a:ext uri="{FF2B5EF4-FFF2-40B4-BE49-F238E27FC236}">
                <a16:creationId xmlns:a16="http://schemas.microsoft.com/office/drawing/2014/main" id="{69B93914-0C82-4A5B-9835-B0D18B34098C}"/>
              </a:ext>
            </a:extLst>
          </p:cNvPr>
          <p:cNvSpPr>
            <a:spLocks noGrp="1"/>
          </p:cNvSpPr>
          <p:nvPr>
            <p:ph type="ftr" sz="quarter" idx="11"/>
          </p:nvPr>
        </p:nvSpPr>
        <p:spPr>
          <a:xfrm>
            <a:off x="685800" y="6272785"/>
            <a:ext cx="5632140" cy="365125"/>
          </a:xfrm>
        </p:spPr>
        <p:txBody>
          <a:bodyPr/>
          <a:lstStyle/>
          <a:p>
            <a:r>
              <a:rPr lang="en-IN" dirty="0"/>
              <a:t>BATCH NO:        DEPARTMENT ELECTRONICS AND COMMUNICATION ENGINEERING</a:t>
            </a:r>
          </a:p>
        </p:txBody>
      </p:sp>
      <p:pic>
        <p:nvPicPr>
          <p:cNvPr id="8" name="Picture 7">
            <a:extLst>
              <a:ext uri="{FF2B5EF4-FFF2-40B4-BE49-F238E27FC236}">
                <a16:creationId xmlns:a16="http://schemas.microsoft.com/office/drawing/2014/main" id="{261D2043-0AFF-E1FA-883B-04F258506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43000"/>
            <a:ext cx="6096000" cy="4572000"/>
          </a:xfrm>
          <a:prstGeom prst="rect">
            <a:avLst/>
          </a:prstGeom>
        </p:spPr>
      </p:pic>
      <p:sp>
        <p:nvSpPr>
          <p:cNvPr id="10" name="TextBox 9">
            <a:extLst>
              <a:ext uri="{FF2B5EF4-FFF2-40B4-BE49-F238E27FC236}">
                <a16:creationId xmlns:a16="http://schemas.microsoft.com/office/drawing/2014/main" id="{01728B59-9D44-E9D8-EF90-87E7E401718E}"/>
              </a:ext>
            </a:extLst>
          </p:cNvPr>
          <p:cNvSpPr txBox="1"/>
          <p:nvPr/>
        </p:nvSpPr>
        <p:spPr>
          <a:xfrm flipH="1">
            <a:off x="962406" y="5530334"/>
            <a:ext cx="80010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This Pie-Chart Represents the usage of water in the Morai Village</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85487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ECE-CSP Review PPT Template (1) updated</Template>
  <TotalTime>398</TotalTime>
  <Words>1459</Words>
  <Application>Microsoft Office PowerPoint</Application>
  <PresentationFormat>On-screen Show (4:3)</PresentationFormat>
  <Paragraphs>187</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SimSun</vt:lpstr>
      <vt:lpstr>Arial</vt:lpstr>
      <vt:lpstr>Calibri</vt:lpstr>
      <vt:lpstr>Rockwell</vt:lpstr>
      <vt:lpstr>Rockwell Condensed</vt:lpstr>
      <vt:lpstr>Times New Roman</vt:lpstr>
      <vt:lpstr>Wingdings</vt:lpstr>
      <vt:lpstr>Wood Type</vt:lpstr>
      <vt:lpstr>PowerPoint Presentation</vt:lpstr>
      <vt:lpstr>Agenda</vt:lpstr>
      <vt:lpstr>ABSTRACT</vt:lpstr>
      <vt:lpstr>OBJECTIVES</vt:lpstr>
      <vt:lpstr>PowerPoint Presentation</vt:lpstr>
      <vt:lpstr>PowerPoint Presentation</vt:lpstr>
      <vt:lpstr>SURVEY</vt:lpstr>
      <vt:lpstr>SURVEY ANALYSIS</vt:lpstr>
      <vt:lpstr>SURVEY ANALYSIS</vt:lpstr>
      <vt:lpstr>SOCIETY RELEVANT PROBLEM IDENTIFICATION</vt:lpstr>
      <vt:lpstr>PROTOTYPE/DEVELOPMENT OF NEW SOLUTION</vt:lpstr>
      <vt:lpstr> PHOTOS :-   </vt:lpstr>
      <vt:lpstr>PowerPoint Presentation</vt:lpstr>
      <vt:lpstr>RECOMMENDATIONS AND CONCLUSIONS  OF THE COMMUNITY SERVICE PROJECT.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Dharani Dhar</dc:creator>
  <cp:lastModifiedBy>D S Prasad</cp:lastModifiedBy>
  <cp:revision>18</cp:revision>
  <dcterms:created xsi:type="dcterms:W3CDTF">2023-10-10T15:18:49Z</dcterms:created>
  <dcterms:modified xsi:type="dcterms:W3CDTF">2023-11-07T09:51:51Z</dcterms:modified>
</cp:coreProperties>
</file>