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A4B2E-D8DE-4619-8349-DC39D31108BE}" type="datetimeFigureOut">
              <a:rPr lang="it-IT" smtClean="0"/>
              <a:t>18/11/2015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00DBE-55E6-4844-A007-483945E43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88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0DBE-55E6-4844-A007-483945E43E4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06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8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8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2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25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7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9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60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4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9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5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3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D728-F1B3-4416-BEBA-5174FFCE04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3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LINQ in C#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Salvatore Sorrentino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392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Object Initialization Expressions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7" descr="2009-02-10_0122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2" y="1549901"/>
            <a:ext cx="4911362" cy="3214710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8" descr="2009-02-10_0133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2" y="5050363"/>
            <a:ext cx="8715468" cy="1305987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8" name="Freccia curva 9"/>
          <p:cNvSpPr/>
          <p:nvPr/>
        </p:nvSpPr>
        <p:spPr>
          <a:xfrm rot="4351318">
            <a:off x="6115593" y="3347658"/>
            <a:ext cx="1894323" cy="1527702"/>
          </a:xfrm>
          <a:prstGeom prst="bent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99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Local type inference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11</a:t>
            </a:fld>
            <a:endParaRPr lang="it-IT"/>
          </a:p>
        </p:txBody>
      </p:sp>
      <p:pic>
        <p:nvPicPr>
          <p:cNvPr id="6" name="Immagine 13" descr="2009-02-18_1514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80" y="1451763"/>
            <a:ext cx="6809524" cy="809524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14" descr="2009-02-18_1514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80" y="3452027"/>
            <a:ext cx="4523810" cy="838095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grpSp>
        <p:nvGrpSpPr>
          <p:cNvPr id="8" name="Gruppo 26"/>
          <p:cNvGrpSpPr/>
          <p:nvPr/>
        </p:nvGrpSpPr>
        <p:grpSpPr>
          <a:xfrm>
            <a:off x="7347588" y="2523333"/>
            <a:ext cx="3857652" cy="4071942"/>
            <a:chOff x="428596" y="2571744"/>
            <a:chExt cx="4076191" cy="4066667"/>
          </a:xfrm>
        </p:grpSpPr>
        <p:pic>
          <p:nvPicPr>
            <p:cNvPr id="10" name="Immagine 6" descr="2009-02-10_214629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2571744"/>
              <a:ext cx="4076191" cy="4066667"/>
            </a:xfrm>
            <a:prstGeom prst="rect">
              <a:avLst/>
            </a:prstGeom>
            <a:ln w="19050">
              <a:solidFill>
                <a:sysClr val="windowText" lastClr="000000"/>
              </a:solidFill>
            </a:ln>
          </p:spPr>
        </p:pic>
        <p:sp>
          <p:nvSpPr>
            <p:cNvPr id="11" name="Simbolo &quot;divieto&quot; 10"/>
            <p:cNvSpPr/>
            <p:nvPr/>
          </p:nvSpPr>
          <p:spPr>
            <a:xfrm>
              <a:off x="3500430" y="2643182"/>
              <a:ext cx="864401" cy="785818"/>
            </a:xfrm>
            <a:prstGeom prst="noSmoking">
              <a:avLst/>
            </a:prstGeom>
            <a:gradFill rotWithShape="1">
              <a:gsLst>
                <a:gs pos="0">
                  <a:srgbClr val="DA1F28">
                    <a:shade val="15000"/>
                    <a:satMod val="180000"/>
                  </a:srgbClr>
                </a:gs>
                <a:gs pos="50000">
                  <a:srgbClr val="DA1F28">
                    <a:shade val="45000"/>
                    <a:satMod val="170000"/>
                  </a:srgbClr>
                </a:gs>
                <a:gs pos="70000">
                  <a:srgbClr val="DA1F28">
                    <a:tint val="99000"/>
                    <a:shade val="65000"/>
                    <a:satMod val="155000"/>
                  </a:srgbClr>
                </a:gs>
                <a:gs pos="100000">
                  <a:srgbClr val="DA1F28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DA1F28">
                  <a:satMod val="300000"/>
                </a:srgbClr>
              </a:contourClr>
            </a:sp3d>
          </p:spPr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cxnSp>
          <p:nvCxnSpPr>
            <p:cNvPr id="12" name="Connettore 1 15"/>
            <p:cNvCxnSpPr/>
            <p:nvPr/>
          </p:nvCxnSpPr>
          <p:spPr>
            <a:xfrm>
              <a:off x="1000100" y="3356544"/>
              <a:ext cx="1143008" cy="1588"/>
            </a:xfrm>
            <a:prstGeom prst="line">
              <a:avLst/>
            </a:prstGeom>
            <a:noFill/>
            <a:ln w="55000" cap="flat" cmpd="thickThin" algn="ctr">
              <a:solidFill>
                <a:srgbClr val="EB641B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" name="Connettore 1 16"/>
            <p:cNvCxnSpPr/>
            <p:nvPr/>
          </p:nvCxnSpPr>
          <p:spPr>
            <a:xfrm>
              <a:off x="3428992" y="3841025"/>
              <a:ext cx="571504" cy="1588"/>
            </a:xfrm>
            <a:prstGeom prst="line">
              <a:avLst/>
            </a:prstGeom>
            <a:noFill/>
            <a:ln w="55000" cap="flat" cmpd="thickThin" algn="ctr">
              <a:solidFill>
                <a:srgbClr val="EB641B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4" name="Connettore 1 21"/>
            <p:cNvCxnSpPr/>
            <p:nvPr/>
          </p:nvCxnSpPr>
          <p:spPr>
            <a:xfrm>
              <a:off x="1785918" y="4300638"/>
              <a:ext cx="428628" cy="1588"/>
            </a:xfrm>
            <a:prstGeom prst="line">
              <a:avLst/>
            </a:prstGeom>
            <a:noFill/>
            <a:ln w="55000" cap="flat" cmpd="thickThin" algn="ctr">
              <a:solidFill>
                <a:srgbClr val="EB641B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" name="Connettore 1 24"/>
            <p:cNvCxnSpPr/>
            <p:nvPr/>
          </p:nvCxnSpPr>
          <p:spPr>
            <a:xfrm>
              <a:off x="1482599" y="5984165"/>
              <a:ext cx="642942" cy="1588"/>
            </a:xfrm>
            <a:prstGeom prst="line">
              <a:avLst/>
            </a:prstGeom>
            <a:noFill/>
            <a:ln w="55000" cap="flat" cmpd="thickThin" algn="ctr">
              <a:solidFill>
                <a:srgbClr val="EB641B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9" name="Freccia bidirezionale verticale 18"/>
          <p:cNvSpPr/>
          <p:nvPr/>
        </p:nvSpPr>
        <p:spPr>
          <a:xfrm>
            <a:off x="4418630" y="2451895"/>
            <a:ext cx="464347" cy="857256"/>
          </a:xfrm>
          <a:prstGeom prst="upDown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>
              <a:ln w="18000">
                <a:solidFill>
                  <a:srgbClr val="DA1F28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7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Anonymous Types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12</a:t>
            </a:fld>
            <a:endParaRPr lang="it-IT"/>
          </a:p>
        </p:txBody>
      </p:sp>
      <p:pic>
        <p:nvPicPr>
          <p:cNvPr id="6" name="Immagine 8" descr="2009-02-10_2206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81" y="1430740"/>
            <a:ext cx="4786346" cy="519896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12" descr="2009-02-18_1532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55" y="2359434"/>
            <a:ext cx="4027992" cy="3929090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8" name="Freccia curva 13"/>
          <p:cNvSpPr/>
          <p:nvPr/>
        </p:nvSpPr>
        <p:spPr>
          <a:xfrm flipV="1">
            <a:off x="1563123" y="2073682"/>
            <a:ext cx="785818" cy="1143008"/>
          </a:xfrm>
          <a:prstGeom prst="bent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9" name="Immagine 15" descr="2009-02-18_1537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387" y="6002772"/>
            <a:ext cx="5715040" cy="397883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10" name="Interruzione 16"/>
          <p:cNvSpPr/>
          <p:nvPr/>
        </p:nvSpPr>
        <p:spPr>
          <a:xfrm>
            <a:off x="7206725" y="2788062"/>
            <a:ext cx="1928826" cy="1143008"/>
          </a:xfrm>
          <a:prstGeom prst="flowChartTerminator">
            <a:avLst/>
          </a:prstGeom>
          <a:gradFill rotWithShape="1">
            <a:gsLst>
              <a:gs pos="0">
                <a:srgbClr val="DA1F28">
                  <a:shade val="15000"/>
                  <a:satMod val="180000"/>
                </a:srgbClr>
              </a:gs>
              <a:gs pos="50000">
                <a:srgbClr val="DA1F28">
                  <a:shade val="45000"/>
                  <a:satMod val="170000"/>
                </a:srgbClr>
              </a:gs>
              <a:gs pos="70000">
                <a:srgbClr val="DA1F28">
                  <a:tint val="99000"/>
                  <a:shade val="65000"/>
                  <a:satMod val="155000"/>
                </a:srgbClr>
              </a:gs>
              <a:gs pos="100000">
                <a:srgbClr val="DA1F28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A1F28">
                <a:satMod val="300000"/>
              </a:srgbClr>
            </a:contourClr>
          </a:sp3d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 sviluppatore non conosce il nome del tipo generato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6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Extension Methods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13</a:t>
            </a:fld>
            <a:endParaRPr lang="it-IT"/>
          </a:p>
        </p:txBody>
      </p:sp>
      <p:pic>
        <p:nvPicPr>
          <p:cNvPr id="6" name="Immagine 4" descr="2009-02-14_1142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1591897"/>
            <a:ext cx="4739636" cy="3643338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5" descr="2009-02-14_1143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05811"/>
            <a:ext cx="8643966" cy="329556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sp>
        <p:nvSpPr>
          <p:cNvPr id="8" name="Interruzione 6"/>
          <p:cNvSpPr/>
          <p:nvPr/>
        </p:nvSpPr>
        <p:spPr>
          <a:xfrm>
            <a:off x="6838992" y="4377979"/>
            <a:ext cx="2428892" cy="714380"/>
          </a:xfrm>
          <a:prstGeom prst="flowChartTerminator">
            <a:avLst/>
          </a:prstGeom>
          <a:gradFill rotWithShape="1">
            <a:gsLst>
              <a:gs pos="0">
                <a:srgbClr val="DA1F28">
                  <a:shade val="15000"/>
                  <a:satMod val="180000"/>
                </a:srgbClr>
              </a:gs>
              <a:gs pos="50000">
                <a:srgbClr val="DA1F28">
                  <a:shade val="45000"/>
                  <a:satMod val="170000"/>
                </a:srgbClr>
              </a:gs>
              <a:gs pos="70000">
                <a:srgbClr val="DA1F28">
                  <a:tint val="99000"/>
                  <a:shade val="65000"/>
                  <a:satMod val="155000"/>
                </a:srgbClr>
              </a:gs>
              <a:gs pos="100000">
                <a:srgbClr val="DA1F28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A1F28">
                <a:satMod val="300000"/>
              </a:srgbClr>
            </a:contourClr>
          </a:sp3d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Cosa </a:t>
            </a:r>
            <a:r>
              <a:rPr kumimoji="0" lang="it-IT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fà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questo statement ?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9" name="Connettore 2 7"/>
          <p:cNvCxnSpPr/>
          <p:nvPr/>
        </p:nvCxnSpPr>
        <p:spPr>
          <a:xfrm rot="5400000">
            <a:off x="6696116" y="5163797"/>
            <a:ext cx="642942" cy="642942"/>
          </a:xfrm>
          <a:prstGeom prst="straightConnector1">
            <a:avLst/>
          </a:prstGeom>
          <a:noFill/>
          <a:ln w="63500" cap="flat" cmpd="thickThin" algn="ctr">
            <a:solidFill>
              <a:srgbClr val="2DA2BF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942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Extension Methods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14</a:t>
            </a:fld>
            <a:endParaRPr lang="it-IT"/>
          </a:p>
        </p:txBody>
      </p:sp>
      <p:pic>
        <p:nvPicPr>
          <p:cNvPr id="6" name="Immagine 4" descr="2009-02-14_1142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80" y="1690688"/>
            <a:ext cx="5238840" cy="3643338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pic>
        <p:nvPicPr>
          <p:cNvPr id="7" name="Immagine 6" descr="2009-02-14_1143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22" y="5834092"/>
            <a:ext cx="6771429" cy="409524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pic>
        <p:nvPicPr>
          <p:cNvPr id="8" name="Immagine 7" descr="2009-02-14_1144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10" y="2405068"/>
            <a:ext cx="1647619" cy="2019048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8540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LINQ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610"/>
            <a:ext cx="8009763" cy="49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LINQ Internals 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4" descr="2009-02-14_1239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03" y="1690688"/>
            <a:ext cx="8736881" cy="3786214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cxnSp>
        <p:nvCxnSpPr>
          <p:cNvPr id="7" name="Connettore 2 10"/>
          <p:cNvCxnSpPr/>
          <p:nvPr/>
        </p:nvCxnSpPr>
        <p:spPr>
          <a:xfrm rot="16200000" flipV="1">
            <a:off x="4729960" y="4298175"/>
            <a:ext cx="857256" cy="214314"/>
          </a:xfrm>
          <a:prstGeom prst="straightConnector1">
            <a:avLst/>
          </a:prstGeom>
          <a:noFill/>
          <a:ln w="63500" cap="flat" cmpd="thickThin" algn="ctr">
            <a:solidFill>
              <a:srgbClr val="2DA2BF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8" name="Interruzione 9"/>
          <p:cNvSpPr/>
          <p:nvPr/>
        </p:nvSpPr>
        <p:spPr>
          <a:xfrm>
            <a:off x="4837117" y="4976836"/>
            <a:ext cx="2643206" cy="1143008"/>
          </a:xfrm>
          <a:prstGeom prst="flowChartTerminator">
            <a:avLst/>
          </a:prstGeom>
          <a:gradFill rotWithShape="1">
            <a:gsLst>
              <a:gs pos="0">
                <a:srgbClr val="DA1F28">
                  <a:shade val="15000"/>
                  <a:satMod val="180000"/>
                </a:srgbClr>
              </a:gs>
              <a:gs pos="50000">
                <a:srgbClr val="DA1F28">
                  <a:shade val="45000"/>
                  <a:satMod val="170000"/>
                </a:srgbClr>
              </a:gs>
              <a:gs pos="70000">
                <a:srgbClr val="DA1F28">
                  <a:tint val="99000"/>
                  <a:shade val="65000"/>
                  <a:satMod val="155000"/>
                </a:srgbClr>
              </a:gs>
              <a:gs pos="100000">
                <a:srgbClr val="DA1F28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A1F28">
                <a:satMod val="300000"/>
              </a:srgbClr>
            </a:contourClr>
          </a:sp3d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Extension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Methods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su 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IEnumerable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&lt;T&gt;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67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Query Operators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1" y="1444752"/>
            <a:ext cx="6726197" cy="45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17"/>
            <a:ext cx="10515600" cy="1325563"/>
          </a:xfrm>
        </p:spPr>
        <p:txBody>
          <a:bodyPr/>
          <a:lstStyle/>
          <a:p>
            <a:r>
              <a:rPr lang="it-IT" dirty="0" smtClean="0"/>
              <a:t>Esempi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18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6698"/>
            <a:ext cx="8490963" cy="5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19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71450"/>
            <a:ext cx="105441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Novità introdotte con C# 2.0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01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20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4" y="354087"/>
            <a:ext cx="7834039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21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4" y="260795"/>
            <a:ext cx="7463847" cy="56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it-IT" dirty="0" smtClean="0"/>
              <a:t>Query Expressions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525"/>
            <a:ext cx="818458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Linq to File System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23</a:t>
            </a:fld>
            <a:endParaRPr lang="it-IT"/>
          </a:p>
        </p:txBody>
      </p:sp>
      <p:pic>
        <p:nvPicPr>
          <p:cNvPr id="6" name="Immagine 6" descr="2009-02-14_1356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7" y="1690688"/>
            <a:ext cx="7971429" cy="3590476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6866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 alle tecnologie ORM (Object-Relational Mapping)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6" y="2625759"/>
            <a:ext cx="2259403" cy="2842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96" y="2883315"/>
            <a:ext cx="2301439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ORM Technologies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25</a:t>
            </a:fld>
            <a:endParaRPr lang="it-IT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0305"/>
            <a:ext cx="11049000" cy="4454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is a programming technique for automatic mapping data and database schema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Map relational DB tables to classes and objects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ORM creates a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virtual object database</a:t>
            </a:r>
            <a:r>
              <a:rPr lang="en-US" dirty="0" smtClean="0"/>
              <a:t>" 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Used from the programming language (C#, Java, PHP, …)</a:t>
            </a:r>
          </a:p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 smtClean="0"/>
              <a:t>automate the ORM process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A.k.a.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Object-Relational Persistence Frameworks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366749"/>
            <a:ext cx="10515600" cy="1325563"/>
          </a:xfrm>
        </p:spPr>
        <p:txBody>
          <a:bodyPr/>
          <a:lstStyle/>
          <a:p>
            <a:r>
              <a:rPr lang="it-IT" dirty="0" smtClean="0"/>
              <a:t>ORM Mapping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26</a:t>
            </a:fld>
            <a:endParaRPr lang="it-IT"/>
          </a:p>
        </p:txBody>
      </p:sp>
      <p:pic>
        <p:nvPicPr>
          <p:cNvPr id="6" name="Picture 5" descr="Cc161164.LINQtoRelDataFig1(en-us,MSDN.10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752601"/>
            <a:ext cx="4126244" cy="4313801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2" y="1752600"/>
            <a:ext cx="3658542" cy="4313801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27612" y="2875680"/>
            <a:ext cx="2362200" cy="1924920"/>
            <a:chOff x="3200400" y="3984579"/>
            <a:chExt cx="2362200" cy="1924920"/>
          </a:xfrm>
        </p:grpSpPr>
        <p:sp>
          <p:nvSpPr>
            <p:cNvPr id="9" name="Cloud 8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rgbClr val="A19574">
                  <a:lumMod val="20000"/>
                  <a:lumOff val="80000"/>
                  <a:alpha val="25000"/>
                </a:srgb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1218987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marL="0" marR="0" lvl="0" indent="0" algn="ctr" defTabSz="1218987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Consolas" pitchFamily="49" charset="0"/>
                </a:rPr>
                <a:t>Framework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rgbClr val="FBEEC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rgbClr val="FBEEC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rgbClr val="FBEEC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rgbClr val="FBEEC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88815" y="2732006"/>
            <a:ext cx="1683473" cy="1341784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onsolas" pitchFamily="49" charset="0"/>
              </a:rPr>
              <a:t>Relational database schema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0190454" y="2605021"/>
            <a:ext cx="1804780" cy="1341784"/>
          </a:xfrm>
          <a:prstGeom prst="wedgeRoundRectCallout">
            <a:avLst>
              <a:gd name="adj1" fmla="val -41043"/>
              <a:gd name="adj2" fmla="val 74105"/>
              <a:gd name="adj3" fmla="val 16667"/>
            </a:avLst>
          </a:prstGeom>
          <a:solidFill>
            <a:srgbClr val="643F07">
              <a:alpha val="95000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onsolas" pitchFamily="49" charset="0"/>
              </a:rPr>
              <a:t>ORM Entities</a:t>
            </a:r>
          </a:p>
          <a:p>
            <a:pPr marL="0" marR="0" lvl="0" indent="0" algn="ctr" defTabSz="121898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Consolas" pitchFamily="49" charset="0"/>
              </a:rPr>
              <a:t>(C# classes)</a:t>
            </a:r>
          </a:p>
        </p:txBody>
      </p:sp>
    </p:spTree>
    <p:extLst>
      <p:ext uri="{BB962C8B-B14F-4D97-AF65-F5344CB8AC3E}">
        <p14:creationId xmlns:p14="http://schemas.microsoft.com/office/powerpoint/2010/main" val="13200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Entity Framework – ORM for .NET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27</a:t>
            </a:fld>
            <a:endParaRPr lang="it-IT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526976"/>
            <a:ext cx="10687899" cy="5194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/>
              <a:t>is the standard ORM framework for 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Maps relational database to C# object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data manipulation API over the mapped schema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CRUD operations and complex querying with LINQ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first </a:t>
            </a:r>
            <a:r>
              <a:rPr lang="en-US" dirty="0" smtClean="0"/>
              <a:t>approach: from database to C# 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 </a:t>
            </a:r>
            <a:r>
              <a:rPr lang="en-US" dirty="0" smtClean="0"/>
              <a:t>approach: from classes to DB schema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Visual Studio generates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 </a:t>
            </a:r>
            <a:r>
              <a:rPr lang="en-US" dirty="0" smtClean="0"/>
              <a:t>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mappings consist of C# classes, attributes and 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89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 – Basic workflow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28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61" y="3585714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0" y="3585714"/>
            <a:ext cx="2434404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103" y="3585714"/>
            <a:ext cx="2329393" cy="30772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7713" y="1384032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Write &amp; execute query over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8237" y="1384032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 smtClean="0"/>
              <a:t>EF generates &amp; executes an SQL query in the DB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16" y="1384032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</a:t>
            </a:r>
            <a:r>
              <a:rPr lang="en-US" sz="3200" dirty="0" smtClean="0"/>
              <a:t>the data model (use a DB visual designer or code first)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5068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 – Basic Workflow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29</a:t>
            </a:fld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4488277" y="1336576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 smtClean="0"/>
              <a:t>Modify data with C# code and call "Save Changes"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45686" y="1336576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smtClean="0"/>
              <a:t>Entity Framework generates &amp; executes SQL command to modify the DB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1764" y="1336575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 smtClean="0"/>
              <a:t>the query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results </a:t>
            </a:r>
            <a:r>
              <a:rPr lang="en-US" sz="3200" dirty="0"/>
              <a:t>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65" y="3633168"/>
            <a:ext cx="2860254" cy="3077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6" y="3633169"/>
            <a:ext cx="3582032" cy="3077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96" y="4224057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Ripartiamo da generics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3</a:t>
            </a:fld>
            <a:endParaRPr lang="it-IT"/>
          </a:p>
        </p:txBody>
      </p:sp>
      <p:pic>
        <p:nvPicPr>
          <p:cNvPr id="7" name="Immagine 5" descr="2009-02-08_2239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59664"/>
            <a:ext cx="5190477" cy="619048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8" name="Immagine 6" descr="2009-02-08_2241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6" y="5559796"/>
            <a:ext cx="4247619" cy="590476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9" name="Interruzione 9"/>
          <p:cNvSpPr/>
          <p:nvPr/>
        </p:nvSpPr>
        <p:spPr>
          <a:xfrm>
            <a:off x="6981868" y="5131168"/>
            <a:ext cx="1857388" cy="714380"/>
          </a:xfrm>
          <a:prstGeom prst="flowChartTerminator">
            <a:avLst/>
          </a:prstGeom>
          <a:gradFill rotWithShape="1">
            <a:gsLst>
              <a:gs pos="0">
                <a:srgbClr val="DA1F28">
                  <a:shade val="15000"/>
                  <a:satMod val="180000"/>
                </a:srgbClr>
              </a:gs>
              <a:gs pos="50000">
                <a:srgbClr val="DA1F28">
                  <a:shade val="45000"/>
                  <a:satMod val="170000"/>
                </a:srgbClr>
              </a:gs>
              <a:gs pos="70000">
                <a:srgbClr val="DA1F28">
                  <a:tint val="99000"/>
                  <a:shade val="65000"/>
                  <a:satMod val="155000"/>
                </a:srgbClr>
              </a:gs>
              <a:gs pos="100000">
                <a:srgbClr val="DA1F28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A1F28">
                <a:satMod val="300000"/>
              </a:srgbClr>
            </a:contourClr>
          </a:sp3d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Type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Inference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10" name="Connettore 2 14"/>
          <p:cNvCxnSpPr/>
          <p:nvPr/>
        </p:nvCxnSpPr>
        <p:spPr>
          <a:xfrm rot="10800000" flipV="1">
            <a:off x="6053174" y="5488358"/>
            <a:ext cx="857256" cy="357190"/>
          </a:xfrm>
          <a:prstGeom prst="straightConnector1">
            <a:avLst/>
          </a:prstGeom>
          <a:noFill/>
          <a:ln w="63500" cap="flat" cmpd="thickThin" algn="ctr">
            <a:solidFill>
              <a:srgbClr val="2DA2BF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1" name="Immagine 8" descr="2009-02-09_2301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1681"/>
            <a:ext cx="7142858" cy="2961905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88824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Installing Entity Framework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30</a:t>
            </a:fld>
            <a:endParaRPr lang="it-IT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405" y="1526025"/>
            <a:ext cx="11804822" cy="55703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Install Entity Framework through the </a:t>
            </a:r>
            <a:r>
              <a:rPr lang="en-US" noProof="1" smtClean="0"/>
              <a:t>NuGet</a:t>
            </a:r>
            <a:r>
              <a:rPr lang="en-US" smtClean="0"/>
              <a:t> package 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60" y="1981200"/>
            <a:ext cx="8859497" cy="4094162"/>
          </a:xfrm>
          <a:prstGeom prst="rect">
            <a:avLst/>
          </a:prstGeom>
        </p:spPr>
      </p:pic>
      <p:pic>
        <p:nvPicPr>
          <p:cNvPr id="8" name="Picture 2" descr="https://i-msdn.sec.s-msft.com/ee712906.ManageNuGetPackages(en-us,MSDN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44" y="3276600"/>
            <a:ext cx="3603199" cy="308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03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Demos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6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Generic Delegates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9"/>
            <a:ext cx="10515600" cy="4351338"/>
          </a:xfrm>
        </p:spPr>
        <p:txBody>
          <a:bodyPr/>
          <a:lstStyle/>
          <a:p>
            <a:r>
              <a:rPr lang="it-IT" dirty="0" smtClean="0"/>
              <a:t>Un delegate è una classe</a:t>
            </a:r>
            <a:r>
              <a:rPr lang="it-IT" baseline="0" dirty="0" smtClean="0"/>
              <a:t> che incapsula un metodo.</a:t>
            </a:r>
          </a:p>
          <a:p>
            <a:r>
              <a:rPr lang="it-IT" baseline="0" dirty="0" smtClean="0"/>
              <a:t>Da un punto di vista astratto è come se fosse un contenitore di codice che può essere passato attraverso funzioni.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4</a:t>
            </a:fld>
            <a:endParaRPr lang="it-IT"/>
          </a:p>
        </p:txBody>
      </p:sp>
      <p:pic>
        <p:nvPicPr>
          <p:cNvPr id="7" name="Segnaposto contenuto 4" descr="2009-02-08_2255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32" y="3136039"/>
            <a:ext cx="7523810" cy="513635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8" name="Immagine 5" descr="2009-02-08_2255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32" y="5065546"/>
            <a:ext cx="4371429" cy="1124866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9" name="Immagine 6" descr="2009-02-08_2256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32" y="3891246"/>
            <a:ext cx="3704762" cy="932728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55416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Anonymous Methods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5</a:t>
            </a:fld>
            <a:endParaRPr lang="it-IT"/>
          </a:p>
        </p:txBody>
      </p:sp>
      <p:pic>
        <p:nvPicPr>
          <p:cNvPr id="8" name="Immagine 8" descr="2009-02-08_2318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69" y="5309244"/>
            <a:ext cx="8095239" cy="428571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9" name="Interruzione 9"/>
          <p:cNvSpPr/>
          <p:nvPr/>
        </p:nvSpPr>
        <p:spPr>
          <a:xfrm>
            <a:off x="10190176" y="5576122"/>
            <a:ext cx="1785950" cy="714380"/>
          </a:xfrm>
          <a:prstGeom prst="flowChartTerminator">
            <a:avLst/>
          </a:prstGeom>
          <a:gradFill rotWithShape="1">
            <a:gsLst>
              <a:gs pos="0">
                <a:srgbClr val="DA1F28">
                  <a:shade val="15000"/>
                  <a:satMod val="180000"/>
                </a:srgbClr>
              </a:gs>
              <a:gs pos="50000">
                <a:srgbClr val="DA1F28">
                  <a:shade val="45000"/>
                  <a:satMod val="170000"/>
                </a:srgbClr>
              </a:gs>
              <a:gs pos="70000">
                <a:srgbClr val="DA1F28">
                  <a:tint val="99000"/>
                  <a:shade val="65000"/>
                  <a:satMod val="155000"/>
                </a:srgbClr>
              </a:gs>
              <a:gs pos="100000">
                <a:srgbClr val="DA1F28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A1F28">
                <a:satMod val="300000"/>
              </a:srgbClr>
            </a:contourClr>
          </a:sp3d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Anonymous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Method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10" name="Connettore 2 10"/>
          <p:cNvCxnSpPr/>
          <p:nvPr/>
        </p:nvCxnSpPr>
        <p:spPr>
          <a:xfrm rot="10800000">
            <a:off x="9350694" y="5576122"/>
            <a:ext cx="714380" cy="285752"/>
          </a:xfrm>
          <a:prstGeom prst="straightConnector1">
            <a:avLst/>
          </a:prstGeom>
          <a:noFill/>
          <a:ln w="63500" cap="flat" cmpd="thickThin" algn="ctr">
            <a:solidFill>
              <a:srgbClr val="2DA2BF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1" name="Immagine 13" descr="2009-02-18_1455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1592"/>
            <a:ext cx="5571429" cy="1142857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12" name="Immagine 5" descr="2009-02-08_2317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3166104"/>
            <a:ext cx="3571429" cy="1104762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13" name="Immagine 6" descr="2009-02-08_2317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60" y="4166236"/>
            <a:ext cx="5857143" cy="419048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14" name="Immagine 11" descr="2009-02-15_11284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398" y="2451724"/>
            <a:ext cx="4904762" cy="447619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sp>
        <p:nvSpPr>
          <p:cNvPr id="15" name="Freccia bidirezionale verticale 14"/>
          <p:cNvSpPr/>
          <p:nvPr/>
        </p:nvSpPr>
        <p:spPr>
          <a:xfrm>
            <a:off x="4695852" y="4737740"/>
            <a:ext cx="214314" cy="428628"/>
          </a:xfrm>
          <a:prstGeom prst="upDown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>
              <a:ln w="18000">
                <a:solidFill>
                  <a:srgbClr val="DA1F28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64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Novità introdotte con C# 3.0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0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Lambda Expressions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4" descr="2009-02-08_2318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6" y="1764239"/>
            <a:ext cx="8095239" cy="428571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5" descr="2009-02-09_233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23" y="3335875"/>
            <a:ext cx="7619048" cy="447619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pic>
        <p:nvPicPr>
          <p:cNvPr id="8" name="Immagine 7" descr="2009-02-09_2337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71" y="3907379"/>
            <a:ext cx="7180953" cy="495238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pic>
        <p:nvPicPr>
          <p:cNvPr id="9" name="Immagine 8" descr="2009-02-09_23370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161" y="4550321"/>
            <a:ext cx="5828572" cy="466667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pic>
        <p:nvPicPr>
          <p:cNvPr id="10" name="Immagine 9" descr="2009-02-09_23371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876" y="5193263"/>
            <a:ext cx="5657143" cy="485714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11" name="Freccia bidirezionale verticale 10"/>
          <p:cNvSpPr/>
          <p:nvPr/>
        </p:nvSpPr>
        <p:spPr>
          <a:xfrm>
            <a:off x="4775261" y="2321391"/>
            <a:ext cx="464347" cy="857256"/>
          </a:xfrm>
          <a:prstGeom prst="upDown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>
              <a:ln w="18000">
                <a:solidFill>
                  <a:srgbClr val="DA1F28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16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Automatic Properties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11" descr="2009-02-10_005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26" y="1546177"/>
            <a:ext cx="3499646" cy="4643470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12" descr="2009-02-10_0052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78" y="4046507"/>
            <a:ext cx="4576119" cy="1365520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8" name="Freccia curva 21"/>
          <p:cNvSpPr/>
          <p:nvPr/>
        </p:nvSpPr>
        <p:spPr>
          <a:xfrm rot="4351318">
            <a:off x="4727097" y="2272365"/>
            <a:ext cx="1894323" cy="1527702"/>
          </a:xfrm>
          <a:prstGeom prst="bent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58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Object Initialization Expressions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Linq in C# - Salvatore Sorrentino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D728-F1B3-4416-BEBA-5174FFCE0481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4" descr="2009-02-10_0116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89" y="2167403"/>
            <a:ext cx="3743582" cy="1285884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EB641B">
                <a:satMod val="175000"/>
                <a:alpha val="40000"/>
              </a:srgbClr>
            </a:glow>
          </a:effectLst>
        </p:spPr>
      </p:pic>
      <p:pic>
        <p:nvPicPr>
          <p:cNvPr id="7" name="Immagine 5" descr="2009-02-10_0116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21" y="4830366"/>
            <a:ext cx="8929718" cy="408871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63500">
              <a:srgbClr val="39639D">
                <a:satMod val="175000"/>
                <a:alpha val="40000"/>
              </a:srgbClr>
            </a:glow>
          </a:effectLst>
        </p:spPr>
      </p:pic>
      <p:sp>
        <p:nvSpPr>
          <p:cNvPr id="8" name="Freccia bidirezionale verticale 9"/>
          <p:cNvSpPr/>
          <p:nvPr/>
        </p:nvSpPr>
        <p:spPr>
          <a:xfrm>
            <a:off x="5871684" y="3739039"/>
            <a:ext cx="464347" cy="857256"/>
          </a:xfrm>
          <a:prstGeom prst="upDownArrow">
            <a:avLst/>
          </a:prstGeom>
          <a:gradFill rotWithShape="1">
            <a:gsLst>
              <a:gs pos="0">
                <a:srgbClr val="EB641B">
                  <a:shade val="15000"/>
                  <a:satMod val="180000"/>
                </a:srgbClr>
              </a:gs>
              <a:gs pos="50000">
                <a:srgbClr val="EB641B">
                  <a:shade val="45000"/>
                  <a:satMod val="170000"/>
                </a:srgbClr>
              </a:gs>
              <a:gs pos="70000">
                <a:srgbClr val="EB641B">
                  <a:tint val="99000"/>
                  <a:shade val="65000"/>
                  <a:satMod val="155000"/>
                </a:srgbClr>
              </a:gs>
              <a:gs pos="100000">
                <a:srgbClr val="EB641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EB641B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>
              <a:ln w="18000">
                <a:solidFill>
                  <a:srgbClr val="DA1F28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01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615</Words>
  <Application>Microsoft Office PowerPoint</Application>
  <PresentationFormat>Widescreen</PresentationFormat>
  <Paragraphs>153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Corbel</vt:lpstr>
      <vt:lpstr>Lucida Sans Unicode</vt:lpstr>
      <vt:lpstr>Office Theme</vt:lpstr>
      <vt:lpstr>LINQ in C#</vt:lpstr>
      <vt:lpstr>Novità introdotte con C# 2.0</vt:lpstr>
      <vt:lpstr>Ripartiamo da generics</vt:lpstr>
      <vt:lpstr>Generic Delegates</vt:lpstr>
      <vt:lpstr>Anonymous Methods</vt:lpstr>
      <vt:lpstr>Novità introdotte con C# 3.0</vt:lpstr>
      <vt:lpstr>Lambda Expressions</vt:lpstr>
      <vt:lpstr>Automatic Properties</vt:lpstr>
      <vt:lpstr>Object Initialization Expressions</vt:lpstr>
      <vt:lpstr>Object Initialization Expressions</vt:lpstr>
      <vt:lpstr>Local type inference</vt:lpstr>
      <vt:lpstr>Anonymous Types</vt:lpstr>
      <vt:lpstr>Extension Methods</vt:lpstr>
      <vt:lpstr>Extension Methods</vt:lpstr>
      <vt:lpstr>LINQ</vt:lpstr>
      <vt:lpstr>LINQ Internals </vt:lpstr>
      <vt:lpstr>Query Operators</vt:lpstr>
      <vt:lpstr>Esempi</vt:lpstr>
      <vt:lpstr>PowerPoint Presentation</vt:lpstr>
      <vt:lpstr>PowerPoint Presentation</vt:lpstr>
      <vt:lpstr>PowerPoint Presentation</vt:lpstr>
      <vt:lpstr>Query Expressions</vt:lpstr>
      <vt:lpstr>Linq to File System</vt:lpstr>
      <vt:lpstr>Intro alle tecnologie ORM (Object-Relational Mapping)</vt:lpstr>
      <vt:lpstr>ORM Technologies</vt:lpstr>
      <vt:lpstr>ORM Mapping</vt:lpstr>
      <vt:lpstr>Entity Framework – ORM for .NET</vt:lpstr>
      <vt:lpstr>EF – Basic workflow</vt:lpstr>
      <vt:lpstr>EF – Basic Workflow</vt:lpstr>
      <vt:lpstr>Installing Entity Framework</vt:lpstr>
      <vt:lpstr>Demos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 C#</dc:title>
  <dc:creator>Salvatore Sorrentino</dc:creator>
  <cp:lastModifiedBy>Salvatore Sorrentino</cp:lastModifiedBy>
  <cp:revision>32</cp:revision>
  <dcterms:created xsi:type="dcterms:W3CDTF">2015-11-18T17:05:20Z</dcterms:created>
  <dcterms:modified xsi:type="dcterms:W3CDTF">2015-11-18T20:28:03Z</dcterms:modified>
</cp:coreProperties>
</file>