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  <p:sldMasterId id="2147483688" r:id="rId4"/>
    <p:sldMasterId id="2147483702" r:id="rId5"/>
    <p:sldMasterId id="2147483716" r:id="rId6"/>
    <p:sldMasterId id="2147483730" r:id="rId7"/>
    <p:sldMasterId id="2147483744" r:id="rId8"/>
    <p:sldMasterId id="2147483758" r:id="rId9"/>
    <p:sldMasterId id="2147483772" r:id="rId10"/>
    <p:sldMasterId id="2147483786" r:id="rId11"/>
  </p:sldMasterIdLst>
  <p:notesMasterIdLst>
    <p:notesMasterId r:id="rId52"/>
  </p:notesMasterIdLst>
  <p:sldIdLst>
    <p:sldId id="25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0F1F-464E-4873-8EB7-50CC8894D604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C3190-12F0-49E2-84AF-739486346CA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53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C3190-12F0-49E2-84AF-739486346CA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7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4756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20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01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1209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824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9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682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04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62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75024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06726090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7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840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71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182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4523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9687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4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67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04923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87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9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2737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242614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4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4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40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4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395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7804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257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686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44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66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31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4572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5173886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6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09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72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1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6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8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07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25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225056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193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95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59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81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42597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50485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798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15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106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434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651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87298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9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75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0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224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4894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13764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8523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68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609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080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8914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2549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48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9920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5393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6478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8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45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92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22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73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28733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00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8170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0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3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966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0960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9962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1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54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46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26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2558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802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367014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7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02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7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0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399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7448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175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7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2449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17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97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893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36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1627532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95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2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89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4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6326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04152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41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2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79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13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14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655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292275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5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1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1C6D-403D-4CA7-9B99-43D325B0AF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9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9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OOP e C#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Salvatore Sorrentino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38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si scelgono gli oggetti?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/>
              <a:t>si vuole che sia in grado di fare</a:t>
            </a:r>
            <a:r>
              <a:rPr lang="it-IT" dirty="0" smtClean="0"/>
              <a:t>?</a:t>
            </a:r>
          </a:p>
          <a:p>
            <a:pPr lvl="1"/>
            <a:r>
              <a:rPr lang="it-IT" dirty="0"/>
              <a:t>Un oggetto che abbia uno o due soli metodi deve fare </a:t>
            </a:r>
            <a:r>
              <a:rPr lang="it-IT" dirty="0" smtClean="0"/>
              <a:t>riflettere</a:t>
            </a:r>
          </a:p>
          <a:p>
            <a:pPr lvl="1"/>
            <a:r>
              <a:rPr lang="it-IT" dirty="0" smtClean="0"/>
              <a:t>Oggetti senza o con troppi </a:t>
            </a:r>
            <a:r>
              <a:rPr lang="it-IT" dirty="0"/>
              <a:t>metodi </a:t>
            </a:r>
            <a:r>
              <a:rPr lang="it-IT" dirty="0" smtClean="0"/>
              <a:t>sono, in genere,  da evitare</a:t>
            </a:r>
          </a:p>
          <a:p>
            <a:endParaRPr lang="it-IT" dirty="0"/>
          </a:p>
          <a:p>
            <a:r>
              <a:rPr lang="it-IT" dirty="0" smtClean="0"/>
              <a:t>Quali </a:t>
            </a:r>
            <a:r>
              <a:rPr lang="it-IT" dirty="0"/>
              <a:t>proprietà sono necessarie affinché l'oggetto sia in grado di eseguire le proprie azioni</a:t>
            </a:r>
            <a:r>
              <a:rPr lang="it-IT" dirty="0" smtClean="0"/>
              <a:t>?</a:t>
            </a:r>
          </a:p>
          <a:p>
            <a:pPr lvl="1"/>
            <a:r>
              <a:rPr lang="it-IT" b="1" dirty="0" smtClean="0"/>
              <a:t>Attributi</a:t>
            </a:r>
            <a:r>
              <a:rPr lang="it-IT" dirty="0" smtClean="0"/>
              <a:t>, proprietà </a:t>
            </a:r>
            <a:r>
              <a:rPr lang="it-IT" dirty="0"/>
              <a:t>che descrivono le caratteristiche peculiari di un oggetto </a:t>
            </a:r>
            <a:r>
              <a:rPr lang="it-IT" dirty="0" smtClean="0"/>
              <a:t>(peso, altezza, …)</a:t>
            </a:r>
          </a:p>
          <a:p>
            <a:pPr lvl="1"/>
            <a:r>
              <a:rPr lang="it-IT" b="1" dirty="0" smtClean="0"/>
              <a:t>Componenti</a:t>
            </a:r>
            <a:r>
              <a:rPr lang="it-IT" dirty="0" smtClean="0"/>
              <a:t>, proprietà </a:t>
            </a:r>
            <a:r>
              <a:rPr lang="it-IT" dirty="0"/>
              <a:t>che sono atte a svolgere delle </a:t>
            </a:r>
            <a:r>
              <a:rPr lang="it-IT" dirty="0" smtClean="0"/>
              <a:t>azioni(testa, mani, piedi, …)</a:t>
            </a:r>
          </a:p>
          <a:p>
            <a:pPr lvl="1"/>
            <a:r>
              <a:rPr lang="it-IT" b="1" dirty="0" smtClean="0"/>
              <a:t>Peer </a:t>
            </a:r>
            <a:r>
              <a:rPr lang="it-IT" b="1" dirty="0" err="1" smtClean="0"/>
              <a:t>objects</a:t>
            </a:r>
            <a:r>
              <a:rPr lang="it-IT" dirty="0" smtClean="0"/>
              <a:t>, proprietà </a:t>
            </a:r>
            <a:r>
              <a:rPr lang="it-IT" dirty="0"/>
              <a:t>che a loro volta sono identificate e definite in altri </a:t>
            </a:r>
            <a:r>
              <a:rPr lang="it-IT" dirty="0" smtClean="0"/>
              <a:t>oggetti (auto di una persona,…)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10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18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Accoppiamento &amp; Coesione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Accoppiamento</a:t>
            </a:r>
            <a:r>
              <a:rPr lang="it-IT" sz="2800" dirty="0"/>
              <a:t>: quanto sono legate (dipendenze reciproche) due unità separate di un programma. </a:t>
            </a:r>
          </a:p>
          <a:p>
            <a:r>
              <a:rPr lang="it-IT" sz="2800" b="1" dirty="0"/>
              <a:t>Coesione</a:t>
            </a:r>
            <a:r>
              <a:rPr lang="it-IT" sz="2800" dirty="0"/>
              <a:t>: quantità e eterogeneità dei task di cui una singola unità (una classe o un metodo) è responsabile. Se una classe ha una responsabilità ristretta ad un solo compito il valore della coesione è elevato.</a:t>
            </a:r>
          </a:p>
          <a:p>
            <a:endParaRPr lang="it-IT" sz="2800" b="1" dirty="0"/>
          </a:p>
          <a:p>
            <a:pPr algn="ctr"/>
            <a:r>
              <a:rPr lang="it-IT" b="1" dirty="0" smtClean="0"/>
              <a:t>Obiettivo: alta coesione e basso accoppiamento</a:t>
            </a:r>
            <a:endParaRPr lang="it-IT" b="1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11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45" y="1690688"/>
            <a:ext cx="694242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Istanze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79" y="1690688"/>
            <a:ext cx="6988146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Costruttore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56160"/>
            <a:ext cx="6690940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Overloading Costruttore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51" y="1493316"/>
            <a:ext cx="647756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Scambio di Messaggi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6607113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Incapsulamento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766"/>
            <a:ext cx="698814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Proprietà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08" y="1471222"/>
            <a:ext cx="714055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Object Initializers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19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48" y="1943699"/>
            <a:ext cx="679000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Prima della programmazione OO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sz="2800"/>
              <a:t>Anni ‘50 e inizio anni ’60, programmazione a spaghetti:</a:t>
            </a:r>
          </a:p>
          <a:p>
            <a:pPr lvl="1"/>
            <a:r>
              <a:rPr lang="it-IT"/>
              <a:t>Basata sul salto incondizionato GOTO</a:t>
            </a:r>
          </a:p>
          <a:p>
            <a:r>
              <a:rPr lang="it-IT" sz="2800"/>
              <a:t>Anni ’60, programmazione strutturata:</a:t>
            </a:r>
          </a:p>
          <a:p>
            <a:pPr lvl="1"/>
            <a:r>
              <a:rPr lang="it-IT"/>
              <a:t>GOTO = ALTERNATIVA + RIPETIZIONE + SEQUENZA</a:t>
            </a:r>
          </a:p>
          <a:p>
            <a:pPr lvl="1"/>
            <a:r>
              <a:rPr lang="it-IT"/>
              <a:t>Programma come workflow</a:t>
            </a:r>
          </a:p>
          <a:p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2</a:t>
            </a:fld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3074" name="Picture 2" descr="Iterazione di alterna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0"/>
          <a:stretch/>
        </p:blipFill>
        <p:spPr bwMode="auto">
          <a:xfrm rot="16200000">
            <a:off x="2186681" y="3103620"/>
            <a:ext cx="22631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946588"/>
            <a:ext cx="30480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303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Membri di classe o static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82" y="1761567"/>
            <a:ext cx="701862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Partial Class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21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1" y="1504763"/>
            <a:ext cx="7041490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Partial Method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63" y="1421692"/>
            <a:ext cx="6477561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371"/>
            <a:ext cx="7071973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Singola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09" y="1556577"/>
            <a:ext cx="630228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virtual e override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51411"/>
            <a:ext cx="6896698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new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26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17" y="1886544"/>
            <a:ext cx="6721422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abstract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91209"/>
            <a:ext cx="6584251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sealed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28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38" y="1623635"/>
            <a:ext cx="6911939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1: Creare la vostra prima classe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Prima della programmazione OO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Anni ’60, programmazione Modulare:</a:t>
            </a:r>
          </a:p>
          <a:p>
            <a:pPr lvl="1"/>
            <a:r>
              <a:rPr lang="it-IT" dirty="0" smtClean="0"/>
              <a:t>Programma composto da moduli che cooperano</a:t>
            </a:r>
          </a:p>
          <a:p>
            <a:pPr lvl="1"/>
            <a:r>
              <a:rPr lang="it-IT" dirty="0" smtClean="0"/>
              <a:t>Ogni modulo è indipendente</a:t>
            </a:r>
          </a:p>
          <a:p>
            <a:pPr lvl="1"/>
            <a:r>
              <a:rPr lang="it-IT" dirty="0" smtClean="0"/>
              <a:t>Moduli riusabili </a:t>
            </a:r>
          </a:p>
          <a:p>
            <a:pPr lvl="1"/>
            <a:r>
              <a:rPr lang="it-IT" dirty="0" smtClean="0"/>
              <a:t>Sviluppo separato </a:t>
            </a:r>
          </a:p>
          <a:p>
            <a:pPr lvl="1"/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3</a:t>
            </a:fld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4098" name="Picture 2" descr="Struttura di un programma «modulare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8" y="2832787"/>
            <a:ext cx="3600400" cy="30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2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09" y="1420164"/>
            <a:ext cx="6485182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31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7620"/>
            <a:ext cx="701862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32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31" y="2011608"/>
            <a:ext cx="725486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33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2166864"/>
            <a:ext cx="11703244" cy="2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34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550392"/>
            <a:ext cx="11354126" cy="46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35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8" y="1462369"/>
            <a:ext cx="11037532" cy="48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 e is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36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16" y="1616018"/>
            <a:ext cx="6828112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Principio di sostituibilità di Liskov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37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21" y="1690688"/>
            <a:ext cx="675952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38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9" y="1313491"/>
            <a:ext cx="685097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tra interfacce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39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1" y="1586315"/>
            <a:ext cx="6988146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primi linguaggi OO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 anni ’60, ideata la programmazione a oggetti</a:t>
            </a:r>
          </a:p>
          <a:p>
            <a:r>
              <a:rPr lang="it-IT" dirty="0" smtClean="0"/>
              <a:t>Anni ’70, nasce il primo linguaggio a oggetti </a:t>
            </a:r>
            <a:r>
              <a:rPr lang="it-IT" b="1" dirty="0" err="1" smtClean="0"/>
              <a:t>SmallTalk</a:t>
            </a:r>
            <a:endParaRPr lang="it-IT" b="1" dirty="0" smtClean="0"/>
          </a:p>
          <a:p>
            <a:r>
              <a:rPr lang="it-IT" dirty="0" smtClean="0"/>
              <a:t>Anni ’80, vengono sviluppati ADA e C++ e si diffonde la programmazione ad oggetto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4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8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 vs Abstract classes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16/11/2015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Salvatore Sorrentino - OOP e C#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1C6D-403D-4CA7-9B99-43D325B0AFE7}" type="slidenum">
              <a:rPr lang="it-IT" smtClean="0"/>
              <a:t>40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32" y="1625162"/>
            <a:ext cx="6629975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Principi di Programmazione OO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smtClean="0"/>
              <a:t>Astrazione dell’idea di programma:</a:t>
            </a:r>
          </a:p>
          <a:p>
            <a:pPr lvl="1"/>
            <a:r>
              <a:rPr lang="it-IT" dirty="0" smtClean="0"/>
              <a:t>Prende spunto dal mondo «reale» per creare un mondo «virtuale»</a:t>
            </a:r>
          </a:p>
          <a:p>
            <a:pPr lvl="1"/>
            <a:r>
              <a:rPr lang="it-IT" dirty="0" smtClean="0"/>
              <a:t>Ogni programma è un insieme di «Oggetti» che interagiscono</a:t>
            </a:r>
          </a:p>
          <a:p>
            <a:pPr lvl="1"/>
            <a:endParaRPr lang="it-IT" dirty="0" smtClean="0"/>
          </a:p>
          <a:p>
            <a:r>
              <a:rPr lang="it-IT" b="1" dirty="0" smtClean="0"/>
              <a:t>Le «Classi»:</a:t>
            </a:r>
          </a:p>
          <a:p>
            <a:pPr lvl="1"/>
            <a:r>
              <a:rPr lang="it-IT" dirty="0"/>
              <a:t>Idea platonica della forma, la</a:t>
            </a:r>
            <a:endParaRPr lang="it-IT" dirty="0" smtClean="0"/>
          </a:p>
          <a:p>
            <a:pPr lvl="1"/>
            <a:r>
              <a:rPr lang="it-IT" dirty="0" smtClean="0"/>
              <a:t>Dichiarazione delle strutture dati interne 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Operazioni, «metodi»,  che si possono </a:t>
            </a:r>
            <a:br>
              <a:rPr lang="it-IT" dirty="0" smtClean="0"/>
            </a:br>
            <a:r>
              <a:rPr lang="it-IT" dirty="0" smtClean="0"/>
              <a:t>eseguire sulla struttura dati</a:t>
            </a:r>
          </a:p>
          <a:p>
            <a:pPr lvl="1"/>
            <a:endParaRPr lang="it-IT" dirty="0" smtClean="0"/>
          </a:p>
          <a:p>
            <a:pPr algn="just"/>
            <a:r>
              <a:rPr lang="it-IT" dirty="0" smtClean="0"/>
              <a:t>Le classi costituiscono dei modelli astratti, che a tempo di esecuzione sono istanziati per creare oggetti software. Questi ultimi sono dotati di proprietà e di metodi secondo quanto dichiarato dalle rispettive classi.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5</a:t>
            </a:fld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21" y="1807910"/>
            <a:ext cx="2857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925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Oggetti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Stato di un oggetto</a:t>
            </a:r>
          </a:p>
          <a:p>
            <a:pPr lvl="1"/>
            <a:r>
              <a:rPr lang="it-IT" dirty="0"/>
              <a:t>Lo stato rappresenta la condizione in cui si trova l’oggetto</a:t>
            </a:r>
          </a:p>
          <a:p>
            <a:pPr lvl="1"/>
            <a:r>
              <a:rPr lang="it-IT" dirty="0"/>
              <a:t>Lo stato è definito dai valori delle variabili interne all'oggetto (proprietà)</a:t>
            </a:r>
          </a:p>
          <a:p>
            <a:pPr lvl="1"/>
            <a:endParaRPr lang="it-IT" dirty="0"/>
          </a:p>
          <a:p>
            <a:r>
              <a:rPr lang="it-IT" sz="2800" dirty="0"/>
              <a:t>Comportamento di un oggetto (</a:t>
            </a:r>
            <a:r>
              <a:rPr lang="it-IT" sz="2800" dirty="0" err="1"/>
              <a:t>behavior</a:t>
            </a:r>
            <a:r>
              <a:rPr lang="it-IT" sz="2800" dirty="0"/>
              <a:t>)</a:t>
            </a:r>
          </a:p>
          <a:p>
            <a:pPr lvl="1"/>
            <a:r>
              <a:rPr lang="it-IT" dirty="0"/>
              <a:t>Determina come agisce e reagisce un oggetto</a:t>
            </a:r>
          </a:p>
          <a:p>
            <a:pPr lvl="1"/>
            <a:r>
              <a:rPr lang="it-IT" dirty="0"/>
              <a:t>È definito dall’insieme di operazioni che l’oggetto può compiere (metodi)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6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48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mtClean="0"/>
              <a:t>Oggetto vs Classe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7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67508" y="129846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prstClr val="black"/>
                </a:solidFill>
              </a:rPr>
              <a:t>Compile Time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960096" y="131755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prstClr val="black"/>
                </a:solidFill>
              </a:rPr>
              <a:t>Run</a:t>
            </a:r>
            <a:r>
              <a:rPr lang="it-IT" sz="3600" dirty="0">
                <a:solidFill>
                  <a:prstClr val="black"/>
                </a:solidFill>
              </a:rPr>
              <a:t> Time</a:t>
            </a:r>
          </a:p>
        </p:txBody>
      </p:sp>
      <p:sp>
        <p:nvSpPr>
          <p:cNvPr id="8" name="Ovale 7"/>
          <p:cNvSpPr/>
          <p:nvPr/>
        </p:nvSpPr>
        <p:spPr>
          <a:xfrm>
            <a:off x="2063552" y="3217799"/>
            <a:ext cx="2448272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prstClr val="black"/>
                </a:solidFill>
              </a:rPr>
              <a:t>Studente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6960096" y="2276872"/>
            <a:ext cx="2376264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prstClr val="black"/>
                </a:solidFill>
              </a:rPr>
              <a:t>Mario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6981665" y="3717032"/>
            <a:ext cx="2376264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prstClr val="black"/>
                </a:solidFill>
              </a:rPr>
              <a:t>Laura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919536" y="2447310"/>
            <a:ext cx="24482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prstClr val="black"/>
                </a:solidFill>
              </a:rPr>
              <a:t>Studente.class</a:t>
            </a:r>
            <a:endParaRPr lang="it-IT" sz="2800" dirty="0">
              <a:solidFill>
                <a:prstClr val="black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591944" y="1362855"/>
            <a:ext cx="144016" cy="4032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cxnSp>
        <p:nvCxnSpPr>
          <p:cNvPr id="14" name="Connettore 2 13"/>
          <p:cNvCxnSpPr>
            <a:stCxn id="8" idx="6"/>
            <a:endCxn id="9" idx="1"/>
          </p:cNvCxnSpPr>
          <p:nvPr/>
        </p:nvCxnSpPr>
        <p:spPr>
          <a:xfrm flipV="1">
            <a:off x="4511824" y="2564906"/>
            <a:ext cx="2448272" cy="10129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8" idx="6"/>
            <a:endCxn id="10" idx="1"/>
          </p:cNvCxnSpPr>
          <p:nvPr/>
        </p:nvCxnSpPr>
        <p:spPr>
          <a:xfrm>
            <a:off x="4511826" y="3577841"/>
            <a:ext cx="2469841" cy="427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223792" y="5589242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92D050"/>
                </a:solidFill>
              </a:rPr>
              <a:t>CLR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168008" y="4852319"/>
            <a:ext cx="4499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prstClr val="black"/>
                </a:solidFill>
              </a:rPr>
              <a:t>Stessa struttura, ma dati diversi. Sono due diverse istanze.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688288" y="278092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prstClr val="black"/>
                </a:solidFill>
              </a:rPr>
              <a:t>Identity=1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8673853" y="425302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prstClr val="black"/>
                </a:solidFill>
              </a:rPr>
              <a:t>Identity=2</a:t>
            </a:r>
          </a:p>
        </p:txBody>
      </p:sp>
    </p:spTree>
    <p:extLst>
      <p:ext uri="{BB962C8B-B14F-4D97-AF65-F5344CB8AC3E}">
        <p14:creationId xmlns:p14="http://schemas.microsoft.com/office/powerpoint/2010/main" val="414987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Istanze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8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439816" y="2276873"/>
            <a:ext cx="4104456" cy="39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prstClr val="black"/>
                </a:solidFill>
              </a:rPr>
              <a:t>Persona</a:t>
            </a:r>
            <a:br>
              <a:rPr lang="it-IT" sz="2400" dirty="0">
                <a:solidFill>
                  <a:prstClr val="black"/>
                </a:solidFill>
              </a:rPr>
            </a:br>
            <a:r>
              <a:rPr lang="it-IT" sz="2400" dirty="0">
                <a:solidFill>
                  <a:prstClr val="black"/>
                </a:solidFill>
              </a:rPr>
              <a:t>______________________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Nome = «Mario»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Cognome = «Verdi»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Indirizzo = «Via Roma»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Numero = «3»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_____________________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Mangiare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Dormire</a:t>
            </a:r>
          </a:p>
          <a:p>
            <a:pPr algn="ctr"/>
            <a:r>
              <a:rPr lang="it-IT" sz="2400" dirty="0">
                <a:solidFill>
                  <a:prstClr val="black"/>
                </a:solidFill>
              </a:rPr>
              <a:t>Cambiare abitazione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503712" y="181520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</a:rPr>
              <a:t>persona1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775520" y="2683471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Nome istanza dell’oggetto</a:t>
            </a:r>
          </a:p>
        </p:txBody>
      </p:sp>
      <p:cxnSp>
        <p:nvCxnSpPr>
          <p:cNvPr id="10" name="Connettore 2 9"/>
          <p:cNvCxnSpPr>
            <a:stCxn id="8" idx="0"/>
            <a:endCxn id="6" idx="1"/>
          </p:cNvCxnSpPr>
          <p:nvPr/>
        </p:nvCxnSpPr>
        <p:spPr>
          <a:xfrm flipV="1">
            <a:off x="2711624" y="2046042"/>
            <a:ext cx="792088" cy="637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7608168" y="105273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Nome Classe</a:t>
            </a:r>
          </a:p>
        </p:txBody>
      </p:sp>
      <p:cxnSp>
        <p:nvCxnSpPr>
          <p:cNvPr id="13" name="Connettore 2 12"/>
          <p:cNvCxnSpPr>
            <a:stCxn id="17" idx="1"/>
          </p:cNvCxnSpPr>
          <p:nvPr/>
        </p:nvCxnSpPr>
        <p:spPr>
          <a:xfrm flipH="1">
            <a:off x="7608168" y="2952881"/>
            <a:ext cx="1193552" cy="250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8801722" y="2629715"/>
            <a:ext cx="1619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Valore dell’attributo</a:t>
            </a:r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6644444" y="1389802"/>
            <a:ext cx="1116124" cy="10394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901857" y="3753908"/>
            <a:ext cx="1619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Nome dell’attributo</a:t>
            </a:r>
          </a:p>
        </p:txBody>
      </p:sp>
      <p:cxnSp>
        <p:nvCxnSpPr>
          <p:cNvPr id="22" name="Connettore 2 21"/>
          <p:cNvCxnSpPr/>
          <p:nvPr/>
        </p:nvCxnSpPr>
        <p:spPr>
          <a:xfrm flipV="1">
            <a:off x="3521392" y="3648514"/>
            <a:ext cx="1566496" cy="318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2028191" y="5430949"/>
            <a:ext cx="17082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Operazioni che la classe è in grado di fare </a:t>
            </a:r>
          </a:p>
        </p:txBody>
      </p:sp>
      <p:cxnSp>
        <p:nvCxnSpPr>
          <p:cNvPr id="25" name="Connettore 2 24"/>
          <p:cNvCxnSpPr/>
          <p:nvPr/>
        </p:nvCxnSpPr>
        <p:spPr>
          <a:xfrm flipV="1">
            <a:off x="3736425" y="5573898"/>
            <a:ext cx="1566496" cy="318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5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Pensare ad oggetti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un programma di tipo procedurale, si è soliti iniziare a ragionare in maniera top-down, partendo cioè dal main e creando mano a mano tutte le procedure necessarie. </a:t>
            </a:r>
          </a:p>
          <a:p>
            <a:endParaRPr lang="it-IT" sz="2800" dirty="0"/>
          </a:p>
          <a:p>
            <a:r>
              <a:rPr lang="it-IT" sz="2800" b="1" dirty="0"/>
              <a:t>Pensare ad oggetti</a:t>
            </a:r>
            <a:r>
              <a:rPr lang="it-IT" sz="2800" dirty="0"/>
              <a:t> vuole dire identificare gli oggetti che entrano in gioco nel programma che vogliamo sviluppare e saperne gestire l'interazione degli uni con gli altri.</a:t>
            </a:r>
          </a:p>
          <a:p>
            <a:r>
              <a:rPr lang="it-IT" sz="2800" dirty="0"/>
              <a:t>Nella programmazione ad oggetti serve definire prima le classi e poi associare ad esse le proprietà ed i metodi opportuni.</a:t>
            </a:r>
          </a:p>
          <a:p>
            <a:endParaRPr lang="it-IT" sz="2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pPr defTabSz="914363"/>
            <a:fld id="{7F69C77D-3F1C-418A-A752-0486C3E13B6E}" type="slidenum">
              <a:rPr lang="it-IT">
                <a:solidFill>
                  <a:prstClr val="white"/>
                </a:solidFill>
              </a:rPr>
              <a:pPr defTabSz="914363"/>
              <a:t>9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3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9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7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740</Words>
  <Application>Microsoft Office PowerPoint</Application>
  <PresentationFormat>Widescreen</PresentationFormat>
  <Paragraphs>211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Arial</vt:lpstr>
      <vt:lpstr>Calibri</vt:lpstr>
      <vt:lpstr>Calibri Light</vt:lpstr>
      <vt:lpstr>Segoe Light</vt:lpstr>
      <vt:lpstr>Segoe UI</vt:lpstr>
      <vt:lpstr>Segoe UI Light</vt:lpstr>
      <vt:lpstr>Wingdings</vt:lpstr>
      <vt:lpstr>Office Theme</vt:lpstr>
      <vt:lpstr>Metro Template Light 16x9</vt:lpstr>
      <vt:lpstr>1_Metro Template Light 16x9</vt:lpstr>
      <vt:lpstr>2_Metro Template Light 16x9</vt:lpstr>
      <vt:lpstr>3_Metro Template Light 16x9</vt:lpstr>
      <vt:lpstr>4_Metro Template Light 16x9</vt:lpstr>
      <vt:lpstr>5_Metro Template Light 16x9</vt:lpstr>
      <vt:lpstr>6_Metro Template Light 16x9</vt:lpstr>
      <vt:lpstr>7_Metro Template Light 16x9</vt:lpstr>
      <vt:lpstr>8_Metro Template Light 16x9</vt:lpstr>
      <vt:lpstr>9_Metro Template Light 16x9</vt:lpstr>
      <vt:lpstr>OOP e C#</vt:lpstr>
      <vt:lpstr>Prima della programmazione OO</vt:lpstr>
      <vt:lpstr>Prima della programmazione OO</vt:lpstr>
      <vt:lpstr>I primi linguaggi OO</vt:lpstr>
      <vt:lpstr>Principi di Programmazione OO</vt:lpstr>
      <vt:lpstr>Oggetti</vt:lpstr>
      <vt:lpstr>Oggetto vs Classe</vt:lpstr>
      <vt:lpstr>Istanze</vt:lpstr>
      <vt:lpstr>Pensare ad oggetti</vt:lpstr>
      <vt:lpstr>Come si scelgono gli oggetti?</vt:lpstr>
      <vt:lpstr>Accoppiamento &amp; Coesione</vt:lpstr>
      <vt:lpstr>Classi</vt:lpstr>
      <vt:lpstr>Classi e Istanze</vt:lpstr>
      <vt:lpstr>Costruttore</vt:lpstr>
      <vt:lpstr>Overloading Costruttore</vt:lpstr>
      <vt:lpstr>Scambio di Messaggi</vt:lpstr>
      <vt:lpstr>Incapsulamento</vt:lpstr>
      <vt:lpstr>Proprietà</vt:lpstr>
      <vt:lpstr>Object Initializers</vt:lpstr>
      <vt:lpstr>Membri di classe o static</vt:lpstr>
      <vt:lpstr>Partial Class</vt:lpstr>
      <vt:lpstr>Partial Method</vt:lpstr>
      <vt:lpstr>Ereditarietà</vt:lpstr>
      <vt:lpstr>Ereditarietà Singola</vt:lpstr>
      <vt:lpstr>Metodi virtual e override</vt:lpstr>
      <vt:lpstr>Metodi new</vt:lpstr>
      <vt:lpstr>Classi abstract</vt:lpstr>
      <vt:lpstr>Classi sealed</vt:lpstr>
      <vt:lpstr>Esercizio 1: Creare la vostra prima classe</vt:lpstr>
      <vt:lpstr>Esercizi</vt:lpstr>
      <vt:lpstr>Esercizi</vt:lpstr>
      <vt:lpstr>Polimorfismo</vt:lpstr>
      <vt:lpstr>Polimorfismo</vt:lpstr>
      <vt:lpstr>Polimorfismo</vt:lpstr>
      <vt:lpstr>Polimorfismo</vt:lpstr>
      <vt:lpstr>As e is</vt:lpstr>
      <vt:lpstr>Principio di sostituibilità di Liskov</vt:lpstr>
      <vt:lpstr>Interfacce</vt:lpstr>
      <vt:lpstr>Ereditarietà tra interfacce</vt:lpstr>
      <vt:lpstr>Interfacce vs Abstract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 C#</dc:title>
  <dc:creator>Salvatore Sorrentino</dc:creator>
  <cp:lastModifiedBy>Salvatore Sorrentino</cp:lastModifiedBy>
  <cp:revision>28</cp:revision>
  <dcterms:created xsi:type="dcterms:W3CDTF">2015-11-16T16:43:33Z</dcterms:created>
  <dcterms:modified xsi:type="dcterms:W3CDTF">2015-11-17T17:37:56Z</dcterms:modified>
</cp:coreProperties>
</file>