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01" r:id="rId4"/>
    <p:sldId id="288" r:id="rId5"/>
    <p:sldId id="289" r:id="rId6"/>
    <p:sldId id="291" r:id="rId7"/>
    <p:sldId id="290" r:id="rId8"/>
    <p:sldId id="292" r:id="rId9"/>
    <p:sldId id="308" r:id="rId10"/>
    <p:sldId id="294" r:id="rId11"/>
    <p:sldId id="310" r:id="rId12"/>
    <p:sldId id="304" r:id="rId13"/>
    <p:sldId id="305" r:id="rId14"/>
    <p:sldId id="314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F1E"/>
    <a:srgbClr val="000000"/>
    <a:srgbClr val="BF4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06" autoAdjust="0"/>
  </p:normalViewPr>
  <p:slideViewPr>
    <p:cSldViewPr snapToGrid="0">
      <p:cViewPr varScale="1">
        <p:scale>
          <a:sx n="70" d="100"/>
          <a:sy n="70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0970-3178-4C70-AB35-42EE1A786DF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91BC-F755-4F64-A975-12B44C43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8C1-7178-4C3A-A464-9667B3E5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7202-2803-49BD-A4A3-2DD4ACB8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F42B-F497-4876-9C03-1FA01AB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6DD1-33AD-460C-9368-C11AE319F5FA}" type="datetime9">
              <a:rPr lang="en-US" smtClean="0"/>
              <a:t>9/18/2025 10:59:47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6316-35D8-43DC-ACCF-B93E4525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4B1A-E693-4813-AE73-127E8C76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3425-4D3D-48EF-B53D-CD333D6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8F3B-E121-4E3C-8E18-3212110F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F72B-F6D4-4C2B-87BA-3F129EC0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DABB-F7D0-48DD-8A86-11AD0A6DAE80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093-3E6F-496A-987F-BB43B3C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33B2-CC41-40DA-97B4-E8F23BFF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6693F-95EC-4EFB-BAA3-BC2CAEA6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C2F5-FC17-426A-BDFC-BB21BDB9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9395-6A2F-427E-B2CF-4C2D989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7CD2-0AF2-44E3-987C-264708DB48C8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F8E8-D361-4698-A2EA-C1A7033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3629-3511-414C-9A7F-C2EB802F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0848-7242-402E-8B04-A5E18910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3488-A6A7-4C97-8E87-D6C83490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DB92-B087-4278-AB99-B80E4C3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39A7-4505-4D8C-9EE8-81B01D4B05D4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3FC3-FB40-44FA-A927-B3DCC03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43F8-FEF3-4261-B575-BA090B9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CFFB-E45C-48DB-B50D-8360AF9F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FAC0-EE67-4492-9BF4-D0C1A94F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D6F9-9939-4972-BDAE-2A447A0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7678-5F41-40B8-982B-72A9F6F090CD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688B-EEC1-49F6-B4EA-9E510F1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9B72-AE25-45C8-BA43-E3A3744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DD01-2E55-4F0B-871A-8A6D7954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ACD7-A275-4199-8A6B-6601FA2F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0E04-031C-4E40-8E33-C4A799F6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FECB-CAC5-436A-9706-BE49EA2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018A-0169-49CC-AE47-35A563414660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F6FD-337B-494B-920A-0A8C8C47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E62-419D-431B-8C5D-00E878F4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C4D2-DB33-45CB-8C9B-0D8B6478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6345-AE08-406A-B93B-D761E28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16EB-E9D4-4431-B6D8-19660743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8699F-BA18-4B87-AC07-61760693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ADB2-D86E-49D9-97A2-EF262813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ADA26-7C25-45C7-95A8-153BB1CE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EFA-D9C9-4004-9718-BF382EF4016D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8A52-A746-4703-B096-81D046EF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EC187-BCDB-4A78-BAAC-7BEE6272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8AB2-391C-4807-9FB6-793F9822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DBF9E-5026-4754-8BCE-70B34445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AAD1-E171-4DAF-AE2E-D59A13D68676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14528-AA72-44EE-B4B7-470C718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23E9-4C39-4734-B2FC-3277E31C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2BFE-F849-4A38-A257-CD68533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DA4-844F-4E4F-AC09-88DFDC2EEB81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FF16-71D6-46ED-B8F3-6E3EBA1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22593-FF07-4C34-ABBC-BF675044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FDC8-3E70-4F7D-B840-E5CB229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6EEA-20E4-4D70-ACCC-383E2EDE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35A1-0B9A-4A3A-AC71-EE3628E8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E95D-27C9-4E89-ABD8-B78D7F7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2F83-8CF8-447A-B8A2-A2BD14486AEC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2888-3BB4-402A-BC88-58DDC62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262E-F570-4ADE-B868-200FE14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79C-1EA0-44DB-AEFB-5B0FD3A8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1288A-31B4-4CDF-98D3-37D29EDA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7D1C-6C90-435D-B8B5-737E018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76C2-6467-4290-8150-5626FF6A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665-9D57-47D6-890C-8DA028FB1751}" type="datetime9">
              <a:rPr lang="en-US" smtClean="0"/>
              <a:t>9/18/2025 11:00:19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AC7A-3CDD-423E-93C4-656CE1A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FA7-4F8C-42CF-B1C8-78A85E2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C87B-B77E-4165-B954-B99FDE00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E184-EC62-410E-BF0C-96FB3F69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61C-BE3A-4AA2-9DC1-CAAB4153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6A38-7BCD-4627-ACED-23776B47187B}" type="datetime9">
              <a:rPr lang="en-US" smtClean="0"/>
              <a:t>9/18/2025 10:59:46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63EC-9162-48F9-95C3-649827ACA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38BB-9B8F-4376-9AC9-7025E139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pselorm/Evironmental_Impact_of_Food_Production_Analysi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9D5971-56CF-446A-9BFC-8B8C6E63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1" y="1886981"/>
            <a:ext cx="11900848" cy="8734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ENVIRONMENTAL IMPACT OF FOOD PRODUCTION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1D4CE4-8194-45A5-9FE9-BD87A77E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608" y="3081649"/>
            <a:ext cx="9269333" cy="694702"/>
          </a:xfrm>
        </p:spPr>
        <p:txBody>
          <a:bodyPr anchor="b" anchorCtr="0">
            <a:normAutofit lnSpcReduction="10000"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6181F-4C85-4F90-BAF2-ABD6B94918AF}"/>
              </a:ext>
            </a:extLst>
          </p:cNvPr>
          <p:cNvCxnSpPr/>
          <p:nvPr/>
        </p:nvCxnSpPr>
        <p:spPr>
          <a:xfrm>
            <a:off x="1631851" y="2862041"/>
            <a:ext cx="8904850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73E392F-1422-4FEB-B971-A92A88D9EA73}"/>
              </a:ext>
            </a:extLst>
          </p:cNvPr>
          <p:cNvSpPr txBox="1">
            <a:spLocks/>
          </p:cNvSpPr>
          <p:nvPr/>
        </p:nvSpPr>
        <p:spPr>
          <a:xfrm>
            <a:off x="8488909" y="6428095"/>
            <a:ext cx="3627678" cy="3923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Compiled By: Selorm Etse-Forfoe</a:t>
            </a:r>
          </a:p>
        </p:txBody>
      </p:sp>
    </p:spTree>
    <p:extLst>
      <p:ext uri="{BB962C8B-B14F-4D97-AF65-F5344CB8AC3E}">
        <p14:creationId xmlns:p14="http://schemas.microsoft.com/office/powerpoint/2010/main" val="1739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15" y="5412084"/>
            <a:ext cx="11317574" cy="142544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Plant-based foods are consistently more sustainable.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Beef, lamb, and dairy products are environmental hotspots.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Rank foods from “most sustainable” to “least sustainable” based on combined emissions, water, and land use?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10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222F6-4489-9E53-D6D0-27E243F1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06" y="938392"/>
            <a:ext cx="8837187" cy="438146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945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5BA2-F6DE-3792-77E2-30491DFC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D9AD0F-4496-4586-B8E4-78C4076EC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9482" y="1052214"/>
            <a:ext cx="3537701" cy="568295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Animal-based foods have more than double the environmental footprint of plant-based foods.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Shifting towards plant-based diets can meaningfully reduce overall resource use and emissions.</a:t>
            </a:r>
          </a:p>
          <a:p>
            <a:pPr marL="342900" indent="-342900" algn="l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698A8-5E43-451E-CA74-FCA21EB2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67" y="122834"/>
            <a:ext cx="10719831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How do animal-based products compare to plant-based products in terms of overall environmental footprint?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E07D3-B6A9-204B-D50A-ADDA982F7804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BCFC1-B5E5-7FCF-4DE2-5A8D3FD28825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11</a:t>
            </a:fld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F742-C149-E76D-6F5B-C310B680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" y="1052215"/>
            <a:ext cx="8026415" cy="580578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1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501" y="714143"/>
            <a:ext cx="10890914" cy="6075617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Livestock production (Animal-based products) dominates environmental impact — Beef, Lamb, and Dairy are leading contributors.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Farm-stage activities are the primary emissions hotspot — Over 80% of total emissions occur during the farm stage.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Trade-offs exist between environmental metrics (carbon, water, land) — Foods like cheese and nuts have high water footprints but relatively lower emissions.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Plant-based foods consistently show sustainability advantages.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small number of foods drive a disproportionate share of impact.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Large disparity between animal and plant-based products highlights likely resource inefficiencies in livestock production (feed conversion ratios, methane emissions, and land clearing).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12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155409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Insights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54837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43" y="714144"/>
            <a:ext cx="11518710" cy="6075616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Promote plant-based diets and alternative proteins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Focus on farm-level emissions reduction - precision agriculture, methane-reducing feed additives, better manure management, and regenerative farming practices.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Target high-impact foods for intervention: Prioritize reducing consumption and production of beef, lamb, dairy, and other disproportionately impactful foods through education, labeling, and pricing strategies.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Encourage water-efficient farming (drip irrigation, drought-resistant crop varieties, better water governance)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Limit deforestation, incentivize sustainable land management, and invest in afforestation to address land use change emissions.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Support research into sustainable farming technologies, carbon capture in agriculture, and climate-smart livestock systems.</a:t>
            </a:r>
          </a:p>
          <a:p>
            <a:pPr marL="342900" indent="-34290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Consumer awareness and policy alignment (clear product labeling, awareness campaigns, and sustainability standards).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13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155409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5649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3C0C-6CF3-D927-C88A-C54E7920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06BD7-11C2-94CF-89F1-B7A26DCAEF7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FB0198-5197-AC85-FE26-6362E951B87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14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4165AF-FB77-E2CE-F307-831A1275FBBB}"/>
              </a:ext>
            </a:extLst>
          </p:cNvPr>
          <p:cNvSpPr txBox="1">
            <a:spLocks/>
          </p:cNvSpPr>
          <p:nvPr/>
        </p:nvSpPr>
        <p:spPr>
          <a:xfrm>
            <a:off x="750626" y="155409"/>
            <a:ext cx="10658901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Relevant Resources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9E7D59-A160-B203-C408-A15CEB03E4E8}"/>
              </a:ext>
            </a:extLst>
          </p:cNvPr>
          <p:cNvSpPr txBox="1">
            <a:spLocks/>
          </p:cNvSpPr>
          <p:nvPr/>
        </p:nvSpPr>
        <p:spPr>
          <a:xfrm>
            <a:off x="832514" y="2241644"/>
            <a:ext cx="1065890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300" dirty="0"/>
              <a:t>GitHub Repository</a:t>
            </a:r>
          </a:p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300" dirty="0">
                <a:hlinkClick r:id="rId2"/>
              </a:rPr>
              <a:t>https://github.com/dspselorm/Evironmental_Impact_of_Food_Production_Analysis</a:t>
            </a:r>
            <a:r>
              <a:rPr lang="en-US" sz="3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41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15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1433015" y="2486251"/>
            <a:ext cx="9348716" cy="13511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21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3390-AA22-4C38-AEF1-6B5FD420C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736" y="257557"/>
            <a:ext cx="4019291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272" y="1575581"/>
            <a:ext cx="9938480" cy="49151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5E3F1E"/>
              </a:buClr>
            </a:pPr>
            <a:r>
              <a:rPr lang="en-US" sz="4800" dirty="0"/>
              <a:t>To assess the environmental impact of food production at both macro and micro levels and propose data-driven insights to mitigate the negative effects of food production on the environment.</a:t>
            </a:r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800" dirty="0"/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4A670-393B-48EF-A4D4-88F7D123DF24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2611E-CAA0-44D5-8E07-AC836240CD24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2CC2E4A-8509-4C67-A55A-5D3A7A1331FE}" type="slidenum">
              <a:rPr lang="en-US" sz="2400" b="1" smtClean="0"/>
              <a:pPr algn="ctr"/>
              <a:t>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034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67" y="1002191"/>
            <a:ext cx="9775065" cy="5598251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Develop business problem and analytical questions.</a:t>
            </a:r>
          </a:p>
          <a:p>
            <a:pPr marL="342900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Understand data and preprocess data.</a:t>
            </a:r>
          </a:p>
          <a:p>
            <a:pPr marL="342900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Develop visualizations to communicate insights to business questions.</a:t>
            </a:r>
          </a:p>
          <a:p>
            <a:pPr marL="342900" indent="-3429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Provide comprehensive conclusions with actionable solutions from the analysis conducted.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3" y="257557"/>
            <a:ext cx="5385098" cy="644690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CRISP-DM Framework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5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81" y="644691"/>
            <a:ext cx="11218459" cy="6213310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Which foods contribute the most to greenhouse gas (CO₂ equivalent) emissions, and at which stages (land use, farm, processing, transport, packaging, retail)?</a:t>
            </a:r>
          </a:p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Which foods have the highest water footprint, and how does this correlate with their carbon footprint?</a:t>
            </a:r>
          </a:p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What is the relationship between food types and land use change emissions?</a:t>
            </a:r>
          </a:p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At which stage of the food lifecycle do emissions peak for most food products?</a:t>
            </a:r>
          </a:p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Can we rank foods from “most sustainable” to “least sustainable” based on combined emissions, water, and land use?</a:t>
            </a:r>
          </a:p>
          <a:p>
            <a:pPr marL="514350" indent="-5143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sz="2800" dirty="0"/>
              <a:t>How do animal-based products compare to plant-based products in terms of overall environmental footprint?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5" y="0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and Analytical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312985" y="644690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9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28" y="1070431"/>
            <a:ext cx="9689304" cy="553000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1 Dataset (43 records, 23 parameters)</a:t>
            </a:r>
          </a:p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Conventionalized column names by replacing spaces with underscores “_”.</a:t>
            </a:r>
          </a:p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Filled null values with median or mean depending on skewness: </a:t>
            </a:r>
          </a:p>
          <a:p>
            <a:pPr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	High skewness - median </a:t>
            </a:r>
          </a:p>
          <a:p>
            <a:pPr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	Low skewness - mean</a:t>
            </a:r>
          </a:p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Rounded all float values to 2 decimal places.</a:t>
            </a:r>
          </a:p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 algn="just">
              <a:lnSpc>
                <a:spcPct val="11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28" y="257557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Preparation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5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816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84" y="5399412"/>
            <a:ext cx="11467475" cy="140612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Greenhouse gas emissions are overwhelmingly driven by farm-stage activities and land use change, especially for livestock-based foods.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Targeting agricultural practices and land management will potentially reduce emissions.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1" y="-33671"/>
            <a:ext cx="11872210" cy="86618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Which foods contribute the most to greenhouse gas emissions, and at which stages (land use, farm, processing, transport, packaging, retail)?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971265" y="832513"/>
            <a:ext cx="1024946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6</a:t>
            </a:fld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D2211-228A-C681-B79F-9C7AC382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6" y="958978"/>
            <a:ext cx="10249468" cy="435049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2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899575"/>
            <a:ext cx="10768084" cy="921945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Water footprint and carbon emissions show only a moderate correlation (0.33)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One metric alone doesn’t capture full environmental impact.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023582" y="843037"/>
            <a:ext cx="101812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7</a:t>
            </a:fld>
            <a:endParaRPr lang="en-US" sz="2400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/>
        </p:nvSpPr>
        <p:spPr>
          <a:xfrm>
            <a:off x="409432" y="-3372"/>
            <a:ext cx="11354937" cy="79181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Which foods have the highest water footprint, and how does this correlate with their carbon footprint?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C672-89EE-00D8-2CDF-E09B5C02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9" y="932694"/>
            <a:ext cx="8775882" cy="491228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578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19" y="5376127"/>
            <a:ext cx="11674471" cy="146140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Beef and dark chocolate exert disproportionately high land use emissions, making them critical targets for sustainable interventions.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Shifting consumption towards plant-based, low-footprint foods can significantly reduce pressure on land resources.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714" y="165016"/>
            <a:ext cx="11263695" cy="461665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What is the relationship between food types and land use change emissions?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644577" y="633175"/>
            <a:ext cx="108768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8</a:t>
            </a:fld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16F3D-6CE8-2397-74DC-8A095D46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2" y="714622"/>
            <a:ext cx="7865005" cy="458005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79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FCF4-CACC-D93C-2B5F-8AD742679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4F2EC8-5DF7-572A-1B8A-5E5E6A016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84" y="5455253"/>
            <a:ext cx="11467475" cy="1402746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Over 80% of food-related emissions occur at the farm stage, making it the critical focus for sustainability interventions.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Downstream stages like transport, packaging, and retail have minimal overall impact compared to agriculture.</a:t>
            </a:r>
          </a:p>
          <a:p>
            <a:pPr marL="342900" indent="-34290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6CC879-7AE7-E244-1A90-35F7EABB5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60086"/>
            <a:ext cx="11737298" cy="461666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At which stage of the food lifecycle do emissions peak for most food products?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7AD355-BBAC-86CA-6D5A-19AC4C3EE1EE}"/>
              </a:ext>
            </a:extLst>
          </p:cNvPr>
          <p:cNvCxnSpPr>
            <a:cxnSpLocks/>
          </p:cNvCxnSpPr>
          <p:nvPr/>
        </p:nvCxnSpPr>
        <p:spPr>
          <a:xfrm>
            <a:off x="494675" y="513255"/>
            <a:ext cx="111227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D602B-892D-1F42-F4DF-7F17521A16FC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9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1BB07-3014-CD49-68F8-301222B0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1" y="599607"/>
            <a:ext cx="8406493" cy="4777791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2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25928</TotalTime>
  <Words>833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Wingdings</vt:lpstr>
      <vt:lpstr>Office Theme</vt:lpstr>
      <vt:lpstr>ENVIRONMENTAL IMPACT OF FOOD PRODUCTION</vt:lpstr>
      <vt:lpstr>Goal</vt:lpstr>
      <vt:lpstr>The CRISP-DM Framework</vt:lpstr>
      <vt:lpstr>Business and Analytical Questions</vt:lpstr>
      <vt:lpstr>Dataset Preparation</vt:lpstr>
      <vt:lpstr>1. Which foods contribute the most to greenhouse gas emissions, and at which stages (land use, farm, processing, transport, packaging, retail)?</vt:lpstr>
      <vt:lpstr>PowerPoint Presentation</vt:lpstr>
      <vt:lpstr>3. What is the relationship between food types and land use change emissions?</vt:lpstr>
      <vt:lpstr>4. At which stage of the food lifecycle do emissions peak for most food products?</vt:lpstr>
      <vt:lpstr>5. Rank foods from “most sustainable” to “least sustainable” based on combined emissions, water, and land use?</vt:lpstr>
      <vt:lpstr>6. How do animal-based products compare to plant-based products in terms of overall environmental footprint?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LIFESTYLE ANALYSIS</dc:title>
  <dc:creator>HP</dc:creator>
  <cp:lastModifiedBy>Selorm Etse-Forfoe</cp:lastModifiedBy>
  <cp:revision>143</cp:revision>
  <dcterms:created xsi:type="dcterms:W3CDTF">2025-03-03T02:22:50Z</dcterms:created>
  <dcterms:modified xsi:type="dcterms:W3CDTF">2025-09-18T23:08:13Z</dcterms:modified>
</cp:coreProperties>
</file>