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87" r:id="rId4"/>
    <p:sldId id="301" r:id="rId5"/>
    <p:sldId id="288" r:id="rId6"/>
    <p:sldId id="289" r:id="rId7"/>
    <p:sldId id="291" r:id="rId8"/>
    <p:sldId id="290" r:id="rId9"/>
    <p:sldId id="292" r:id="rId10"/>
    <p:sldId id="307" r:id="rId11"/>
    <p:sldId id="308" r:id="rId12"/>
    <p:sldId id="309" r:id="rId13"/>
    <p:sldId id="294" r:id="rId14"/>
    <p:sldId id="310" r:id="rId15"/>
    <p:sldId id="312" r:id="rId16"/>
    <p:sldId id="311" r:id="rId17"/>
    <p:sldId id="313" r:id="rId18"/>
    <p:sldId id="304" r:id="rId19"/>
    <p:sldId id="305" r:id="rId20"/>
    <p:sldId id="314" r:id="rId21"/>
    <p:sldId id="3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3F1E"/>
    <a:srgbClr val="000000"/>
    <a:srgbClr val="BF47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206" autoAdjust="0"/>
  </p:normalViewPr>
  <p:slideViewPr>
    <p:cSldViewPr snapToGrid="0">
      <p:cViewPr varScale="1">
        <p:scale>
          <a:sx n="70" d="100"/>
          <a:sy n="70" d="100"/>
        </p:scale>
        <p:origin x="53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0970-3178-4C70-AB35-42EE1A786DF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891BC-F755-4F64-A975-12B44C437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5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C8C1-7178-4C3A-A464-9667B3E5E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47202-2803-49BD-A4A3-2DD4ACB85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FF42B-F497-4876-9C03-1FA01ABB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36DD1-33AD-460C-9368-C11AE319F5FA}" type="datetime9">
              <a:rPr lang="en-US" smtClean="0"/>
              <a:t>8/15/2025 9:19:58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26316-35D8-43DC-ACCF-B93E4525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14B1A-E693-4813-AE73-127E8C76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1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3425-4D3D-48EF-B53D-CD333D6A1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98F3B-E121-4E3C-8E18-3212110FF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F72B-F6D4-4C2B-87BA-3F129EC0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CDABB-F7D0-48DD-8A86-11AD0A6DAE80}" type="datetime9">
              <a:rPr lang="en-US" smtClean="0"/>
              <a:t>8/15/2025 9:20:02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3093-3E6F-496A-987F-BB43B3CA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33B2-CC41-40DA-97B4-E8F23BFF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56693F-95EC-4EFB-BAA3-BC2CAEA6D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4C2F5-FC17-426A-BDFC-BB21BDB9F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A9395-6A2F-427E-B2CF-4C2D9898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D7CD2-0AF2-44E3-987C-264708DB48C8}" type="datetime9">
              <a:rPr lang="en-US" smtClean="0"/>
              <a:t>8/15/2025 9:20:02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F8E8-D361-4698-A2EA-C1A7033D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3629-3511-414C-9A7F-C2EB802F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55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0848-7242-402E-8B04-A5E189106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E3488-A6A7-4C97-8E87-D6C83490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9DB92-B087-4278-AB99-B80E4C3C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39A7-4505-4D8C-9EE8-81B01D4B05D4}" type="datetime9">
              <a:rPr lang="en-US" smtClean="0"/>
              <a:t>8/15/2025 9:20:02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C3FC3-FB40-44FA-A927-B3DCC030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E43F8-FEF3-4261-B575-BA090B91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1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CFFB-E45C-48DB-B50D-8360AF9F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1FAC0-EE67-4492-9BF4-D0C1A94F1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9D6F9-9939-4972-BDAE-2A447A0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7678-5F41-40B8-982B-72A9F6F090CD}" type="datetime9">
              <a:rPr lang="en-US" smtClean="0"/>
              <a:t>8/15/2025 9:20:02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2688B-EEC1-49F6-B4EA-9E510F1A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19B72-AE25-45C8-BA43-E3A3744F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0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DD01-2E55-4F0B-871A-8A6D7954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ACD7-A275-4199-8A6B-6601FA2F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E0E04-031C-4E40-8E33-C4A799F6D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9FECB-CAC5-436A-9706-BE49EA2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4018A-0169-49CC-AE47-35A563414660}" type="datetime9">
              <a:rPr lang="en-US" smtClean="0"/>
              <a:t>8/15/2025 9:20:02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0F6FD-337B-494B-920A-0A8C8C478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16E62-419D-431B-8C5D-00E878F4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0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C4D2-DB33-45CB-8C9B-0D8B6478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6345-AE08-406A-B93B-D761E287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816EB-E9D4-4431-B6D8-196607430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8699F-BA18-4B87-AC07-61760693D4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7ADB2-D86E-49D9-97A2-EF2628134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ADA26-7C25-45C7-95A8-153BB1CEC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EFEFA-D9C9-4004-9718-BF382EF4016D}" type="datetime9">
              <a:rPr lang="en-US" smtClean="0"/>
              <a:t>8/15/2025 9:20:02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C78A52-A746-4703-B096-81D046EF2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EC187-BCDB-4A78-BAAC-7BEE6272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8AB2-391C-4807-9FB6-793F9822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DBF9E-5026-4754-8BCE-70B34445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AAD1-E171-4DAF-AE2E-D59A13D68676}" type="datetime9">
              <a:rPr lang="en-US" smtClean="0"/>
              <a:t>8/15/2025 9:20:02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14528-AA72-44EE-B4B7-470C7187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E23E9-4C39-4734-B2FC-3277E31CF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0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72BFE-F849-4A38-A257-CD685338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5ADA4-844F-4E4F-AC09-88DFDC2EEB81}" type="datetime9">
              <a:rPr lang="en-US" smtClean="0"/>
              <a:t>8/15/2025 9:20:02 AM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2AFF16-71D6-46ED-B8F3-6E3EBA18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22593-FF07-4C34-ABBC-BF6750446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FDC8-3E70-4F7D-B840-E5CB2299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6EEA-20E4-4D70-ACCC-383E2EDE6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235A1-0B9A-4A3A-AC71-EE3628E81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8E95D-27C9-4E89-ABD8-B78D7F7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42F83-8CF8-447A-B8A2-A2BD14486AEC}" type="datetime9">
              <a:rPr lang="en-US" smtClean="0"/>
              <a:t>8/15/2025 9:20:02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52888-3BB4-402A-BC88-58DDC62D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7262E-F570-4ADE-B868-200FE14E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3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079C-1EA0-44DB-AEFB-5B0FD3A8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01288A-31B4-4CDF-98D3-37D29EDA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7D1C-6C90-435D-B8B5-737E018F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E76C2-6467-4290-8150-5626FF6A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4665-9D57-47D6-890C-8DA028FB1751}" type="datetime9">
              <a:rPr lang="en-US" smtClean="0"/>
              <a:t>8/15/2025 9:20:02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AC7A-3CDD-423E-93C4-656CE1A3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2FA7-4F8C-42CF-B1C8-78A85E2C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1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C5C87B-B77E-4165-B954-B99FDE00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AE184-EC62-410E-BF0C-96FB3F69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7F61C-BE3A-4AA2-9DC1-CAAB4153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6A38-7BCD-4627-ACED-23776B47187B}" type="datetime9">
              <a:rPr lang="en-US" smtClean="0"/>
              <a:t>8/15/2025 9:19:58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63EC-9162-48F9-95C3-649827ACA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838BB-9B8F-4376-9AC9-7025E1393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4B707-8A4E-4359-995B-602C04864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6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pselorm/Recommendation-System-Analysis" TargetMode="External"/><Relationship Id="rId2" Type="http://schemas.openxmlformats.org/officeDocument/2006/relationships/hyperlink" Target="https://huggingface.co/spaces/selorm-etse-forfoe/ecommerce-item-category-recommendation-system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B9D5971-56CF-446A-9BFC-8B8C6E63A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51" y="1886981"/>
            <a:ext cx="11900848" cy="87346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 SYSTEM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1D4CE4-8194-45A5-9FE9-BD87A77E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9608" y="3081649"/>
            <a:ext cx="9269333" cy="694702"/>
          </a:xfrm>
        </p:spPr>
        <p:txBody>
          <a:bodyPr anchor="b" anchorCtr="0">
            <a:normAutofit lnSpcReduction="10000"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 &amp; MODELING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6181F-4C85-4F90-BAF2-ABD6B94918AF}"/>
              </a:ext>
            </a:extLst>
          </p:cNvPr>
          <p:cNvCxnSpPr/>
          <p:nvPr/>
        </p:nvCxnSpPr>
        <p:spPr>
          <a:xfrm>
            <a:off x="1631851" y="2862041"/>
            <a:ext cx="8904850" cy="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E73E392F-1422-4FEB-B971-A92A88D9EA73}"/>
              </a:ext>
            </a:extLst>
          </p:cNvPr>
          <p:cNvSpPr txBox="1">
            <a:spLocks/>
          </p:cNvSpPr>
          <p:nvPr/>
        </p:nvSpPr>
        <p:spPr>
          <a:xfrm>
            <a:off x="8488909" y="6428095"/>
            <a:ext cx="3627678" cy="39237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5E3F1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Compiled By: Selorm Etse-Forfoe</a:t>
            </a:r>
          </a:p>
        </p:txBody>
      </p:sp>
    </p:spTree>
    <p:extLst>
      <p:ext uri="{BB962C8B-B14F-4D97-AF65-F5344CB8AC3E}">
        <p14:creationId xmlns:p14="http://schemas.microsoft.com/office/powerpoint/2010/main" val="173947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1916-A43E-6E54-B993-12315B6D7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50D54-7C7E-0884-C067-DC39BCFF4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249641"/>
            <a:ext cx="10768084" cy="1587890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Outlier detection reveals high-engagement but zero-conversion users.</a:t>
            </a:r>
          </a:p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Relevant for refining recommendation and fraud detection systems.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02BD8C-B469-5DC8-41D9-D7C4537E4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674" y="48218"/>
            <a:ext cx="11263695" cy="743354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Are there users whose behavior patterns deviate significantly from typical user behavior?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5306A1-B0FF-C9DF-94D5-B0A99C2DD844}"/>
              </a:ext>
            </a:extLst>
          </p:cNvPr>
          <p:cNvCxnSpPr>
            <a:cxnSpLocks/>
          </p:cNvCxnSpPr>
          <p:nvPr/>
        </p:nvCxnSpPr>
        <p:spPr>
          <a:xfrm>
            <a:off x="868907" y="843035"/>
            <a:ext cx="1045418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10103D4-CADC-B07B-5281-9D0C8296740D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10</a:t>
            </a:fld>
            <a:endParaRPr lang="en-US" sz="24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9B7F3A8-979D-C5AC-D049-FE871896B99E}"/>
              </a:ext>
            </a:extLst>
          </p:cNvPr>
          <p:cNvSpPr>
            <a:spLocks noGrp="1"/>
          </p:cNvSpPr>
          <p:nvPr/>
        </p:nvSpPr>
        <p:spPr>
          <a:xfrm>
            <a:off x="11368587" y="-180348"/>
            <a:ext cx="918949" cy="5325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Cont’d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E16045-6533-FA56-FA1E-ED8054135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669" y="958258"/>
            <a:ext cx="8541282" cy="4239917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82167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FCF4-CACC-D93C-2B5F-8AD742679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4F2EC8-5DF7-572A-1B8A-5E5E6A016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258725"/>
            <a:ext cx="10768084" cy="140138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Abnormal users’ category engagement is narrow and atypical, signaling potential automated or fraudulent activity.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6CC879-7AE7-E244-1A90-35F7EABB5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006" y="48218"/>
            <a:ext cx="10768085" cy="743354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Do abnormal users tend to interact with a specific subset of items or categories?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7AD355-BBAC-86CA-6D5A-19AC4C3EE1EE}"/>
              </a:ext>
            </a:extLst>
          </p:cNvPr>
          <p:cNvCxnSpPr>
            <a:cxnSpLocks/>
          </p:cNvCxnSpPr>
          <p:nvPr/>
        </p:nvCxnSpPr>
        <p:spPr>
          <a:xfrm>
            <a:off x="868907" y="843035"/>
            <a:ext cx="1045418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45D602B-892D-1F42-F4DF-7F17521A16FC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11</a:t>
            </a:fld>
            <a:endParaRPr lang="en-US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87F505-33D1-812B-573C-74995F653C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928" y="970916"/>
            <a:ext cx="8380144" cy="415992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81207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891C0-E0EA-79E5-FB3D-4E8ABB1D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792A98-DABB-63A9-056A-3E64FB5FB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258725"/>
            <a:ext cx="10768084" cy="140138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Imbalance suggests that abnormal user activity is targeted toward niche categories, deviating from the broad and diverse exploration patterns of normal shoppers.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8C1530-0764-594D-A7ED-A8B5DE5EF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006" y="48218"/>
            <a:ext cx="10768085" cy="743354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Do abnormal users tend to interact with a specific subset of items or categories?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A5FE81-0887-FE3D-A820-29AA490F8907}"/>
              </a:ext>
            </a:extLst>
          </p:cNvPr>
          <p:cNvCxnSpPr>
            <a:cxnSpLocks/>
          </p:cNvCxnSpPr>
          <p:nvPr/>
        </p:nvCxnSpPr>
        <p:spPr>
          <a:xfrm>
            <a:off x="868907" y="843035"/>
            <a:ext cx="1045418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9DE2565-8FA3-D3EF-20D1-5CF105DFB7AC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12</a:t>
            </a:fld>
            <a:endParaRPr lang="en-US" sz="24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8F971E1-5139-BE3E-4997-56C4ECB366F1}"/>
              </a:ext>
            </a:extLst>
          </p:cNvPr>
          <p:cNvSpPr>
            <a:spLocks noGrp="1"/>
          </p:cNvSpPr>
          <p:nvPr/>
        </p:nvSpPr>
        <p:spPr>
          <a:xfrm>
            <a:off x="11368587" y="-180348"/>
            <a:ext cx="918949" cy="5325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Cont’d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28A46-02BC-858E-88D6-4DBE2F691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176" y="956248"/>
            <a:ext cx="7438030" cy="4236195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37622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145206"/>
            <a:ext cx="10768084" cy="1692325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High drop-off rates, especially between viewing and adding to cart.</a:t>
            </a:r>
          </a:p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Loss of over 97% of potential customers before they even add items to the cart.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104" y="122834"/>
            <a:ext cx="10492294" cy="723327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view → add to cart → transaction conversion, and how does it vary across item categories or user types?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009934" y="846161"/>
            <a:ext cx="1026311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13</a:t>
            </a:fld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0F398A-A8AC-0FB6-34F5-FCC8AECD9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718" y="986883"/>
            <a:ext cx="9672851" cy="40176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9452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35BA2-F6DE-3792-77E2-30491DFC4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D9AD0F-4496-4586-B8E4-78C4076EC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4191" y="941699"/>
            <a:ext cx="3794079" cy="5513691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/>
              <a:t>Midweek (Wednesday–Thursday) – highest conversion rates despite Monday leading in views. </a:t>
            </a:r>
          </a:p>
          <a:p>
            <a:pPr marL="342900" indent="-34290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/>
              <a:t>Weekend engagement is low, making midweek the optimal target for purchase-driven campaigns.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698A8-5E43-451E-CA74-FCA21EB25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104" y="122834"/>
            <a:ext cx="10492294" cy="723327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When do users engage most with the platform, and does this affect conversions?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3E07D3-B6A9-204B-D50A-ADDA982F7804}"/>
              </a:ext>
            </a:extLst>
          </p:cNvPr>
          <p:cNvCxnSpPr>
            <a:cxnSpLocks/>
          </p:cNvCxnSpPr>
          <p:nvPr/>
        </p:nvCxnSpPr>
        <p:spPr>
          <a:xfrm>
            <a:off x="1009934" y="846161"/>
            <a:ext cx="1026311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6BCFC1-B5E5-7FCF-4DE2-5A8D3FD28825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14</a:t>
            </a:fld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45055-770B-B4F4-9A3D-BE9423C37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3" y="941699"/>
            <a:ext cx="7900015" cy="585331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8919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DF111-A285-5AED-39B9-9CECDB3FE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EC0ADF-0BB7-22C9-FC4B-BCB630D79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74" y="1076998"/>
            <a:ext cx="3794079" cy="5513691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/>
              <a:t>Late evenings (19:00–23:00) are the platform’s prime windows for engagement and conversions. </a:t>
            </a:r>
          </a:p>
          <a:p>
            <a:pPr marL="342900" indent="-342900" algn="l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600" dirty="0"/>
              <a:t>Early mornings have minimal user activity.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809472E-761C-2D29-B735-4295B0E05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104" y="122834"/>
            <a:ext cx="10492294" cy="723327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When do users engage most with the platform, and does this affect conversions?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88EFBC-93E5-54EB-5BE2-3A9B44D778D8}"/>
              </a:ext>
            </a:extLst>
          </p:cNvPr>
          <p:cNvCxnSpPr>
            <a:cxnSpLocks/>
          </p:cNvCxnSpPr>
          <p:nvPr/>
        </p:nvCxnSpPr>
        <p:spPr>
          <a:xfrm>
            <a:off x="1009934" y="846161"/>
            <a:ext cx="1026311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5317F5F-B70E-A16D-BBA2-255B0FB3F6A1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15</a:t>
            </a:fld>
            <a:endParaRPr lang="en-US" sz="2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5A758-EDF5-2F1A-3C49-BD0C7397D6AD}"/>
              </a:ext>
            </a:extLst>
          </p:cNvPr>
          <p:cNvSpPr>
            <a:spLocks noGrp="1"/>
          </p:cNvSpPr>
          <p:nvPr/>
        </p:nvSpPr>
        <p:spPr>
          <a:xfrm>
            <a:off x="11368587" y="-180348"/>
            <a:ext cx="918949" cy="53250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00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Cont’d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5EE42-F073-2304-73E7-E42A1ED39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965" y="912043"/>
            <a:ext cx="8010373" cy="5909479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9361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A2C24-9A81-78CC-0233-3748DE633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9F90B9-3743-5555-81F1-DC4B81AF4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308983"/>
            <a:ext cx="10768084" cy="148760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Conversion-related features are the most effective in distinguishing abnormal from normal users. </a:t>
            </a:r>
          </a:p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Browsing metrics like session duration play a minor role.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77390E-B963-6F95-F076-FAA562164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104" y="122834"/>
            <a:ext cx="10492294" cy="723327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What are the most effective features for distinguishing normal from abnormal users?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A73D0E-6126-342D-35B9-321AEF889991}"/>
              </a:ext>
            </a:extLst>
          </p:cNvPr>
          <p:cNvCxnSpPr>
            <a:cxnSpLocks/>
          </p:cNvCxnSpPr>
          <p:nvPr/>
        </p:nvCxnSpPr>
        <p:spPr>
          <a:xfrm>
            <a:off x="1009934" y="846161"/>
            <a:ext cx="1026311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41F182-EDF6-003A-F235-E69DD3136E0E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16</a:t>
            </a:fld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8819D-B7CB-E7BB-2A8B-A411FFB7E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742" y="956771"/>
            <a:ext cx="8346516" cy="418843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964530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202FD-8FD1-DCA0-9F7E-57F1307ED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9114C5F-84B8-CBFA-A6C1-2EF2FCC51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119" y="4856814"/>
            <a:ext cx="10273931" cy="2001186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Random Forest Modeling</a:t>
            </a:r>
          </a:p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Viewing patterns can predict a user’s likely product category with 85% Top-1 and 92% Top-3 accuracy.</a:t>
            </a:r>
          </a:p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Strong enough for live recommendations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997631C-DD1C-B5FD-5E43-E43E56B74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104" y="122834"/>
            <a:ext cx="10492294" cy="723327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8. Can user viewing patterns be used to accurately predict the category or price range of the item they are likely to add to cart?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132F28-0923-D82E-B29B-99B1F67EBD27}"/>
              </a:ext>
            </a:extLst>
          </p:cNvPr>
          <p:cNvCxnSpPr>
            <a:cxnSpLocks/>
          </p:cNvCxnSpPr>
          <p:nvPr/>
        </p:nvCxnSpPr>
        <p:spPr>
          <a:xfrm>
            <a:off x="1009934" y="846161"/>
            <a:ext cx="1026311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052A61F-27FE-01C9-420B-B3D05F6CDA6C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17</a:t>
            </a:fld>
            <a:endParaRPr lang="en-US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00B833-5164-2D45-E4F7-DE8660C7D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608486"/>
              </p:ext>
            </p:extLst>
          </p:nvPr>
        </p:nvGraphicFramePr>
        <p:xfrm>
          <a:off x="1009934" y="920994"/>
          <a:ext cx="10263116" cy="3905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7961">
                  <a:extLst>
                    <a:ext uri="{9D8B030D-6E8A-4147-A177-3AD203B41FA5}">
                      <a16:colId xmlns:a16="http://schemas.microsoft.com/office/drawing/2014/main" val="1267064946"/>
                    </a:ext>
                  </a:extLst>
                </a:gridCol>
                <a:gridCol w="1903751">
                  <a:extLst>
                    <a:ext uri="{9D8B030D-6E8A-4147-A177-3AD203B41FA5}">
                      <a16:colId xmlns:a16="http://schemas.microsoft.com/office/drawing/2014/main" val="1267436269"/>
                    </a:ext>
                  </a:extLst>
                </a:gridCol>
                <a:gridCol w="6161404">
                  <a:extLst>
                    <a:ext uri="{9D8B030D-6E8A-4147-A177-3AD203B41FA5}">
                      <a16:colId xmlns:a16="http://schemas.microsoft.com/office/drawing/2014/main" val="1778811583"/>
                    </a:ext>
                  </a:extLst>
                </a:gridCol>
              </a:tblGrid>
              <a:tr h="3385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Metric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Interpretation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69981157"/>
                  </a:ext>
                </a:extLst>
              </a:tr>
              <a:tr h="78487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Top-1 Accuracy </a:t>
                      </a:r>
                      <a:endParaRPr lang="en-US" sz="18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0.8499</a:t>
                      </a:r>
                      <a:endParaRPr lang="en-US" sz="1800" dirty="0">
                        <a:effectLst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Correct category predicted first in ~85% of cases.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2768617"/>
                  </a:ext>
                </a:extLst>
              </a:tr>
              <a:tr h="695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Top-3 Accuracy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0.9214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Correct category is in top 3 predictions in ~92% of cases.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4131386051"/>
                  </a:ext>
                </a:extLst>
              </a:tr>
              <a:tr h="695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Macro Precision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0.5076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When predicting a category, ~51% are correct across all classes.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638466206"/>
                  </a:ext>
                </a:extLst>
              </a:tr>
              <a:tr h="695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Macro Recall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0.3920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Retrieves ~39% of actual categories correctly across all classes.</a:t>
                      </a: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2807177023"/>
                  </a:ext>
                </a:extLst>
              </a:tr>
              <a:tr h="6955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Macro F1-score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0.4244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Balanced precision and recall across classes at ~42%.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733376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744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627" y="714143"/>
            <a:ext cx="10658901" cy="6075617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Viewing patterns are strong predictors → 85% Top-1, 92% Top-3 accuracy.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Major funnel drop-offs: &lt;3% of views → add-to-cart, &lt;1% → purchase.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Peak engagement midweek evenings (Wed–Thu, 7–11 PM).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Abnormal users show extreme views with no conversions.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Some categories dominate conversions (1051, 959, 491).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750627" y="665608"/>
            <a:ext cx="1065890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18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BC5C70-9807-4932-BCC2-0734F8A7708A}"/>
              </a:ext>
            </a:extLst>
          </p:cNvPr>
          <p:cNvSpPr txBox="1">
            <a:spLocks/>
          </p:cNvSpPr>
          <p:nvPr/>
        </p:nvSpPr>
        <p:spPr>
          <a:xfrm>
            <a:off x="206990" y="155409"/>
            <a:ext cx="11778018" cy="4616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General Insights and Conclusions</a:t>
            </a:r>
          </a:p>
        </p:txBody>
      </p:sp>
    </p:spTree>
    <p:extLst>
      <p:ext uri="{BB962C8B-B14F-4D97-AF65-F5344CB8AC3E}">
        <p14:creationId xmlns:p14="http://schemas.microsoft.com/office/powerpoint/2010/main" val="3548378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627" y="714144"/>
            <a:ext cx="10658901" cy="6075616"/>
          </a:xfrm>
        </p:spPr>
        <p:txBody>
          <a:bodyPr>
            <a:normAutofit fontScale="92500" lnSpcReduction="20000"/>
          </a:bodyPr>
          <a:lstStyle/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Deploy the Top-3 category recommendation system.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Optimize conversion funnel → simplify checkout &amp; address pricing barriers.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Targeted campaigns midweek evenings to boost engagement.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Detect &amp; filter abnormal (bot-like) user activity.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Enrich datasets with metadata (category names, product attributes) for richer analysis &amp; clearer insights.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750627" y="665608"/>
            <a:ext cx="1065890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19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BC5C70-9807-4932-BCC2-0734F8A7708A}"/>
              </a:ext>
            </a:extLst>
          </p:cNvPr>
          <p:cNvSpPr txBox="1">
            <a:spLocks/>
          </p:cNvSpPr>
          <p:nvPr/>
        </p:nvSpPr>
        <p:spPr>
          <a:xfrm>
            <a:off x="206990" y="155409"/>
            <a:ext cx="11778018" cy="4616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05649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3390-AA22-4C38-AEF1-6B5FD420C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9736" y="257557"/>
            <a:ext cx="4019291" cy="64469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5415" y="1575582"/>
            <a:ext cx="9889588" cy="39670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5E3F1E"/>
              </a:buClr>
            </a:pPr>
            <a:r>
              <a:rPr lang="en-US" sz="4800" dirty="0"/>
              <a:t>Personalize item suggestions for users based on their interaction history (clicks, add to cart, and transactions)</a:t>
            </a:r>
          </a:p>
          <a:p>
            <a:pPr marL="458788" algn="l">
              <a:lnSpc>
                <a:spcPct val="150000"/>
              </a:lnSpc>
              <a:buClr>
                <a:srgbClr val="5E3F1E"/>
              </a:buClr>
            </a:pPr>
            <a:endParaRPr lang="en-US" sz="4800" dirty="0"/>
          </a:p>
          <a:p>
            <a:pPr marL="458788" algn="l">
              <a:lnSpc>
                <a:spcPct val="150000"/>
              </a:lnSpc>
              <a:buClr>
                <a:srgbClr val="5E3F1E"/>
              </a:buClr>
            </a:pPr>
            <a:endParaRPr lang="en-US" sz="4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A4A670-393B-48EF-A4D4-88F7D123DF24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32611E-CAA0-44D5-8E07-AC836240CD24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52CC2E4A-8509-4C67-A55A-5D3A7A1331FE}" type="slidenum">
              <a:rPr lang="en-US" sz="2400" b="1" smtClean="0"/>
              <a:pPr algn="ctr"/>
              <a:t>2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034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3C0C-6CF3-D927-C88A-C54E79207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39170A-5757-5F66-31DE-876B4E14E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14" y="1064525"/>
            <a:ext cx="10658901" cy="206081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sz="3600" dirty="0"/>
              <a:t>Recommendation System App Link</a:t>
            </a:r>
          </a:p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sz="3600" dirty="0">
                <a:hlinkClick r:id="rId2"/>
              </a:rPr>
              <a:t>https://huggingface.co/spaces/selorm-etse-forfoe/ecommerce-item-category-recommendation-system</a:t>
            </a:r>
            <a:r>
              <a:rPr lang="en-US" sz="3600" dirty="0"/>
              <a:t>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06BD7-11C2-94CF-89F1-B7A26DCAEF7E}"/>
              </a:ext>
            </a:extLst>
          </p:cNvPr>
          <p:cNvCxnSpPr>
            <a:cxnSpLocks/>
          </p:cNvCxnSpPr>
          <p:nvPr/>
        </p:nvCxnSpPr>
        <p:spPr>
          <a:xfrm>
            <a:off x="750627" y="665608"/>
            <a:ext cx="10658901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FB0198-5197-AC85-FE26-6362E951B87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20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4165AF-FB77-E2CE-F307-831A1275FBBB}"/>
              </a:ext>
            </a:extLst>
          </p:cNvPr>
          <p:cNvSpPr txBox="1">
            <a:spLocks/>
          </p:cNvSpPr>
          <p:nvPr/>
        </p:nvSpPr>
        <p:spPr>
          <a:xfrm>
            <a:off x="750626" y="155409"/>
            <a:ext cx="10658901" cy="46166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Relevant Resources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99E7D59-A160-B203-C408-A15CEB03E4E8}"/>
              </a:ext>
            </a:extLst>
          </p:cNvPr>
          <p:cNvSpPr txBox="1">
            <a:spLocks/>
          </p:cNvSpPr>
          <p:nvPr/>
        </p:nvSpPr>
        <p:spPr>
          <a:xfrm>
            <a:off x="832513" y="3869908"/>
            <a:ext cx="10658901" cy="206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sz="3300" dirty="0"/>
              <a:t>GitHub Repository</a:t>
            </a:r>
          </a:p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sz="3300" dirty="0">
                <a:hlinkClick r:id="rId3"/>
              </a:rPr>
              <a:t>https://github.com/dspselorm/Recommendation-System-Analysis</a:t>
            </a:r>
            <a:r>
              <a:rPr lang="en-US" sz="33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43416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21</a:t>
            </a:fld>
            <a:endParaRPr lang="en-US" sz="2400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BC5C70-9807-4932-BCC2-0734F8A7708A}"/>
              </a:ext>
            </a:extLst>
          </p:cNvPr>
          <p:cNvSpPr txBox="1">
            <a:spLocks/>
          </p:cNvSpPr>
          <p:nvPr/>
        </p:nvSpPr>
        <p:spPr>
          <a:xfrm>
            <a:off x="1433015" y="2486251"/>
            <a:ext cx="9348716" cy="135112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3621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570" y="791572"/>
            <a:ext cx="10699845" cy="5909480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2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Develop Personalized Recommendations</a:t>
            </a:r>
          </a:p>
          <a:p>
            <a:pPr marL="342900" indent="-342900" algn="just">
              <a:lnSpc>
                <a:spcPct val="12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Implement systems for product, content, and service recommendations.</a:t>
            </a:r>
          </a:p>
          <a:p>
            <a:pPr marL="342900" indent="-342900" algn="just">
              <a:lnSpc>
                <a:spcPct val="12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Leverage past user actions to make accurate predictions.</a:t>
            </a:r>
          </a:p>
          <a:p>
            <a:pPr marL="342900" indent="-342900" algn="just">
              <a:lnSpc>
                <a:spcPct val="12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Improve user satisfaction and retention through relevant suggestions.</a:t>
            </a:r>
          </a:p>
          <a:p>
            <a:pPr marL="342900" indent="-342900" algn="just">
              <a:lnSpc>
                <a:spcPct val="12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Ensure Scalability &amp; Real-Time Performance</a:t>
            </a:r>
          </a:p>
          <a:p>
            <a:pPr marL="342900" indent="-342900" algn="just">
              <a:lnSpc>
                <a:spcPct val="12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Increase sales and conversion rates through better user personalization.</a:t>
            </a:r>
          </a:p>
          <a:p>
            <a:pPr marL="342900" indent="-342900" algn="just">
              <a:lnSpc>
                <a:spcPct val="12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r>
              <a:rPr lang="en-US" sz="2800" dirty="0"/>
              <a:t>Balance Accuracy &amp; Diversity – Provide relevant but varied recommendations to avoid monotony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3451" y="36480"/>
            <a:ext cx="5385098" cy="644689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312985" y="681169"/>
            <a:ext cx="95660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3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266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467" y="1002191"/>
            <a:ext cx="9775065" cy="5598251"/>
          </a:xfrm>
        </p:spPr>
        <p:txBody>
          <a:bodyPr>
            <a:normAutofit fontScale="92500"/>
          </a:bodyPr>
          <a:lstStyle/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Develop business problem and analytical questions.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 Understand data and preprocess data.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 Develop visualizations to communicate insights to business questions.</a:t>
            </a:r>
          </a:p>
          <a:p>
            <a:pPr marL="342900" indent="-34290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600" dirty="0"/>
              <a:t> Provide comprehensive conclusions with actionable solutions from the analysis conducted.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8293" y="257557"/>
            <a:ext cx="5385098" cy="644690"/>
          </a:xfrm>
          <a:noFill/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CRISP-DM Framework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4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345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081" y="644691"/>
            <a:ext cx="11218459" cy="6213310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What common item properties are most frequently associated with items users add to cart after viewing?</a:t>
            </a:r>
          </a:p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How does the time spent viewing an item influence the likelihood of it being added to the cart or purchased?</a:t>
            </a:r>
          </a:p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Are there users whose behavior patterns deviate significantly from typical user behavior? </a:t>
            </a:r>
          </a:p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Do abnormal users tend to interact with a specific subset of items or categories? </a:t>
            </a:r>
          </a:p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What is the conversion funnel from view → add to cart → transaction, and how does it vary across item categories or user types?</a:t>
            </a:r>
          </a:p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When do users engage most with the platform, and does this affect conversions?</a:t>
            </a:r>
          </a:p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What are the most effective features for distinguishing normal from abnormal users?</a:t>
            </a:r>
          </a:p>
          <a:p>
            <a:pPr marL="514350" indent="-514350" algn="just">
              <a:lnSpc>
                <a:spcPct val="120000"/>
              </a:lnSpc>
              <a:buClr>
                <a:srgbClr val="C00000"/>
              </a:buClr>
              <a:buFont typeface="+mj-lt"/>
              <a:buAutoNum type="arabicPeriod"/>
            </a:pPr>
            <a:r>
              <a:rPr lang="en-US" dirty="0"/>
              <a:t>Can user viewing patterns be used to accurately predict the category of the item they are likely to add to cart?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985" y="0"/>
            <a:ext cx="9566030" cy="64469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Business and Analytical Questions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312985" y="644690"/>
            <a:ext cx="95660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5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94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228" y="1070431"/>
            <a:ext cx="9689304" cy="5530009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  3 Datasets;</a:t>
            </a:r>
          </a:p>
          <a:p>
            <a:pPr marL="1023938" indent="-457200" algn="just">
              <a:lnSpc>
                <a:spcPct val="11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Item_Properties.csv – 16,638,802 x 4</a:t>
            </a:r>
          </a:p>
          <a:p>
            <a:pPr marL="1023938" indent="-457200" algn="just">
              <a:lnSpc>
                <a:spcPct val="11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Events.csv – 2,756,101 x 5</a:t>
            </a:r>
          </a:p>
          <a:p>
            <a:pPr marL="1023938" indent="-457200" algn="just">
              <a:lnSpc>
                <a:spcPct val="11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Category_Tree.csv - 1,669 x 2 columns</a:t>
            </a: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  Removed hashed value rows</a:t>
            </a: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  Merged all 3 datasets, pivoting “</a:t>
            </a:r>
            <a:r>
              <a:rPr lang="en-US" sz="3200" dirty="0" err="1"/>
              <a:t>categoryid</a:t>
            </a:r>
            <a:r>
              <a:rPr lang="en-US" sz="3200" dirty="0"/>
              <a:t>” and “available</a:t>
            </a: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3200" dirty="0"/>
              <a:t>  Final Dataset Shape - 2,755,607 × 8</a:t>
            </a:r>
          </a:p>
          <a:p>
            <a:pPr marL="342900" indent="-342900" algn="just">
              <a:lnSpc>
                <a:spcPct val="110000"/>
              </a:lnSpc>
              <a:buClr>
                <a:srgbClr val="5E3F1E"/>
              </a:buClr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228" y="257557"/>
            <a:ext cx="9566030" cy="64469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Dataset Preparation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294228" y="952219"/>
            <a:ext cx="95660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6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3816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025369"/>
            <a:ext cx="10768084" cy="1796152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Categories 1051, 959, and 491 dominate view-to-cart conversions, indicating strong product appeal.</a:t>
            </a:r>
          </a:p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Mid- and low-ranking categories present growth potential with targeted optimization.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615" y="-33671"/>
            <a:ext cx="11109278" cy="866184"/>
          </a:xfrm>
          <a:noFill/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 What common item properties are most frequently associated with items users add to cart after viewing?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971265" y="832513"/>
            <a:ext cx="10249469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7</a:t>
            </a:fld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CA8E4-B22E-E339-34A7-823A1FA2B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947" y="917810"/>
            <a:ext cx="8138614" cy="402226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048292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104263"/>
            <a:ext cx="10768084" cy="171725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Conversion times have steadily decreased across the period, with purchase delays dropping by over 80%.</a:t>
            </a:r>
          </a:p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Faster add-to-cart and purchase actions indicate growing platform efficiency and user decisiveness.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1023582" y="843037"/>
            <a:ext cx="1018123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8</a:t>
            </a:fld>
            <a:endParaRPr lang="en-US" sz="2400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/>
        </p:nvSpPr>
        <p:spPr>
          <a:xfrm>
            <a:off x="409432" y="-3372"/>
            <a:ext cx="11354937" cy="791815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How does the time spent viewing an item influence the likelihood of it being added to the cart or purchased?</a:t>
            </a:r>
            <a:endParaRPr lang="en-US" sz="28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F2F26-0433-24A9-5E26-6C981EDF7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21" y="927677"/>
            <a:ext cx="9358952" cy="405375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457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22D7E-88C9-41D1-9B3F-043DA0F3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331" y="5249641"/>
            <a:ext cx="10768084" cy="1587890"/>
          </a:xfrm>
        </p:spPr>
        <p:txBody>
          <a:bodyPr>
            <a:normAutofit lnSpcReduction="10000"/>
          </a:bodyPr>
          <a:lstStyle/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A small group of visitors accounts for disproportionately high views without converting.</a:t>
            </a:r>
          </a:p>
          <a:p>
            <a:pPr marL="342900" indent="-342900" algn="just">
              <a:lnSpc>
                <a:spcPct val="10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Indicates potential user disengagement or non-genuine activity that needs targeted action.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E590399-AE7E-4E4A-8506-05F8F0DB3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0674" y="48218"/>
            <a:ext cx="11263695" cy="743354"/>
          </a:xfrm>
          <a:noFill/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Are there users whose behavior patterns deviate significantly from typical user behavior?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F40364-F193-49C2-9263-6BA61348FD9E}"/>
              </a:ext>
            </a:extLst>
          </p:cNvPr>
          <p:cNvCxnSpPr>
            <a:cxnSpLocks/>
          </p:cNvCxnSpPr>
          <p:nvPr/>
        </p:nvCxnSpPr>
        <p:spPr>
          <a:xfrm>
            <a:off x="868907" y="843035"/>
            <a:ext cx="1045418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442562-5D9F-4CC9-86B3-6BBA10F6FC16}"/>
              </a:ext>
            </a:extLst>
          </p:cNvPr>
          <p:cNvSpPr txBox="1"/>
          <p:nvPr/>
        </p:nvSpPr>
        <p:spPr>
          <a:xfrm>
            <a:off x="11491415" y="6359857"/>
            <a:ext cx="70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A55EB65-7212-411C-ACB9-7F485D218E36}" type="slidenum">
              <a:rPr lang="en-US" sz="2400" b="1" smtClean="0"/>
              <a:t>9</a:t>
            </a:fld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88D05-0B0F-1713-2511-30D2F71D7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92" y="924602"/>
            <a:ext cx="8493457" cy="42161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6796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20562</TotalTime>
  <Words>1069</Words>
  <Application>Microsoft Office PowerPoint</Application>
  <PresentationFormat>Widescreen</PresentationFormat>
  <Paragraphs>127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Wingdings</vt:lpstr>
      <vt:lpstr>Office Theme</vt:lpstr>
      <vt:lpstr>RECOMMENDATION SYSTEM</vt:lpstr>
      <vt:lpstr>Goal</vt:lpstr>
      <vt:lpstr>Objectives</vt:lpstr>
      <vt:lpstr>The CRISP-DM Framework</vt:lpstr>
      <vt:lpstr>Business and Analytical Questions</vt:lpstr>
      <vt:lpstr>Dataset Preparation</vt:lpstr>
      <vt:lpstr>1. What common item properties are most frequently associated with items users add to cart after viewing?</vt:lpstr>
      <vt:lpstr>PowerPoint Presentation</vt:lpstr>
      <vt:lpstr>3. Are there users whose behavior patterns deviate significantly from typical user behavior?</vt:lpstr>
      <vt:lpstr>3. Are there users whose behavior patterns deviate significantly from typical user behavior?</vt:lpstr>
      <vt:lpstr>4. Do abnormal users tend to interact with a specific subset of items or categories?</vt:lpstr>
      <vt:lpstr>4. Do abnormal users tend to interact with a specific subset of items or categories?</vt:lpstr>
      <vt:lpstr>5. view → add to cart → transaction conversion, and how does it vary across item categories or user types?</vt:lpstr>
      <vt:lpstr>6. When do users engage most with the platform, and does this affect conversions?</vt:lpstr>
      <vt:lpstr>6. When do users engage most with the platform, and does this affect conversions?</vt:lpstr>
      <vt:lpstr>7. What are the most effective features for distinguishing normal from abnormal users?</vt:lpstr>
      <vt:lpstr>8. Can user viewing patterns be used to accurately predict the category or price range of the item they are likely to add to cart?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 HEALTH LIFESTYLE ANALYSIS</dc:title>
  <dc:creator>HP</dc:creator>
  <cp:lastModifiedBy>Selorm Etse-Forfoe</cp:lastModifiedBy>
  <cp:revision>138</cp:revision>
  <dcterms:created xsi:type="dcterms:W3CDTF">2025-03-03T02:22:50Z</dcterms:created>
  <dcterms:modified xsi:type="dcterms:W3CDTF">2025-08-16T02:57:37Z</dcterms:modified>
</cp:coreProperties>
</file>