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7" r:id="rId4"/>
    <p:sldId id="301" r:id="rId5"/>
    <p:sldId id="288" r:id="rId6"/>
    <p:sldId id="289" r:id="rId7"/>
    <p:sldId id="291" r:id="rId8"/>
    <p:sldId id="290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2" r:id="rId18"/>
    <p:sldId id="303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F1E"/>
    <a:srgbClr val="000000"/>
    <a:srgbClr val="BF4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06" autoAdjust="0"/>
  </p:normalViewPr>
  <p:slideViewPr>
    <p:cSldViewPr snapToGrid="0">
      <p:cViewPr varScale="1">
        <p:scale>
          <a:sx n="70" d="100"/>
          <a:sy n="70" d="100"/>
        </p:scale>
        <p:origin x="5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0970-3178-4C70-AB35-42EE1A786DFE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91BC-F755-4F64-A975-12B44C43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8C1-7178-4C3A-A464-9667B3E5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7202-2803-49BD-A4A3-2DD4ACB8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F42B-F497-4876-9C03-1FA01AB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6DD1-33AD-460C-9368-C11AE319F5FA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6316-35D8-43DC-ACCF-B93E4525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4B1A-E693-4813-AE73-127E8C76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3425-4D3D-48EF-B53D-CD333D6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8F3B-E121-4E3C-8E18-3212110F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F72B-F6D4-4C2B-87BA-3F129EC0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DABB-F7D0-48DD-8A86-11AD0A6DAE80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093-3E6F-496A-987F-BB43B3C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33B2-CC41-40DA-97B4-E8F23BFF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6693F-95EC-4EFB-BAA3-BC2CAEA6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C2F5-FC17-426A-BDFC-BB21BDB9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9395-6A2F-427E-B2CF-4C2D989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7CD2-0AF2-44E3-987C-264708DB48C8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F8E8-D361-4698-A2EA-C1A7033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3629-3511-414C-9A7F-C2EB802F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0848-7242-402E-8B04-A5E18910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3488-A6A7-4C97-8E87-D6C83490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DB92-B087-4278-AB99-B80E4C3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39A7-4505-4D8C-9EE8-81B01D4B05D4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3FC3-FB40-44FA-A927-B3DCC03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43F8-FEF3-4261-B575-BA090B9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CFFB-E45C-48DB-B50D-8360AF9F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FAC0-EE67-4492-9BF4-D0C1A94F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D6F9-9939-4972-BDAE-2A447A0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7678-5F41-40B8-982B-72A9F6F090CD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688B-EEC1-49F6-B4EA-9E510F1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9B72-AE25-45C8-BA43-E3A3744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DD01-2E55-4F0B-871A-8A6D7954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ACD7-A275-4199-8A6B-6601FA2F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0E04-031C-4E40-8E33-C4A799F6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FECB-CAC5-436A-9706-BE49EA2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018A-0169-49CC-AE47-35A563414660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F6FD-337B-494B-920A-0A8C8C47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E62-419D-431B-8C5D-00E878F4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C4D2-DB33-45CB-8C9B-0D8B6478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6345-AE08-406A-B93B-D761E28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16EB-E9D4-4431-B6D8-19660743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8699F-BA18-4B87-AC07-61760693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ADB2-D86E-49D9-97A2-EF262813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ADA26-7C25-45C7-95A8-153BB1CE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EFA-D9C9-4004-9718-BF382EF4016D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8A52-A746-4703-B096-81D046EF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EC187-BCDB-4A78-BAAC-7BEE6272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8AB2-391C-4807-9FB6-793F9822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DBF9E-5026-4754-8BCE-70B34445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AAD1-E171-4DAF-AE2E-D59A13D68676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14528-AA72-44EE-B4B7-470C718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23E9-4C39-4734-B2FC-3277E31C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2BFE-F849-4A38-A257-CD68533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DA4-844F-4E4F-AC09-88DFDC2EEB81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FF16-71D6-46ED-B8F3-6E3EBA1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22593-FF07-4C34-ABBC-BF675044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FDC8-3E70-4F7D-B840-E5CB229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6EEA-20E4-4D70-ACCC-383E2EDE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35A1-0B9A-4A3A-AC71-EE3628E8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E95D-27C9-4E89-ABD8-B78D7F7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2F83-8CF8-447A-B8A2-A2BD14486AEC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2888-3BB4-402A-BC88-58DDC62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262E-F570-4ADE-B868-200FE14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79C-1EA0-44DB-AEFB-5B0FD3A8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1288A-31B4-4CDF-98D3-37D29EDA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7D1C-6C90-435D-B8B5-737E018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76C2-6467-4290-8150-5626FF6A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665-9D57-47D6-890C-8DA028FB1751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AC7A-3CDD-423E-93C4-656CE1A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FA7-4F8C-42CF-B1C8-78A85E2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C87B-B77E-4165-B954-B99FDE00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E184-EC62-410E-BF0C-96FB3F69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61C-BE3A-4AA2-9DC1-CAAB4153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6A38-7BCD-4627-ACED-23776B47187B}" type="datetime9">
              <a:rPr lang="en-US" smtClean="0"/>
              <a:t>7/22/2025 2:07:14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63EC-9162-48F9-95C3-649827ACA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38BB-9B8F-4376-9AC9-7025E139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9D5971-56CF-446A-9BFC-8B8C6E63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1" y="1632151"/>
            <a:ext cx="11900848" cy="8734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TRANSBORDER FREIGHT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1D4CE4-8194-45A5-9FE9-BD87A77E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608" y="2758916"/>
            <a:ext cx="9269333" cy="694702"/>
          </a:xfrm>
        </p:spPr>
        <p:txBody>
          <a:bodyPr anchor="b" anchorCtr="0">
            <a:normAutofit/>
          </a:bodyPr>
          <a:lstStyle/>
          <a:p>
            <a:r>
              <a:rPr lang="en-US" sz="32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BUREAU OF TRANSPORTATION STATISTICS (BTS)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6181F-4C85-4F90-BAF2-ABD6B94918AF}"/>
              </a:ext>
            </a:extLst>
          </p:cNvPr>
          <p:cNvCxnSpPr/>
          <p:nvPr/>
        </p:nvCxnSpPr>
        <p:spPr>
          <a:xfrm>
            <a:off x="1631851" y="2637191"/>
            <a:ext cx="8904850" cy="0"/>
          </a:xfrm>
          <a:prstGeom prst="line">
            <a:avLst/>
          </a:prstGeom>
          <a:ln w="3175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73E392F-1422-4FEB-B971-A92A88D9EA73}"/>
              </a:ext>
            </a:extLst>
          </p:cNvPr>
          <p:cNvSpPr txBox="1">
            <a:spLocks/>
          </p:cNvSpPr>
          <p:nvPr/>
        </p:nvSpPr>
        <p:spPr>
          <a:xfrm>
            <a:off x="8488909" y="6428095"/>
            <a:ext cx="3627678" cy="3923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Compiled By: Selorm Etse-Forfoe</a:t>
            </a:r>
          </a:p>
        </p:txBody>
      </p:sp>
    </p:spTree>
    <p:extLst>
      <p:ext uri="{BB962C8B-B14F-4D97-AF65-F5344CB8AC3E}">
        <p14:creationId xmlns:p14="http://schemas.microsoft.com/office/powerpoint/2010/main" val="1739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145206"/>
            <a:ext cx="10768084" cy="1692325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High Value commodities happen to be high-tech, industrial, or resource-intensive.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Depicts a focus on manufacturing, energy, and advanced equipment in cross-border trade.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048" y="-33671"/>
            <a:ext cx="10249468" cy="644690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Which commodities contribute the most to freight value and weight?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10</a:t>
            </a:fld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1A4D4-72F6-41A7-AA68-1F3206208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15" y="683043"/>
            <a:ext cx="8679976" cy="4310316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64945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365876"/>
            <a:ext cx="10768084" cy="147165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High-weight commodities tend to be raw materials or bulk industrial goods, reflecting the importance of heavy industries, construction, and agriculture.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11</a:t>
            </a:fld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5BF024-87AF-4BC3-A82E-CFEB7B8FB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55" y="694496"/>
            <a:ext cx="9238973" cy="4587903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4AA6D25-4621-401E-BB2E-FD3ECBCFF22D}"/>
              </a:ext>
            </a:extLst>
          </p:cNvPr>
          <p:cNvSpPr txBox="1">
            <a:spLocks/>
          </p:cNvSpPr>
          <p:nvPr/>
        </p:nvSpPr>
        <p:spPr>
          <a:xfrm>
            <a:off x="928048" y="-33671"/>
            <a:ext cx="10249468" cy="64469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Which commodities contribute the most to freight value and weight?</a:t>
            </a:r>
            <a:endParaRPr lang="en-US" sz="2400" b="1" dirty="0">
              <a:solidFill>
                <a:srgbClr val="5E3F1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14F41B-FD00-4E92-BA48-483B81DBE38A}"/>
              </a:ext>
            </a:extLst>
          </p:cNvPr>
          <p:cNvSpPr>
            <a:spLocks noGrp="1"/>
          </p:cNvSpPr>
          <p:nvPr/>
        </p:nvSpPr>
        <p:spPr>
          <a:xfrm>
            <a:off x="11273051" y="-166700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50161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104264"/>
            <a:ext cx="10768084" cy="1733267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Laredo, TX (Port 2304) dominates freight value, handling $13.4T—nearly four times any other port.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Detroit and Port Huron follow, reflecting intense high-value trade along the U.S.–Canada corridor.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727" y="-33671"/>
            <a:ext cx="10383031" cy="64469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Which ports or regions handle the most freight traffic?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12</a:t>
            </a:fld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6E1781-74E0-4116-B924-851B5C5C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82" y="683850"/>
            <a:ext cx="8755022" cy="4347582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203185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11024"/>
            <a:ext cx="10768084" cy="1626507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Laredo is the top freight hub by weight too (5.6T kg), highlighting massive trade flows with Mexico.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Chicago, Houston, and Great Falls manage heavy bulk goods, supporting inland and Gulf logistics.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13</a:t>
            </a:fld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581C15-CF13-4254-AD91-3842C234B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6" y="679259"/>
            <a:ext cx="9566028" cy="4465946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9B662AF-21A2-49AF-8542-A8AC0CB6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727" y="-33671"/>
            <a:ext cx="10383031" cy="644690"/>
          </a:xfrm>
          <a:noFill/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Which ports or regions handle the most freight traffic?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1A212E-E0F3-40AE-9F3C-2C9149FFD03D}"/>
              </a:ext>
            </a:extLst>
          </p:cNvPr>
          <p:cNvSpPr>
            <a:spLocks noGrp="1"/>
          </p:cNvSpPr>
          <p:nvPr/>
        </p:nvSpPr>
        <p:spPr>
          <a:xfrm>
            <a:off x="11273051" y="-166700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86817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11024"/>
            <a:ext cx="10768084" cy="149002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Freight value peaked in 2022 following a post-pandemic surge but declined steeply by 2024.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727" y="-33671"/>
            <a:ext cx="10383031" cy="64469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How do freight trends vary across seasons or years?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14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89EE7-C737-4349-B0E1-DADFEB72D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54" y="732060"/>
            <a:ext cx="8725892" cy="4235725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347567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11024"/>
            <a:ext cx="10768084" cy="149002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Freight activity is highest in January, tapering off toward year-end.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Quarter 1 appears to be the most commercially active.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727" y="-33671"/>
            <a:ext cx="10383031" cy="644690"/>
          </a:xfrm>
          <a:noFill/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How do freight trends vary across seasons or years?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583727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15</a:t>
            </a:fld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FF29B-5BEC-4930-BC44-E6A6655AB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593" y="750429"/>
            <a:ext cx="8779297" cy="4261649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C74AF7F-8ED3-4564-B22F-9E4AD0EE3C57}"/>
              </a:ext>
            </a:extLst>
          </p:cNvPr>
          <p:cNvSpPr>
            <a:spLocks noGrp="1"/>
          </p:cNvSpPr>
          <p:nvPr/>
        </p:nvSpPr>
        <p:spPr>
          <a:xfrm>
            <a:off x="11273051" y="-166700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115527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11024"/>
            <a:ext cx="10768084" cy="1490027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Non-containerized freight averages a higher shipment value ($2.06M) than containerized ($1.51M).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High-value cargo often moves outside containerized systems.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069" y="-33671"/>
            <a:ext cx="11778018" cy="644690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Are containerized shipments more valuable than non-containerized ones?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583727"/>
            <a:ext cx="10658901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16</a:t>
            </a:fld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74919-0F92-46CC-9CF5-9F61E4F4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18" y="837821"/>
            <a:ext cx="8773047" cy="4315016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3109963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15" y="5308978"/>
            <a:ext cx="10972800" cy="149442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Freight charges and trade value show a strong positive relationship across all transport modes.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627" y="81888"/>
            <a:ext cx="10658901" cy="795848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How do freight charges vary across transport modes, and what is their impact on total trade value?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897631"/>
            <a:ext cx="10658901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17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EB746-B49D-4BC3-8A77-D108790CD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01" y="1078178"/>
            <a:ext cx="6878472" cy="3953736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1456337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615" y="5142784"/>
            <a:ext cx="10972800" cy="1646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Freight charges vary significantly by transport mode.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Mode 7 (Pipelines) appears to be the most expensive and volatile.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856680"/>
            <a:ext cx="10658901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18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750626" y="1"/>
            <a:ext cx="10522425" cy="8566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How do freight charges vary across transport modes, and what is their impact on total trade value?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3FCDE8-1C53-4A72-A2D3-F3E440D536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3" y="1041132"/>
            <a:ext cx="8042973" cy="3985440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18ABAA1-9A09-4E0D-86A3-9864DAFC8731}"/>
              </a:ext>
            </a:extLst>
          </p:cNvPr>
          <p:cNvSpPr>
            <a:spLocks noGrp="1"/>
          </p:cNvSpPr>
          <p:nvPr/>
        </p:nvSpPr>
        <p:spPr>
          <a:xfrm>
            <a:off x="11273051" y="-166700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67490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7" y="955342"/>
            <a:ext cx="10658901" cy="58344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Trucking dominates transborder freight activity.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Trade peaked in early 2022; steep decline followed.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Canada leads in exports; Laredo, TX, is the busiest port.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Few commodities drive most trade.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Outliers inflate averages; containerized shipments are more frequent but less valuable per unit.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19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237297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Insights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54837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3390-AA22-4C38-AEF1-6B5FD420C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736" y="257557"/>
            <a:ext cx="4019291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15" y="1575582"/>
            <a:ext cx="9889588" cy="39670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5E3F1E"/>
              </a:buClr>
            </a:pPr>
            <a:r>
              <a:rPr lang="en-US" sz="4400" dirty="0"/>
              <a:t>Identify inefficiencies, recognize patterns, and propose actionable solutions to improve the overall performance and sustainability of transportation systems.</a:t>
            </a:r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400" dirty="0"/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4A670-393B-48EF-A4D4-88F7D123DF24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2611E-CAA0-44D5-8E07-AC836240CD24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2CC2E4A-8509-4C67-A55A-5D3A7A1331FE}" type="slidenum">
              <a:rPr lang="en-US" sz="2400" b="1" smtClean="0"/>
              <a:pPr algn="ctr"/>
              <a:t>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034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7" y="955342"/>
            <a:ext cx="10658901" cy="58344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Fill Mexico import data gaps.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Invest in infrastructure at key ports	(Laredo, Detroit, and Chicago).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Use predictive modeling for transport mode selection.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Prepare for Q1 seasonal surges.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Isolate and manage cost outliers for accurate planning.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20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237297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Insights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205649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67" y="1002191"/>
            <a:ext cx="9775065" cy="559825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Uncover Freight Movement Patterns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Identify Operational Inefficiencies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Analyze Environmental Impact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Safety and Risk Assessment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Economic Disruptions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Provide Data-Driven Recommendations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3" y="257557"/>
            <a:ext cx="5385098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66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67" y="1002191"/>
            <a:ext cx="9775065" cy="5598251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Develop business problem and analytical questions.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Understand data and preprocess data.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Develop visualizations to communicate insights to business questions.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Provide comprehensive conclusions with actionable solutions from the analysis conducted.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3" y="257557"/>
            <a:ext cx="5385098" cy="644690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CRISP-DM Framework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1070431"/>
            <a:ext cx="10918209" cy="5598251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What are the most commonly used transport modes over time (truck, rail, air, etc.)?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How has the freight value trended across Canada and Mexico since 2020?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Which commodities contribute the most to freight value and weight?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Which ports or regions handle the most freight traffic?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How do freight trends vary across seasons or years?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Are containerized shipments more valuable than non-containerized ones?</a:t>
            </a:r>
          </a:p>
          <a:p>
            <a:pPr marL="514350" indent="-514350" algn="just">
              <a:lnSpc>
                <a:spcPct val="150000"/>
              </a:lnSpc>
              <a:buClr>
                <a:srgbClr val="5E3F1E"/>
              </a:buClr>
              <a:buFont typeface="+mj-lt"/>
              <a:buAutoNum type="arabicPeriod"/>
            </a:pPr>
            <a:r>
              <a:rPr lang="en-US" sz="2800" dirty="0"/>
              <a:t>How do freight charges vary across transport modes, and what is their impact on total trade value?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28" y="257557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and Analytical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5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9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28" y="1070431"/>
            <a:ext cx="9689304" cy="553000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Over 35M rows with 15 parameters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After cleaning, 28M rows with 15 parameters remaining</a:t>
            </a:r>
          </a:p>
          <a:p>
            <a:pPr marL="342900" indent="-342900" algn="just">
              <a:lnSpc>
                <a:spcPct val="15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Rows which had null values for both Mexico State and Canada Province were considered invalid and removed, that accounts for about 20% of the data.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28" y="257557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Preparation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6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81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4827622"/>
            <a:ext cx="10768084" cy="1993899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Truck transport leads all modes in trade value, highlighting its dominance in cross-border freight.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Rail and vessel remain steady alternatives, while air and mail contribute minimally.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Trade values consistently peak in the first quarter each year, reflecting seasonal demand cycles.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5" y="-33671"/>
            <a:ext cx="11109278" cy="644690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What are the most commonly used transport modes over time?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968991" y="583727"/>
            <a:ext cx="10249469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7</a:t>
            </a:fld>
            <a:endParaRPr lang="en-US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D23D9-DC5E-4893-AF82-52C45702E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04" y="690732"/>
            <a:ext cx="9103056" cy="4057178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</p:spTree>
    <p:extLst>
      <p:ext uri="{BB962C8B-B14F-4D97-AF65-F5344CB8AC3E}">
        <p14:creationId xmlns:p14="http://schemas.microsoft.com/office/powerpoint/2010/main" val="30482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4827622"/>
            <a:ext cx="10768084" cy="1993899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Freight export values peaked sharply in early 2021 and 2022 – possibly driven by year-end trade surges.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Canada consistently led Mexico in export value, though both followed a similar seasonal pattern.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A gradual decline after 2022 suggests tightening global trade conditions or shifting demand trends.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023582" y="583727"/>
            <a:ext cx="10181230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8</a:t>
            </a:fld>
            <a:endParaRPr lang="en-US" sz="24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2ACE71-42BC-4A65-922A-ABB667A61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974" y="680399"/>
            <a:ext cx="8594535" cy="4092636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/>
        </p:nvSpPr>
        <p:spPr>
          <a:xfrm>
            <a:off x="409432" y="51220"/>
            <a:ext cx="11354937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How has the freight value trended across Canada and Mexico since 2020?</a:t>
            </a:r>
            <a:endParaRPr lang="en-US" sz="2800" b="1" dirty="0">
              <a:solidFill>
                <a:srgbClr val="5E3F1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7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4977750"/>
            <a:ext cx="10768084" cy="1859781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Canada dominated import volumes, with noticeable spikes at the start of 2021 and 2022, likely driven by post-holiday restocking and trade normalization.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No records of imports for Mexico.</a:t>
            </a:r>
          </a:p>
          <a:p>
            <a:pPr marL="342900" indent="-342900" algn="just">
              <a:lnSpc>
                <a:spcPct val="10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dirty="0"/>
              <a:t>After early 2022, imports into Canada declined steadily, pointing to reduced demand, supply constraints, or policy impacts.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74" y="-33671"/>
            <a:ext cx="11263695" cy="644690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How has the freight value trended across Canada and Mexico since 2020?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914400" y="583727"/>
            <a:ext cx="10454185" cy="0"/>
          </a:xfrm>
          <a:prstGeom prst="line">
            <a:avLst/>
          </a:prstGeom>
          <a:ln w="38100">
            <a:solidFill>
              <a:srgbClr val="BF47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9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CD2AF0-5A1B-4F11-9632-77B53664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062" y="696560"/>
            <a:ext cx="8567240" cy="4230281"/>
          </a:xfrm>
          <a:prstGeom prst="rect">
            <a:avLst/>
          </a:prstGeom>
          <a:ln w="28575">
            <a:solidFill>
              <a:srgbClr val="5E3F1E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BB265C-D116-4F68-87E9-9C8FC5F50DCF}"/>
              </a:ext>
            </a:extLst>
          </p:cNvPr>
          <p:cNvSpPr>
            <a:spLocks noGrp="1"/>
          </p:cNvSpPr>
          <p:nvPr/>
        </p:nvSpPr>
        <p:spPr>
          <a:xfrm>
            <a:off x="11273051" y="-166700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</p:spTree>
    <p:extLst>
      <p:ext uri="{BB962C8B-B14F-4D97-AF65-F5344CB8AC3E}">
        <p14:creationId xmlns:p14="http://schemas.microsoft.com/office/powerpoint/2010/main" val="326796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14928</TotalTime>
  <Words>878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Wingdings</vt:lpstr>
      <vt:lpstr>Office Theme</vt:lpstr>
      <vt:lpstr>TRANSBORDER FREIGHT ANALYSIS</vt:lpstr>
      <vt:lpstr>Goal</vt:lpstr>
      <vt:lpstr>Objectives</vt:lpstr>
      <vt:lpstr>The CRISP-DM Framework</vt:lpstr>
      <vt:lpstr>Business and Analytical Questions</vt:lpstr>
      <vt:lpstr>Dataset Preparation</vt:lpstr>
      <vt:lpstr>1. What are the most commonly used transport modes over time?</vt:lpstr>
      <vt:lpstr>PowerPoint Presentation</vt:lpstr>
      <vt:lpstr>2. How has the freight value trended across Canada and Mexico since 2020?</vt:lpstr>
      <vt:lpstr>3. Which commodities contribute the most to freight value and weight?</vt:lpstr>
      <vt:lpstr>PowerPoint Presentation</vt:lpstr>
      <vt:lpstr>4. Which ports or regions handle the most freight traffic?</vt:lpstr>
      <vt:lpstr>4. Which ports or regions handle the most freight traffic?</vt:lpstr>
      <vt:lpstr>5. How do freight trends vary across seasons or years?</vt:lpstr>
      <vt:lpstr>5. How do freight trends vary across seasons or years?</vt:lpstr>
      <vt:lpstr>6. Are containerized shipments more valuable than non-containerized ones?</vt:lpstr>
      <vt:lpstr>7. How do freight charges vary across transport modes, and what is their impact on total trade value?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LIFESTYLE ANALYSIS</dc:title>
  <dc:creator>HP</dc:creator>
  <cp:lastModifiedBy>Selorm Etse-Forfoe</cp:lastModifiedBy>
  <cp:revision>130</cp:revision>
  <dcterms:created xsi:type="dcterms:W3CDTF">2025-03-03T02:22:50Z</dcterms:created>
  <dcterms:modified xsi:type="dcterms:W3CDTF">2025-07-22T02:54:02Z</dcterms:modified>
</cp:coreProperties>
</file>