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ypIDGGb7zx43I1yMv5pJkRGH8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9"/>
  </p:normalViewPr>
  <p:slideViewPr>
    <p:cSldViewPr snapToGrid="0" snapToObjects="1">
      <p:cViewPr varScale="1">
        <p:scale>
          <a:sx n="191" d="100"/>
          <a:sy n="19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pic>
        <p:nvPicPr>
          <p:cNvPr id="17" name="Google Shape;17;p31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686"/>
              </a:srgbClr>
            </a:outerShdw>
          </a:effectLst>
        </p:spPr>
      </p:pic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QACNNnet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QACNNnet - CNNs and self-attention for Question Answering</a:t>
            </a:r>
            <a:endParaRPr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699" r="417" b="361"/>
          <a:stretch/>
        </p:blipFill>
        <p:spPr>
          <a:xfrm>
            <a:off x="4665662" y="1535112"/>
            <a:ext cx="2772000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686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963047"/>
            <a:ext cx="2954337" cy="51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>
                <a:solidFill>
                  <a:srgbClr val="BB2E29"/>
                </a:solidFill>
              </a:rPr>
              <a:t>Embedding Encoder</a:t>
            </a:r>
            <a:endParaRPr/>
          </a:p>
        </p:txBody>
      </p:sp>
      <p:pic>
        <p:nvPicPr>
          <p:cNvPr id="149" name="Google Shape;149;p10" descr="page4image13934720"/>
          <p:cNvPicPr preferRelativeResize="0"/>
          <p:nvPr/>
        </p:nvPicPr>
        <p:blipFill rotWithShape="1">
          <a:blip r:embed="rId3">
            <a:alphaModFix/>
          </a:blip>
          <a:srcRect l="9682" r="9108"/>
          <a:stretch/>
        </p:blipFill>
        <p:spPr>
          <a:xfrm>
            <a:off x="878400" y="1268016"/>
            <a:ext cx="7387200" cy="35024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/>
          <p:nvPr/>
        </p:nvSpPr>
        <p:spPr>
          <a:xfrm>
            <a:off x="2910723" y="1272624"/>
            <a:ext cx="977222" cy="1382004"/>
          </a:xfrm>
          <a:prstGeom prst="rect">
            <a:avLst/>
          </a:prstGeom>
          <a:noFill/>
          <a:ln w="285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628651" y="3847124"/>
            <a:ext cx="26957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high-level input 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2042" b="3101"/>
          <a:stretch/>
        </p:blipFill>
        <p:spPr>
          <a:xfrm>
            <a:off x="663547" y="1205712"/>
            <a:ext cx="8222400" cy="335046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Embedding Encoder</a:t>
            </a:r>
            <a:endParaRPr/>
          </a:p>
        </p:txBody>
      </p:sp>
      <p:pic>
        <p:nvPicPr>
          <p:cNvPr id="158" name="Google Shape;158;p11" descr="page4image13934720"/>
          <p:cNvPicPr preferRelativeResize="0"/>
          <p:nvPr/>
        </p:nvPicPr>
        <p:blipFill rotWithShape="1">
          <a:blip r:embed="rId4">
            <a:alphaModFix/>
          </a:blip>
          <a:srcRect l="9682" r="9108"/>
          <a:stretch/>
        </p:blipFill>
        <p:spPr>
          <a:xfrm>
            <a:off x="5950800" y="273600"/>
            <a:ext cx="2858713" cy="135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/>
          <p:nvPr/>
        </p:nvSpPr>
        <p:spPr>
          <a:xfrm>
            <a:off x="6739141" y="283220"/>
            <a:ext cx="378167" cy="534810"/>
          </a:xfrm>
          <a:prstGeom prst="rect">
            <a:avLst/>
          </a:prstGeom>
          <a:noFill/>
          <a:ln w="158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6029144" y="1994423"/>
            <a:ext cx="2486205" cy="79714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 w="12700" cap="flat" cmpd="sng">
            <a:solidFill>
              <a:srgbClr val="BB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833551" y="1303840"/>
            <a:ext cx="948754" cy="534810"/>
          </a:xfrm>
          <a:prstGeom prst="rect">
            <a:avLst/>
          </a:prstGeom>
          <a:noFill/>
          <a:ln w="158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1"/>
          <p:cNvCxnSpPr>
            <a:stCxn id="161" idx="0"/>
          </p:cNvCxnSpPr>
          <p:nvPr/>
        </p:nvCxnSpPr>
        <p:spPr>
          <a:xfrm rot="-5400000" flipH="1">
            <a:off x="3123828" y="-512060"/>
            <a:ext cx="1089300" cy="4721100"/>
          </a:xfrm>
          <a:prstGeom prst="bentConnector4">
            <a:avLst>
              <a:gd name="adj1" fmla="val -20986"/>
              <a:gd name="adj2" fmla="val 77677"/>
            </a:avLst>
          </a:prstGeom>
          <a:noFill/>
          <a:ln w="12700" cap="flat" cmpd="sng">
            <a:solidFill>
              <a:srgbClr val="BB2E29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>
                <a:solidFill>
                  <a:srgbClr val="BB2E29"/>
                </a:solidFill>
              </a:rPr>
              <a:t>Context-Query Attention</a:t>
            </a:r>
            <a:endParaRPr/>
          </a:p>
        </p:txBody>
      </p:sp>
      <p:pic>
        <p:nvPicPr>
          <p:cNvPr id="169" name="Google Shape;169;p12" descr="page4image13934720"/>
          <p:cNvPicPr preferRelativeResize="0"/>
          <p:nvPr/>
        </p:nvPicPr>
        <p:blipFill rotWithShape="1">
          <a:blip r:embed="rId3">
            <a:alphaModFix/>
          </a:blip>
          <a:srcRect l="9682" r="9108"/>
          <a:stretch/>
        </p:blipFill>
        <p:spPr>
          <a:xfrm>
            <a:off x="878400" y="1268016"/>
            <a:ext cx="7387200" cy="350243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/>
          <p:nvPr/>
        </p:nvSpPr>
        <p:spPr>
          <a:xfrm>
            <a:off x="3990705" y="1570533"/>
            <a:ext cx="977222" cy="795739"/>
          </a:xfrm>
          <a:prstGeom prst="rect">
            <a:avLst/>
          </a:prstGeom>
          <a:noFill/>
          <a:ln w="285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628651" y="3847124"/>
            <a:ext cx="26957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query-dependant context representation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3" descr="page4image13934720"/>
          <p:cNvPicPr preferRelativeResize="0"/>
          <p:nvPr/>
        </p:nvPicPr>
        <p:blipFill rotWithShape="1">
          <a:blip r:embed="rId3">
            <a:alphaModFix/>
          </a:blip>
          <a:srcRect l="9682" r="9108"/>
          <a:stretch/>
        </p:blipFill>
        <p:spPr>
          <a:xfrm>
            <a:off x="5950800" y="273844"/>
            <a:ext cx="2858713" cy="135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Context-Query Attention</a:t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7150540" y="415925"/>
            <a:ext cx="378167" cy="269875"/>
          </a:xfrm>
          <a:prstGeom prst="rect">
            <a:avLst/>
          </a:prstGeom>
          <a:noFill/>
          <a:ln w="158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3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423" y="1717335"/>
            <a:ext cx="7367154" cy="297381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 txBox="1"/>
          <p:nvPr/>
        </p:nvSpPr>
        <p:spPr>
          <a:xfrm>
            <a:off x="-7222" y="3746781"/>
            <a:ext cx="1954009" cy="276999"/>
          </a:xfrm>
          <a:prstGeom prst="rect">
            <a:avLst/>
          </a:prstGeom>
          <a:noFill/>
          <a:ln w="12700" cap="flat" cmpd="sng">
            <a:solidFill>
              <a:srgbClr val="BB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Context-to-query attention</a:t>
            </a:r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763828" y="4345504"/>
            <a:ext cx="1917239" cy="276999"/>
          </a:xfrm>
          <a:prstGeom prst="rect">
            <a:avLst/>
          </a:prstGeom>
          <a:noFill/>
          <a:ln w="12700" cap="flat" cmpd="sng">
            <a:solidFill>
              <a:srgbClr val="BB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Query-to-context attention</a:t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763828" y="3164914"/>
            <a:ext cx="378167" cy="308477"/>
          </a:xfrm>
          <a:prstGeom prst="rect">
            <a:avLst/>
          </a:prstGeom>
          <a:noFill/>
          <a:ln w="158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3872433" y="3155990"/>
            <a:ext cx="378167" cy="308477"/>
          </a:xfrm>
          <a:prstGeom prst="rect">
            <a:avLst/>
          </a:prstGeom>
          <a:noFill/>
          <a:ln w="158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3"/>
          <p:cNvCxnSpPr>
            <a:stCxn id="182" idx="2"/>
            <a:endCxn id="180" idx="0"/>
          </p:cNvCxnSpPr>
          <p:nvPr/>
        </p:nvCxnSpPr>
        <p:spPr>
          <a:xfrm>
            <a:off x="952912" y="3473391"/>
            <a:ext cx="16800" cy="2733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5" name="Google Shape;185;p13"/>
          <p:cNvCxnSpPr>
            <a:stCxn id="183" idx="2"/>
            <a:endCxn id="181" idx="0"/>
          </p:cNvCxnSpPr>
          <p:nvPr/>
        </p:nvCxnSpPr>
        <p:spPr>
          <a:xfrm flipH="1">
            <a:off x="1722417" y="3464467"/>
            <a:ext cx="2339100" cy="881100"/>
          </a:xfrm>
          <a:prstGeom prst="straightConnector1">
            <a:avLst/>
          </a:prstGeom>
          <a:noFill/>
          <a:ln w="12700" cap="flat" cmpd="sng">
            <a:solidFill>
              <a:srgbClr val="BB2E2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6" name="Google Shape;186;p13"/>
          <p:cNvSpPr/>
          <p:nvPr/>
        </p:nvSpPr>
        <p:spPr>
          <a:xfrm>
            <a:off x="2937701" y="2075288"/>
            <a:ext cx="378167" cy="308477"/>
          </a:xfrm>
          <a:prstGeom prst="rect">
            <a:avLst/>
          </a:prstGeom>
          <a:noFill/>
          <a:ln w="158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5221782" y="2084128"/>
            <a:ext cx="378167" cy="308477"/>
          </a:xfrm>
          <a:prstGeom prst="rect">
            <a:avLst/>
          </a:prstGeom>
          <a:noFill/>
          <a:ln w="158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3707756" y="1354176"/>
            <a:ext cx="1256132" cy="276999"/>
          </a:xfrm>
          <a:prstGeom prst="rect">
            <a:avLst/>
          </a:prstGeom>
          <a:noFill/>
          <a:ln w="12700" cap="flat" cmpd="sng">
            <a:solidFill>
              <a:srgbClr val="BB2E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Trilinear function</a:t>
            </a:r>
            <a:endParaRPr/>
          </a:p>
        </p:txBody>
      </p:sp>
      <p:cxnSp>
        <p:nvCxnSpPr>
          <p:cNvPr id="189" name="Google Shape;189;p13"/>
          <p:cNvCxnSpPr>
            <a:endCxn id="188" idx="2"/>
          </p:cNvCxnSpPr>
          <p:nvPr/>
        </p:nvCxnSpPr>
        <p:spPr>
          <a:xfrm rot="10800000" flipH="1">
            <a:off x="3118422" y="1631175"/>
            <a:ext cx="1217400" cy="4440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190;p13"/>
          <p:cNvCxnSpPr>
            <a:stCxn id="187" idx="0"/>
            <a:endCxn id="188" idx="2"/>
          </p:cNvCxnSpPr>
          <p:nvPr/>
        </p:nvCxnSpPr>
        <p:spPr>
          <a:xfrm rot="10800000">
            <a:off x="4335966" y="1631128"/>
            <a:ext cx="1074900" cy="4530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>
                <a:solidFill>
                  <a:srgbClr val="BB2E29"/>
                </a:solidFill>
              </a:rPr>
              <a:t>Model Encoder</a:t>
            </a:r>
            <a:endParaRPr/>
          </a:p>
        </p:txBody>
      </p:sp>
      <p:pic>
        <p:nvPicPr>
          <p:cNvPr id="197" name="Google Shape;197;p14" descr="page4image13934720"/>
          <p:cNvPicPr preferRelativeResize="0"/>
          <p:nvPr/>
        </p:nvPicPr>
        <p:blipFill rotWithShape="1">
          <a:blip r:embed="rId3">
            <a:alphaModFix/>
          </a:blip>
          <a:srcRect l="9682" r="9108"/>
          <a:stretch/>
        </p:blipFill>
        <p:spPr>
          <a:xfrm>
            <a:off x="878400" y="1268016"/>
            <a:ext cx="7387200" cy="350243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/>
          <p:nvPr/>
        </p:nvSpPr>
        <p:spPr>
          <a:xfrm>
            <a:off x="5060611" y="1570532"/>
            <a:ext cx="3106168" cy="795739"/>
          </a:xfrm>
          <a:prstGeom prst="rect">
            <a:avLst/>
          </a:prstGeom>
          <a:noFill/>
          <a:ln w="285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628651" y="3847124"/>
            <a:ext cx="26957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high-level input 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Model Encoder</a:t>
            </a:r>
            <a:endParaRPr/>
          </a:p>
        </p:txBody>
      </p:sp>
      <p:pic>
        <p:nvPicPr>
          <p:cNvPr id="205" name="Google Shape;205;p15" descr="page4image13934720"/>
          <p:cNvPicPr preferRelativeResize="0"/>
          <p:nvPr/>
        </p:nvPicPr>
        <p:blipFill rotWithShape="1">
          <a:blip r:embed="rId3">
            <a:alphaModFix/>
          </a:blip>
          <a:srcRect l="9682" r="9108"/>
          <a:stretch/>
        </p:blipFill>
        <p:spPr>
          <a:xfrm>
            <a:off x="5950800" y="273844"/>
            <a:ext cx="2858713" cy="13553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5"/>
          <p:cNvSpPr/>
          <p:nvPr/>
        </p:nvSpPr>
        <p:spPr>
          <a:xfrm>
            <a:off x="7572374" y="415925"/>
            <a:ext cx="1196975" cy="269875"/>
          </a:xfrm>
          <a:prstGeom prst="rect">
            <a:avLst/>
          </a:prstGeom>
          <a:noFill/>
          <a:ln w="158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5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0114" b="5648"/>
          <a:stretch/>
        </p:blipFill>
        <p:spPr>
          <a:xfrm>
            <a:off x="460800" y="1771305"/>
            <a:ext cx="8222400" cy="194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>
                <a:solidFill>
                  <a:srgbClr val="BB2E29"/>
                </a:solidFill>
              </a:rPr>
              <a:t>QACNNet Output</a:t>
            </a:r>
            <a:endParaRPr/>
          </a:p>
        </p:txBody>
      </p:sp>
      <p:pic>
        <p:nvPicPr>
          <p:cNvPr id="214" name="Google Shape;214;p16" descr="page4image13934720"/>
          <p:cNvPicPr preferRelativeResize="0"/>
          <p:nvPr/>
        </p:nvPicPr>
        <p:blipFill rotWithShape="1">
          <a:blip r:embed="rId3">
            <a:alphaModFix/>
          </a:blip>
          <a:srcRect l="9682" r="9108"/>
          <a:stretch/>
        </p:blipFill>
        <p:spPr>
          <a:xfrm>
            <a:off x="878400" y="1268016"/>
            <a:ext cx="7387200" cy="3502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/>
          <p:nvPr/>
        </p:nvSpPr>
        <p:spPr>
          <a:xfrm>
            <a:off x="4319550" y="2895597"/>
            <a:ext cx="3184113" cy="1767145"/>
          </a:xfrm>
          <a:prstGeom prst="rect">
            <a:avLst/>
          </a:prstGeom>
          <a:noFill/>
          <a:ln w="285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628651" y="3606848"/>
            <a:ext cx="269573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answer’s start and end index probability distributions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Training</a:t>
            </a:r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03" t="-2723" b="-972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Training Details</a:t>
            </a:r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body" idx="1"/>
          </p:nvPr>
        </p:nvSpPr>
        <p:spPr>
          <a:xfrm>
            <a:off x="63000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Several techniques applied and tested: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Overfitting: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L2 regularization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Dropout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Stochastic dropout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LR schedules (e.g., warmup learning and exponential decay)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Gradient Clipping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Exponential moving average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Ablation studies</a:t>
            </a:r>
            <a:endParaRPr/>
          </a:p>
        </p:txBody>
      </p:sp>
      <p:pic>
        <p:nvPicPr>
          <p:cNvPr id="234" name="Google Shape;234;p19"/>
          <p:cNvPicPr preferRelativeResize="0"/>
          <p:nvPr/>
        </p:nvPicPr>
        <p:blipFill rotWithShape="1">
          <a:blip r:embed="rId3">
            <a:alphaModFix/>
          </a:blip>
          <a:srcRect b="14923"/>
          <a:stretch/>
        </p:blipFill>
        <p:spPr>
          <a:xfrm>
            <a:off x="412750" y="1268016"/>
            <a:ext cx="8318500" cy="27227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/>
        </p:nvSpPr>
        <p:spPr>
          <a:xfrm>
            <a:off x="628650" y="4020842"/>
            <a:ext cx="31141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history for train and validation sets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no countermeasures against the overfitting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5532894" y="4020842"/>
            <a:ext cx="30454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history for train and validation sets 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all the techniques against the overfitting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Question Answering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One of the most interesting and challenging NLP tasks.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The goal is to find an </a:t>
            </a:r>
            <a:r>
              <a:rPr lang="en-US" b="1"/>
              <a:t>answer </a:t>
            </a:r>
            <a:r>
              <a:rPr lang="en-US"/>
              <a:t>to a given user’s question.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Most common techniques: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RNNs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Transformers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CNNs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1463533" y="1147227"/>
            <a:ext cx="9764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F1 Score</a:t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5753144" y="1147227"/>
            <a:ext cx="10469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EM score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333295" y="3391972"/>
            <a:ext cx="323689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Considers the tokens in common between those predicted by the model and the ground truth, regardless of their positions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4658172" y="3396108"/>
            <a:ext cx="323689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Considers the exact overlapping between answer’s tokens predicted by the model and the ground truth </a:t>
            </a:r>
            <a:endParaRPr/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974" y="1516559"/>
            <a:ext cx="2415540" cy="162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7825" y="1755211"/>
            <a:ext cx="3577590" cy="40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Metrics Details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Inference algorithm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Removed punctuations and articles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531" y="1090043"/>
            <a:ext cx="4994938" cy="352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Error Analysis – Statistical approach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b="1"/>
              <a:t>Answers classification</a:t>
            </a:r>
            <a:r>
              <a:rPr lang="en-US"/>
              <a:t>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Solved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Partially solved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Unsolved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Considered </a:t>
            </a:r>
            <a:r>
              <a:rPr lang="en-US" b="1"/>
              <a:t>features</a:t>
            </a:r>
            <a:r>
              <a:rPr lang="en-US"/>
              <a:t>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Most frequent tokens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Answers’ lengths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Type of questions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Error Analysis – Answers’ lengths</a:t>
            </a:r>
            <a:endParaRPr/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3">
            <a:alphaModFix/>
          </a:blip>
          <a:srcRect b="11445"/>
          <a:stretch/>
        </p:blipFill>
        <p:spPr>
          <a:xfrm>
            <a:off x="2647765" y="1268016"/>
            <a:ext cx="3848470" cy="256006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4"/>
          <p:cNvSpPr txBox="1"/>
          <p:nvPr/>
        </p:nvSpPr>
        <p:spPr>
          <a:xfrm>
            <a:off x="3138408" y="3882325"/>
            <a:ext cx="31074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answers' lengths distribution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Error Analysis – Type of questions</a:t>
            </a:r>
            <a:endParaRPr/>
          </a:p>
        </p:txBody>
      </p:sp>
      <p:pic>
        <p:nvPicPr>
          <p:cNvPr id="278" name="Google Shape;278;p25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1619" b="5118"/>
          <a:stretch/>
        </p:blipFill>
        <p:spPr>
          <a:xfrm>
            <a:off x="99957" y="1389560"/>
            <a:ext cx="2879725" cy="179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 descr="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11904" b="4835"/>
          <a:stretch/>
        </p:blipFill>
        <p:spPr>
          <a:xfrm>
            <a:off x="3265294" y="1389559"/>
            <a:ext cx="2879725" cy="1798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 descr="Chart, histo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t="11619" b="5118"/>
          <a:stretch/>
        </p:blipFill>
        <p:spPr>
          <a:xfrm>
            <a:off x="6259275" y="1389560"/>
            <a:ext cx="2879725" cy="179811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5"/>
          <p:cNvSpPr txBox="1"/>
          <p:nvPr/>
        </p:nvSpPr>
        <p:spPr>
          <a:xfrm>
            <a:off x="459263" y="1115279"/>
            <a:ext cx="22337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Solved</a:t>
            </a:r>
            <a:endParaRPr/>
          </a:p>
        </p:txBody>
      </p:sp>
      <p:sp>
        <p:nvSpPr>
          <p:cNvPr id="282" name="Google Shape;282;p25"/>
          <p:cNvSpPr txBox="1"/>
          <p:nvPr/>
        </p:nvSpPr>
        <p:spPr>
          <a:xfrm>
            <a:off x="6610027" y="1115718"/>
            <a:ext cx="22337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Unsolved</a:t>
            </a:r>
            <a:endParaRPr/>
          </a:p>
        </p:txBody>
      </p:sp>
      <p:sp>
        <p:nvSpPr>
          <p:cNvPr id="283" name="Google Shape;283;p25"/>
          <p:cNvSpPr txBox="1"/>
          <p:nvPr/>
        </p:nvSpPr>
        <p:spPr>
          <a:xfrm>
            <a:off x="3624600" y="1112429"/>
            <a:ext cx="22337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Partially Solved</a:t>
            </a:r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body" idx="1"/>
          </p:nvPr>
        </p:nvSpPr>
        <p:spPr>
          <a:xfrm>
            <a:off x="630000" y="3391870"/>
            <a:ext cx="7887600" cy="124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71450" lvl="0" indent="-17148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rgbClr val="BB2E29"/>
                </a:solidFill>
              </a:rPr>
              <a:t>What, Where and Which: </a:t>
            </a:r>
            <a:r>
              <a:rPr lang="en-US"/>
              <a:t>no sensible effects on the model’s outcomes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Who: </a:t>
            </a:r>
            <a:r>
              <a:rPr lang="en-US"/>
              <a:t>the most difficult ones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rgbClr val="BB2E29"/>
                </a:solidFill>
              </a:rPr>
              <a:t>How: </a:t>
            </a:r>
            <a:r>
              <a:rPr lang="en-US"/>
              <a:t>negative effects on both F1 and EM</a:t>
            </a:r>
            <a:endParaRPr/>
          </a:p>
          <a:p>
            <a:pPr marL="171450" lvl="0" indent="-4813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Error Analysis – neural approach</a:t>
            </a:r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Statistical analysis is </a:t>
            </a:r>
            <a:r>
              <a:rPr lang="en-US" b="1"/>
              <a:t>not enough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Created a new NN for </a:t>
            </a:r>
            <a:r>
              <a:rPr lang="en-US" b="1"/>
              <a:t>question classification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b="1"/>
              <a:t>3 classes</a:t>
            </a:r>
            <a:r>
              <a:rPr lang="en-US"/>
              <a:t>: easy (solved), medium (partially solved), difficult (unsolved)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b="1"/>
          </a:p>
        </p:txBody>
      </p:sp>
      <p:pic>
        <p:nvPicPr>
          <p:cNvPr id="291" name="Google Shape;291;p26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200" y="3163110"/>
            <a:ext cx="5689600" cy="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Error Analysis – neural approach</a:t>
            </a:r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b="1"/>
              <a:t>Advantages</a:t>
            </a:r>
            <a:r>
              <a:rPr lang="en-US"/>
              <a:t>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 priori know which questions are difficult for the QACNNnet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Use these information for creating more difficult datasets with adversarial learning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Use seq-to-seq models for enhancing the question features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Possible improvements</a:t>
            </a:r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Increase the </a:t>
            </a:r>
            <a:r>
              <a:rPr lang="en-US" b="1"/>
              <a:t>network capacity</a:t>
            </a:r>
            <a:r>
              <a:rPr lang="en-US"/>
              <a:t>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Hidden layer size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Number of attention heads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…and many other dimensions that could be scaled up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b="1"/>
              <a:t>Dataset</a:t>
            </a:r>
            <a:r>
              <a:rPr lang="en-US"/>
              <a:t>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Enhance the question features (error analysis)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Data augmentation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09" name="Google Shape;30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Satisfied with the results, considering the architecture’s limitations</a:t>
            </a:r>
            <a:br>
              <a:rPr lang="en-US"/>
            </a:b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Nice improvement with respect to RNNs approaches, especially for the training time</a:t>
            </a:r>
            <a:br>
              <a:rPr lang="en-US"/>
            </a:b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Experimented, tested and learned several DL and NLP techniques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 - SQuAD v1.1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The network is trained on the SQuAD dataset, and it consists of: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context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One or more questions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One or more answers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Limited dataset difficulty: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Each questions always has at least one answer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answer in always in the context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Remains a very good dataset for testing architectures.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 - Preprocessing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Several preprocessing techniques implemented and tested: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Lower case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Strip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Stopwords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Lemmatization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Special characters removal (/(){}\[\]\|@,;:".!?\-)</a:t>
            </a: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 – Implementation details</a:t>
            </a:r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Embeddings: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Pretrained </a:t>
            </a:r>
            <a:r>
              <a:rPr lang="en-US" b="1" dirty="0"/>
              <a:t>GloVe</a:t>
            </a:r>
            <a:r>
              <a:rPr lang="en-US" dirty="0"/>
              <a:t> word embeddings (300d)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Learned from scratch character embeddings (64d)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b="1" dirty="0"/>
              <a:t>OOVs</a:t>
            </a:r>
            <a:r>
              <a:rPr lang="en-US" dirty="0"/>
              <a:t> mapped to a single trainable vector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Additional details: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Context, question and answers </a:t>
            </a:r>
            <a:r>
              <a:rPr lang="en-US" b="1" dirty="0"/>
              <a:t>limited to fixed lengths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truncation</a:t>
            </a:r>
            <a:r>
              <a:rPr lang="en-US" dirty="0"/>
              <a:t> applied when necessary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10% of the training set used as validation set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>
                <a:solidFill>
                  <a:srgbClr val="BB2E29"/>
                </a:solidFill>
              </a:rPr>
              <a:t>Architecture Overview</a:t>
            </a:r>
            <a:endParaRPr/>
          </a:p>
        </p:txBody>
      </p:sp>
      <p:pic>
        <p:nvPicPr>
          <p:cNvPr id="112" name="Google Shape;112;p6" descr="page4image13934720"/>
          <p:cNvPicPr preferRelativeResize="0"/>
          <p:nvPr/>
        </p:nvPicPr>
        <p:blipFill rotWithShape="1">
          <a:blip r:embed="rId3">
            <a:alphaModFix/>
          </a:blip>
          <a:srcRect l="9682" r="9108"/>
          <a:stretch/>
        </p:blipFill>
        <p:spPr>
          <a:xfrm>
            <a:off x="878400" y="1268016"/>
            <a:ext cx="7387200" cy="350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>
                <a:solidFill>
                  <a:srgbClr val="BB2E29"/>
                </a:solidFill>
              </a:rPr>
              <a:t>QACNNet Input</a:t>
            </a:r>
            <a:endParaRPr/>
          </a:p>
        </p:txBody>
      </p:sp>
      <p:pic>
        <p:nvPicPr>
          <p:cNvPr id="119" name="Google Shape;119;p7" descr="page4image13934720"/>
          <p:cNvPicPr preferRelativeResize="0"/>
          <p:nvPr/>
        </p:nvPicPr>
        <p:blipFill rotWithShape="1">
          <a:blip r:embed="rId3">
            <a:alphaModFix/>
          </a:blip>
          <a:srcRect l="9682" r="9108"/>
          <a:stretch/>
        </p:blipFill>
        <p:spPr>
          <a:xfrm>
            <a:off x="878400" y="1268016"/>
            <a:ext cx="7387200" cy="350243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/>
          <p:nvPr/>
        </p:nvSpPr>
        <p:spPr>
          <a:xfrm>
            <a:off x="949301" y="1284414"/>
            <a:ext cx="670094" cy="1382004"/>
          </a:xfrm>
          <a:prstGeom prst="rect">
            <a:avLst/>
          </a:prstGeom>
          <a:noFill/>
          <a:ln w="285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>
                <a:solidFill>
                  <a:srgbClr val="BB2E29"/>
                </a:solidFill>
              </a:rPr>
              <a:t>Input Embedding Layer</a:t>
            </a:r>
            <a:endParaRPr/>
          </a:p>
        </p:txBody>
      </p:sp>
      <p:pic>
        <p:nvPicPr>
          <p:cNvPr id="127" name="Google Shape;127;p8" descr="page4image13934720"/>
          <p:cNvPicPr preferRelativeResize="0"/>
          <p:nvPr/>
        </p:nvPicPr>
        <p:blipFill rotWithShape="1">
          <a:blip r:embed="rId3">
            <a:alphaModFix/>
          </a:blip>
          <a:srcRect l="9682" r="9108"/>
          <a:stretch/>
        </p:blipFill>
        <p:spPr>
          <a:xfrm>
            <a:off x="878400" y="1268016"/>
            <a:ext cx="7387200" cy="350243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/>
          <p:nvPr/>
        </p:nvSpPr>
        <p:spPr>
          <a:xfrm>
            <a:off x="1835780" y="1268016"/>
            <a:ext cx="977222" cy="1382004"/>
          </a:xfrm>
          <a:prstGeom prst="rect">
            <a:avLst/>
          </a:prstGeom>
          <a:noFill/>
          <a:ln w="285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628651" y="3847124"/>
            <a:ext cx="26957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tokenized inputs to embedding vectors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9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9240"/>
          <a:stretch/>
        </p:blipFill>
        <p:spPr>
          <a:xfrm>
            <a:off x="138086" y="1212518"/>
            <a:ext cx="6779319" cy="16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>
                <a:solidFill>
                  <a:srgbClr val="BB2E29"/>
                </a:solidFill>
              </a:rPr>
              <a:t>Input Embedding Layer</a:t>
            </a:r>
            <a:endParaRPr/>
          </a:p>
        </p:txBody>
      </p:sp>
      <p:pic>
        <p:nvPicPr>
          <p:cNvPr id="137" name="Google Shape;137;p9" descr="page4image13934720"/>
          <p:cNvPicPr preferRelativeResize="0"/>
          <p:nvPr/>
        </p:nvPicPr>
        <p:blipFill rotWithShape="1">
          <a:blip r:embed="rId4">
            <a:alphaModFix/>
          </a:blip>
          <a:srcRect l="9682" r="9108"/>
          <a:stretch/>
        </p:blipFill>
        <p:spPr>
          <a:xfrm>
            <a:off x="5950800" y="273844"/>
            <a:ext cx="2858713" cy="135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/>
          <p:nvPr/>
        </p:nvSpPr>
        <p:spPr>
          <a:xfrm>
            <a:off x="6325040" y="281936"/>
            <a:ext cx="378167" cy="534810"/>
          </a:xfrm>
          <a:prstGeom prst="rect">
            <a:avLst/>
          </a:prstGeom>
          <a:noFill/>
          <a:ln w="158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9" descr="page7image14012064"/>
          <p:cNvPicPr preferRelativeResize="0"/>
          <p:nvPr/>
        </p:nvPicPr>
        <p:blipFill rotWithShape="1">
          <a:blip r:embed="rId5">
            <a:alphaModFix/>
          </a:blip>
          <a:srcRect l="19674" t="17581" r="24695" b="5097"/>
          <a:stretch/>
        </p:blipFill>
        <p:spPr>
          <a:xfrm>
            <a:off x="5531508" y="3045519"/>
            <a:ext cx="3551722" cy="165257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/>
          <p:nvPr/>
        </p:nvSpPr>
        <p:spPr>
          <a:xfrm>
            <a:off x="5149517" y="1771313"/>
            <a:ext cx="861140" cy="534810"/>
          </a:xfrm>
          <a:prstGeom prst="rect">
            <a:avLst/>
          </a:prstGeom>
          <a:noFill/>
          <a:ln w="15875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5645960" y="3000605"/>
            <a:ext cx="3437270" cy="175550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B2E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9"/>
          <p:cNvCxnSpPr>
            <a:stCxn id="140" idx="2"/>
            <a:endCxn id="141" idx="0"/>
          </p:cNvCxnSpPr>
          <p:nvPr/>
        </p:nvCxnSpPr>
        <p:spPr>
          <a:xfrm>
            <a:off x="5580087" y="2306123"/>
            <a:ext cx="1784400" cy="694500"/>
          </a:xfrm>
          <a:prstGeom prst="straightConnector1">
            <a:avLst/>
          </a:prstGeom>
          <a:noFill/>
          <a:ln w="12700" cap="flat" cmpd="sng">
            <a:solidFill>
              <a:srgbClr val="BB2E29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576</Words>
  <Application>Microsoft Macintosh PowerPoint</Application>
  <PresentationFormat>On-screen Show (16:9)</PresentationFormat>
  <Paragraphs>131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QACNNnet - CNNs and self-attention for Question Answering</vt:lpstr>
      <vt:lpstr>Question Answering</vt:lpstr>
      <vt:lpstr>Dataset - SQuAD v1.1</vt:lpstr>
      <vt:lpstr>Dataset - Preprocessing</vt:lpstr>
      <vt:lpstr>Dataset – Implementation details</vt:lpstr>
      <vt:lpstr>Architecture Overview</vt:lpstr>
      <vt:lpstr>QACNNet Input</vt:lpstr>
      <vt:lpstr>Input Embedding Layer</vt:lpstr>
      <vt:lpstr>Input Embedding Layer</vt:lpstr>
      <vt:lpstr>Embedding Encoder</vt:lpstr>
      <vt:lpstr>Embedding Encoder</vt:lpstr>
      <vt:lpstr>Context-Query Attention</vt:lpstr>
      <vt:lpstr>Context-Query Attention</vt:lpstr>
      <vt:lpstr>Model Encoder</vt:lpstr>
      <vt:lpstr>Model Encoder</vt:lpstr>
      <vt:lpstr>QACNNet Output</vt:lpstr>
      <vt:lpstr>Training</vt:lpstr>
      <vt:lpstr>Training Details</vt:lpstr>
      <vt:lpstr>Ablation studies</vt:lpstr>
      <vt:lpstr>Metrics</vt:lpstr>
      <vt:lpstr>Metrics Details</vt:lpstr>
      <vt:lpstr>Results</vt:lpstr>
      <vt:lpstr>Error Analysis – Statistical approach</vt:lpstr>
      <vt:lpstr>Error Analysis – Answers’ lengths</vt:lpstr>
      <vt:lpstr>Error Analysis – Type of questions</vt:lpstr>
      <vt:lpstr>Error Analysis – neural approach</vt:lpstr>
      <vt:lpstr>Error Analysis – neural approach</vt:lpstr>
      <vt:lpstr>Possible improvements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QACNNnet - CNNs and self-attention for Question Answering</dc:title>
  <dc:creator>User 2</dc:creator>
  <cp:lastModifiedBy>User 2</cp:lastModifiedBy>
  <cp:revision>2</cp:revision>
  <dcterms:created xsi:type="dcterms:W3CDTF">2021-03-31T07:20:27Z</dcterms:created>
  <dcterms:modified xsi:type="dcterms:W3CDTF">2022-02-04T10:17:01Z</dcterms:modified>
</cp:coreProperties>
</file>