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6281"/>
  </p:normalViewPr>
  <p:slideViewPr>
    <p:cSldViewPr snapToGrid="0">
      <p:cViewPr>
        <p:scale>
          <a:sx n="79" d="100"/>
          <a:sy n="79" d="100"/>
        </p:scale>
        <p:origin x="16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JPUT" userId="ac455f5565d79fe6" providerId="LiveId" clId="{681418B3-E330-40FB-A34A-2BBBB1B3D6A8}"/>
    <pc:docChg chg="modSld">
      <pc:chgData name="DEEPAK RAJPUT" userId="ac455f5565d79fe6" providerId="LiveId" clId="{681418B3-E330-40FB-A34A-2BBBB1B3D6A8}" dt="2023-12-01T00:29:12.298" v="0" actId="1076"/>
      <pc:docMkLst>
        <pc:docMk/>
      </pc:docMkLst>
      <pc:sldChg chg="modSp mod">
        <pc:chgData name="DEEPAK RAJPUT" userId="ac455f5565d79fe6" providerId="LiveId" clId="{681418B3-E330-40FB-A34A-2BBBB1B3D6A8}" dt="2023-12-01T00:29:12.298" v="0" actId="1076"/>
        <pc:sldMkLst>
          <pc:docMk/>
          <pc:sldMk cId="1877431216" sldId="256"/>
        </pc:sldMkLst>
        <pc:picChg chg="mod">
          <ac:chgData name="DEEPAK RAJPUT" userId="ac455f5565d79fe6" providerId="LiveId" clId="{681418B3-E330-40FB-A34A-2BBBB1B3D6A8}" dt="2023-12-01T00:29:12.298" v="0" actId="1076"/>
          <ac:picMkLst>
            <pc:docMk/>
            <pc:sldMk cId="1877431216" sldId="256"/>
            <ac:picMk id="4" creationId="{23020E11-ADA6-7410-509C-F2F6643699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F9A5-D734-9DFF-6257-AFD0FF94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A1648-79A0-2693-E157-414B2C861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4722-3092-072F-DB9A-C157B571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36AC-967D-42A4-52AF-A401CC99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2A8A-4B4D-26BA-390A-CC51C815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47F6-C83E-714F-5FBF-B1E1810D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1F01-7F6A-E046-5804-25B4AEC6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8AC-7BF0-F4F8-77C0-95881B3D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6401-5C13-C789-4F08-BE1E3E66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0023-6B34-241A-439B-8363EC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AA8AC-F444-3182-FAA5-5FD65385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4397C-BDAC-A134-53C5-FE67CCB76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F58F-ED1D-3A98-2A69-E106CEB4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9B94-44B4-D9F5-4F93-62634267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E084-498B-06BB-CE5F-3FE07DAE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A362-E3EA-C54B-D426-DBBB735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B4DA-3F7F-E512-D798-3713D10C6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EDEB-8230-28CB-AD96-83757F0E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D19F-D1D9-141F-81C1-D7D0E29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31FC-36CF-A441-8595-46DB3106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C5D-DD95-A5BC-194F-C4D9F4D1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1389-2508-A357-8A7E-5123CC79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4577-A6B5-0B85-4339-F4AC7DBA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247C-0BD4-9DB0-0FD2-3A145A8B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0D4B-7AD4-242F-1538-6C7BF57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BDD-CAAE-1338-9F77-C60667ED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8D2F-466C-66CD-4C5F-9BC6A449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35DC-4315-8F77-2F42-06C3F61A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FE60-100C-CAD2-0505-C24AAE2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6A55-6894-9F6A-FC9F-F8AC45D0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149E-A367-4B34-4C2C-A473AFD9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70FD-BCA1-2A8A-75C5-D73D549F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E5DE-5CF4-A9C0-E3DF-A272809F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FBB45-140A-DEC2-D572-4D7FA783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89F10-736C-BA58-4E11-E1F49052B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6CD26-70A2-36F1-C19B-AAF995D07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EAD81-90E7-0D4C-8577-B6D35A09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C5C03-A969-004F-D795-5C6FFD15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E827D-AB59-7374-A1AD-31D0480F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B2B-7581-29BC-8E79-6F58D912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E8015-5821-D388-4BE1-D5131373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538C4-5059-412D-B1F6-43FD28B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F9F8-3438-3687-1A7E-2216ECE7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40158-2056-91F0-8DC3-4E2C8955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9EECD-B592-4B23-7290-2D245F57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7663-F401-948F-65D0-854501C5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AAEA-C812-1EC5-ECFC-FE25F8EF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AF7F-86A6-E7C8-8C05-57A00A60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84EC3-60A8-0FCD-AAB4-F022134B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A4A2-1860-B5F5-2964-96E40C25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D0AB-1EA6-B5D2-5BC2-B9CC3CF8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60D8-2CC4-1781-037B-E77779DC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7106-FDA1-B559-A576-5551F40A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CAECD-93A2-4FFF-1733-68784ED4B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B6CD7-4F5C-F44D-7A63-8104AEB8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9D79-B4FC-307F-2373-B81A3B00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5877-EBEE-7359-6375-9F81AB4B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9682-14E3-8A8E-974D-1655652D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6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8E6EC-BA5A-88F1-87AA-F2011370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1B6-A17A-0214-95B6-2C773A2F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8ADC-9568-A056-657C-9D5AD45D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50CA-17AF-534F-952B-7B8B098C30C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F0E6-D876-79D5-77FE-9D0FCFF7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71AC-7F7E-33A4-EE6E-F8DF932B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E162-FC04-3348-B816-4B3A53C9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firefighters spraying water&#10;&#10;Description automatically generated">
            <a:extLst>
              <a:ext uri="{FF2B5EF4-FFF2-40B4-BE49-F238E27FC236}">
                <a16:creationId xmlns:a16="http://schemas.microsoft.com/office/drawing/2014/main" id="{3AB0A87D-2377-47B6-F46B-9F803EE08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83149-3B66-7225-DB60-E8901E80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70" y="900965"/>
            <a:ext cx="47798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  <a:effectLst/>
              </a:rPr>
              <a:t>Cloud-Based Firefighter/Emergency Responders Tracking System Design</a:t>
            </a:r>
            <a:endParaRPr lang="en-US" sz="34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A72D1-3162-DA05-56AF-5A397F0F23DB}"/>
              </a:ext>
            </a:extLst>
          </p:cNvPr>
          <p:cNvSpPr txBox="1"/>
          <p:nvPr/>
        </p:nvSpPr>
        <p:spPr>
          <a:xfrm>
            <a:off x="377190" y="5448850"/>
            <a:ext cx="2964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Group 9: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Mansi Joshi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Lohit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Allaparti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Nikhil Bharadwaj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Narayanam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F53B-3030-0B66-5BCB-2F0D8B4B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385C-6CE8-CF48-6DE6-5504FE6A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91590"/>
            <a:ext cx="10988040" cy="488537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Global Users</a:t>
            </a:r>
            <a:r>
              <a:rPr lang="en-US" sz="2000" dirty="0">
                <a:latin typeface="Helvetica Neue" panose="02000503000000020004" pitchFamily="2" charset="0"/>
              </a:rPr>
              <a:t>: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US" sz="1400" dirty="0">
                <a:effectLst/>
                <a:latin typeface="Helvetica Neue" panose="02000503000000020004" pitchFamily="2" charset="0"/>
              </a:rPr>
              <a:t>Ensure the system is accessible globally to support emergency responders worldwide. Deploy the application on a cloud provider with a global presence, such as AWS and use Content Delivery Networks (CDNs) for low-latency access.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Multiple Interfaces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Web Interface: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Develop a responsive web interface accessible from browsers to provide a comprehensive view for dispatchers and central command.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Smartphone App: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Create native apps for iOS and Android devices for field responders. The app should include real-time tracking, communication features, and access to critical information.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Computational Needs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</a:t>
            </a:r>
          </a:p>
          <a:p>
            <a:pPr lvl="1"/>
            <a:r>
              <a:rPr lang="en-US" sz="1400" dirty="0">
                <a:effectLst/>
                <a:latin typeface="Helvetica Neue" panose="02000503000000020004" pitchFamily="2" charset="0"/>
              </a:rPr>
              <a:t>Utilize cloud-based computational resources for real-time tracking, geospatial analytics, and communication. Consider serverless computing for scalability and efficiency during peak emergency situations.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Storage Needs: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Relational Database: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Use a relational database (e.g., Amazon RDS, Azure SQL Database) for storing structured data like user profiles, incident reports, and communication logs.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Object Storage: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Leverage object storage (e.g., Amazon S3, Azure Blob Storage) for storing multimedia data, such as images and videos related to incidents.</a:t>
            </a:r>
          </a:p>
          <a:p>
            <a:pPr marL="0" indent="0">
              <a:buNone/>
            </a:pPr>
            <a:endParaRPr lang="en-US" sz="1800" dirty="0">
              <a:effectLst/>
              <a:latin typeface="Helvetica Neue" panose="02000503000000020004" pitchFamily="2" charset="0"/>
            </a:endParaRPr>
          </a:p>
          <a:p>
            <a:pPr lvl="1"/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1600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74CA-F3F7-D8C5-1CAD-89BE6F4A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20090"/>
            <a:ext cx="11068050" cy="545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Information Flow</a:t>
            </a:r>
            <a:r>
              <a:rPr lang="en-US" dirty="0">
                <a:effectLst/>
                <a:latin typeface="Helvetica Neue" panose="02000503000000020004" pitchFamily="2" charset="0"/>
              </a:rPr>
              <a:t>:</a:t>
            </a:r>
          </a:p>
          <a:p>
            <a:pPr lvl="1"/>
            <a:r>
              <a:rPr lang="en-US" sz="1400" dirty="0">
                <a:effectLst/>
                <a:latin typeface="Helvetica Neue" panose="02000503000000020004" pitchFamily="2" charset="0"/>
              </a:rPr>
              <a:t>Implement a real-time data pipeline for efficient information flow. Utilize pub/sub systems (e.g., Amazon SNS/SQS, Azure Service Bus) for asynchronous communication between different components. Integrate with Geographical Information System (GIS) services for mapping and location-based services.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Helvetica Neue" panose="02000503000000020004" pitchFamily="2" charset="0"/>
              </a:rPr>
              <a:t>Cloud Design Considerations: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Security: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Implement end-to-end encryption for communication. Utilize Identity and Access Management (IAM) to control access to sensitive information. Consider compliance with industry standards such as HIPAA for healthcare-related data.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Scalability: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Design the system to scale horizontally during emergencies. Use auto-scaling features to handle sudden increases in user activity.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Fault Tolerance: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Implement redundancy for critical components. Utilize multiple availability zones to ensure high availability. Implement health checks and automatic failover mechanisms.</a:t>
            </a:r>
          </a:p>
          <a:p>
            <a:pPr lvl="1"/>
            <a:r>
              <a:rPr lang="en-US" sz="1400" b="1" dirty="0">
                <a:effectLst/>
                <a:latin typeface="Helvetica Neue" panose="02000503000000020004" pitchFamily="2" charset="0"/>
              </a:rPr>
              <a:t>Cost Optimization: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 Leverage cloud provider tools for cost monitoring and optimization. Utilize serverless architecture to pay only for actual usage during emergencies.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Reference Architecture:</a:t>
            </a:r>
          </a:p>
          <a:p>
            <a:pPr lvl="1"/>
            <a:r>
              <a:rPr lang="en-US" sz="1400" dirty="0">
                <a:effectLst/>
                <a:latin typeface="Helvetica Neue" panose="02000503000000020004" pitchFamily="2" charset="0"/>
              </a:rPr>
              <a:t>Explore reference architectures for real-time tracking systems and emergency response solutions provided by cloud providers. For example, AWS has solutions like the "AWS Disaster Response Hub."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Helvetica Neue" panose="02000503000000020004" pitchFamily="2" charset="0"/>
              </a:rPr>
              <a:t>Application Design Methodology:</a:t>
            </a:r>
          </a:p>
          <a:p>
            <a:pPr lvl="1"/>
            <a:r>
              <a:rPr lang="en-US" sz="1400" dirty="0">
                <a:effectLst/>
                <a:latin typeface="Helvetica Neue" panose="02000503000000020004" pitchFamily="2" charset="0"/>
              </a:rPr>
              <a:t>Adopt an iterative and user-centric design methodology. Involve emergency responders in the development process to gather feedback and improve usability. Use Agile practices for quick feature releases and updates.</a:t>
            </a:r>
          </a:p>
          <a:p>
            <a:endParaRPr lang="en-US" sz="18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1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331A-F643-2950-2E04-199732138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59" y="43355"/>
            <a:ext cx="6034909" cy="890752"/>
          </a:xfrm>
        </p:spPr>
        <p:txBody>
          <a:bodyPr>
            <a:normAutofit fontScale="90000"/>
          </a:bodyPr>
          <a:lstStyle/>
          <a:p>
            <a:r>
              <a:rPr lang="en-US" dirty="0"/>
              <a:t>AWS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DA644-788F-8AB5-060E-BADD2D39C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20E11-ADA6-7410-509C-F2F66436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295" y="934107"/>
            <a:ext cx="12226159" cy="58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Cloud-Based Firefighter/Emergency Responders Tracking System Design</vt:lpstr>
      <vt:lpstr>Key Aspects</vt:lpstr>
      <vt:lpstr>PowerPoint Presentation</vt:lpstr>
      <vt:lpstr>AWS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Firefighter/Emergency Responders Tracking System Design</dc:title>
  <dc:creator>Narayanam, Nikhil Bharadwaj</dc:creator>
  <cp:lastModifiedBy>DEEPAK RAJPUT</cp:lastModifiedBy>
  <cp:revision>2</cp:revision>
  <dcterms:created xsi:type="dcterms:W3CDTF">2023-11-30T15:19:50Z</dcterms:created>
  <dcterms:modified xsi:type="dcterms:W3CDTF">2023-12-01T00:29:22Z</dcterms:modified>
</cp:coreProperties>
</file>