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372" r:id="rId4"/>
    <p:sldId id="380" r:id="rId5"/>
    <p:sldId id="388" r:id="rId6"/>
    <p:sldId id="385" r:id="rId7"/>
    <p:sldId id="353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DEC"/>
    <a:srgbClr val="FAE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1512" y="-338"/>
      </p:cViewPr>
      <p:guideLst>
        <p:guide orient="horz" pos="935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E67937DA-2395-4925-9412-28F4CA6516B0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9A7E44E4-0163-432D-A4FE-08D4893835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3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1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/>
          <a:lstStyle>
            <a:lvl1pPr algn="r">
              <a:defRPr sz="1200"/>
            </a:lvl1pPr>
          </a:lstStyle>
          <a:p>
            <a:fld id="{74B79C30-F2D6-46F4-B4A7-56519020E977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5" rIns="91428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430092"/>
            <a:ext cx="2945659" cy="496412"/>
          </a:xfrm>
          <a:prstGeom prst="rect">
            <a:avLst/>
          </a:prstGeom>
        </p:spPr>
        <p:txBody>
          <a:bodyPr vert="horz" lIns="91428" tIns="45715" rIns="91428" bIns="45715" rtlCol="0" anchor="b"/>
          <a:lstStyle>
            <a:lvl1pPr algn="r">
              <a:defRPr sz="1200"/>
            </a:lvl1pPr>
          </a:lstStyle>
          <a:p>
            <a:fld id="{834C7F72-66F4-4DF8-8F12-0DDB08EF24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0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1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6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C7F72-66F4-4DF8-8F12-0DDB08EF2430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4213" y="6357958"/>
            <a:ext cx="2895600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9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1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0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0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</p:spPr>
        <p:txBody>
          <a:bodyPr/>
          <a:lstStyle/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15.07.2012</a:t>
            </a:r>
          </a:p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74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89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6276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45438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688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74688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1650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1650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417514"/>
            <a:ext cx="8229600" cy="6540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68668" y="6356350"/>
            <a:ext cx="4903464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15.07.2012</a:t>
            </a:r>
          </a:p>
          <a:p>
            <a:r>
              <a:rPr lang="ru-RU" dirty="0" smtClean="0"/>
              <a:t> </a:t>
            </a:r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3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Предложение о сотрудничестве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16.07.2012</a:t>
            </a:r>
          </a:p>
          <a:p>
            <a:fld id="{C911E8A0-ADF5-43B0-A998-616A389A397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6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3267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655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Предложение о сотрудничестве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16.07.2012</a:t>
            </a:r>
          </a:p>
          <a:p>
            <a:fld id="{C911E8A0-ADF5-43B0-A998-616A389A39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415725"/>
            <a:ext cx="824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rot="5400000">
            <a:off x="612775" y="487163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969456"/>
            <a:ext cx="8136904" cy="615993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sz="3200" b="1" cap="small" dirty="0" smtClean="0"/>
              <a:t>Классификация рыб по проекту</a:t>
            </a:r>
            <a:br>
              <a:rPr lang="ru-RU" sz="3200" b="1" cap="small" dirty="0" smtClean="0"/>
            </a:br>
            <a:r>
              <a:rPr lang="ru-RU" sz="3200" b="1" cap="small" dirty="0" smtClean="0"/>
              <a:t>«</a:t>
            </a:r>
            <a:r>
              <a:rPr lang="en-US" sz="2800" b="1" cap="small" dirty="0" smtClean="0"/>
              <a:t>The </a:t>
            </a:r>
            <a:r>
              <a:rPr lang="en-US" sz="2800" b="1" cap="small" dirty="0"/>
              <a:t>Nature Conservancy Fisheries </a:t>
            </a:r>
            <a:r>
              <a:rPr lang="en-US" sz="2800" b="1" cap="small" dirty="0" smtClean="0"/>
              <a:t>Monitoring</a:t>
            </a:r>
            <a:r>
              <a:rPr lang="ru-RU" sz="2800" b="1" cap="small" dirty="0" smtClean="0"/>
              <a:t>»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ru-RU" sz="3200" b="1" cap="small" dirty="0" smtClean="0"/>
              <a:t>у </a:t>
            </a:r>
            <a:endParaRPr lang="ru-RU" sz="3200" b="1" cap="small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013450" y="6249580"/>
            <a:ext cx="2807667" cy="42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Ноябрь 2023 г.</a:t>
            </a:r>
            <a:endPara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3" y="1682756"/>
            <a:ext cx="7997883" cy="446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Оглавление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4213" y="277496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185932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 и функции потерь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518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Описание </a:t>
            </a:r>
            <a:r>
              <a:rPr lang="ru-RU" sz="2400" b="1" dirty="0" smtClean="0"/>
              <a:t>данных	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286" y="4064798"/>
            <a:ext cx="83566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характеристки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анные содержат изображения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вылова рыбы. При этом каждое изображение содержит только один класс рыбы. Всего имеется 8 классов рыб.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тренировочную выборку (3 777 файлов), и 2 тестовых (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test_stg1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1000 файлов,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test_stg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12 153 файла).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данные содержат 3 777 файлов, мин класс содержит 67 файлов, максимальный – 1719. Таким образом, классы не сбалансированы и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дообогащение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может повысить качество прогнозирования 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16" y="1037094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1. Характеристики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88732" y="1335304"/>
            <a:ext cx="453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65016" y="5603681"/>
            <a:ext cx="82359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задачи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рыб в соответствии с 8 представленными классами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31089"/>
              </p:ext>
            </p:extLst>
          </p:nvPr>
        </p:nvGraphicFramePr>
        <p:xfrm>
          <a:off x="674360" y="1440841"/>
          <a:ext cx="449888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22"/>
                <a:gridCol w="1672225"/>
                <a:gridCol w="1377863"/>
                <a:gridCol w="663879"/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Directory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Subdirectories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files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ALB, BET, DOL, LAG, NOF, OTHER, SHARK, YFT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Img_XXXXX.jpg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3 777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Boxes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DOL_labels.json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LAG_labels.json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NoF_labels.json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SHARK_labels.json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YFT_labels.json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test_stg1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Img_XXXXX.jpg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test_stg2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Image_XXXXX.jpg</a:t>
                      </a:r>
                      <a:endParaRPr lang="ru-RU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ru-RU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ru-RU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89" y="1387038"/>
            <a:ext cx="3617371" cy="2797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6199" y="1049537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Сбалансированность классов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5669915" y="1347747"/>
            <a:ext cx="3204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8027444" y="447238"/>
            <a:ext cx="1197983" cy="654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/>
              <a:t>(1/2)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5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 smtClean="0"/>
              <a:t>Описание </a:t>
            </a:r>
            <a:r>
              <a:rPr lang="ru-RU" sz="2400" b="1" dirty="0" smtClean="0"/>
              <a:t>данных	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126" y="4387963"/>
            <a:ext cx="8356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файла содержат информацию о разметке, которая включает выделенные прямоугольники областей рыбы (их может быть более 1 на изображении)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картинки предполагается на 8 типов ( 6 определенных классов, класс –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отсутсвие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рыбы, класс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– 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рыба имеется, однако не относится к 6 описанных выше классов)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 картинке изображен только один класс рыбы (в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Рыба может и отсутствовать, тогда данная картинка классифицируется как класс –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16" y="1037094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Таб. 1. Характеристики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разметки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 [0]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88732" y="1335304"/>
            <a:ext cx="363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9614" y="1049537"/>
            <a:ext cx="34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Размеченная картинка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 [0]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4723330" y="1347747"/>
            <a:ext cx="4212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8027444" y="447238"/>
            <a:ext cx="1197983" cy="654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/>
              <a:t>(2/2)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7286" y="1414010"/>
            <a:ext cx="49064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{'annotations':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[{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'class': '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'height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308,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'width': 398,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'x': 790,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'y': 325},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'class': '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'height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224,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'width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366,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'x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861,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'y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607}],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'image', 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'filename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'/content/data/train/LAG/img_07919.jpg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endParaRPr lang="ru-RU" sz="1200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fish_type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array([0., 0., 0., 1., 0., 0., 0., 0.])}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14" y="1458583"/>
            <a:ext cx="4367699" cy="27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 и функции потерь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56558" y="2690307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4400" dirty="0" smtClean="0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ru-RU" sz="9600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558" y="1458904"/>
            <a:ext cx="81009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В </a:t>
            </a:r>
            <a:r>
              <a:rPr lang="ru-RU" sz="1400" dirty="0"/>
              <a:t>качестве образца взята архитектура сети </a:t>
            </a:r>
            <a:r>
              <a:rPr lang="en-US" sz="1400" dirty="0" smtClean="0"/>
              <a:t>YOLO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За </a:t>
            </a:r>
            <a:r>
              <a:rPr lang="ru-RU" sz="1400" dirty="0"/>
              <a:t>основу взята нейронная сеть </a:t>
            </a:r>
            <a:r>
              <a:rPr lang="en-US" sz="1400" dirty="0"/>
              <a:t>VGG16, </a:t>
            </a:r>
            <a:r>
              <a:rPr lang="ru-RU" sz="1400" dirty="0"/>
              <a:t>в все слои кроме последних 5 фиксированы, а последние 5 </a:t>
            </a:r>
            <a:r>
              <a:rPr lang="ru-RU" sz="1400" dirty="0" err="1"/>
              <a:t>дообучаются</a:t>
            </a:r>
            <a:endParaRPr lang="ru-RU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слой </a:t>
            </a:r>
            <a:r>
              <a:rPr lang="en-US" sz="1400" dirty="0" smtClean="0"/>
              <a:t>Conv2D</a:t>
            </a:r>
            <a:r>
              <a:rPr lang="ru-RU" sz="1400" dirty="0" smtClean="0"/>
              <a:t> с размерностью вектора 13 (0-7 – содержит данные о классе рыбы, 8-11 – данные о выделенной области (прямоугольник), 12 – данные о наличии рыбы</a:t>
            </a:r>
            <a:endParaRPr lang="en-US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558" y="1071546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характерстика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558" y="3045556"/>
            <a:ext cx="810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функции потерь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558" y="3432914"/>
            <a:ext cx="810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В </a:t>
            </a:r>
            <a:r>
              <a:rPr lang="ru-RU" sz="1400" dirty="0"/>
              <a:t>качестве образца </a:t>
            </a:r>
            <a:r>
              <a:rPr lang="ru-RU" sz="1400" dirty="0" smtClean="0"/>
              <a:t>функции потерь также использована функции потерь, аналогичная </a:t>
            </a:r>
            <a:r>
              <a:rPr lang="ru-RU" sz="1400" dirty="0"/>
              <a:t>сети </a:t>
            </a:r>
            <a:r>
              <a:rPr lang="en-US" sz="1400" dirty="0" smtClean="0"/>
              <a:t>YOLO</a:t>
            </a:r>
            <a:r>
              <a:rPr lang="ru-RU" sz="1400" dirty="0" smtClean="0"/>
              <a:t> 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53765" y="4070320"/>
            <a:ext cx="403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 smtClean="0"/>
              <a:t>Loss = </a:t>
            </a:r>
            <a:r>
              <a:rPr lang="en-US" sz="1400" dirty="0" err="1" smtClean="0"/>
              <a:t>Loss_regr</a:t>
            </a:r>
            <a:r>
              <a:rPr lang="en-US" sz="1400" dirty="0" smtClean="0"/>
              <a:t> + </a:t>
            </a:r>
            <a:r>
              <a:rPr lang="en-US" sz="1400" dirty="0" err="1" smtClean="0"/>
              <a:t>Loss_class</a:t>
            </a:r>
            <a:r>
              <a:rPr lang="en-US" sz="1400" dirty="0" smtClean="0"/>
              <a:t> + </a:t>
            </a:r>
            <a:r>
              <a:rPr lang="en-US" sz="1400" dirty="0" err="1" smtClean="0"/>
              <a:t>Loss_bin</a:t>
            </a:r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6558" y="4443894"/>
            <a:ext cx="80940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dirty="0" smtClean="0"/>
              <a:t>Где </a:t>
            </a:r>
            <a:r>
              <a:rPr lang="en-US" sz="1400" dirty="0" err="1" smtClean="0"/>
              <a:t>Loss_regr</a:t>
            </a:r>
            <a:r>
              <a:rPr lang="en-US" sz="1400" dirty="0" smtClean="0"/>
              <a:t> – </a:t>
            </a:r>
            <a:r>
              <a:rPr lang="ru-RU" sz="1400" dirty="0" smtClean="0"/>
              <a:t>функция потерь для определения корректности параметров выделенной области, </a:t>
            </a:r>
          </a:p>
          <a:p>
            <a:pPr>
              <a:spcBef>
                <a:spcPts val="1200"/>
              </a:spcBef>
            </a:pPr>
            <a:r>
              <a:rPr lang="ru-RU" sz="1400" dirty="0" smtClean="0"/>
              <a:t>                                                       </a:t>
            </a:r>
            <a:r>
              <a:rPr lang="en-US" sz="1400" dirty="0" err="1" smtClean="0"/>
              <a:t>Loss_class</a:t>
            </a:r>
            <a:r>
              <a:rPr lang="ru-RU" sz="1400" dirty="0" smtClean="0"/>
              <a:t> = </a:t>
            </a:r>
            <a:r>
              <a:rPr lang="en-US" sz="1400" dirty="0" err="1" smtClean="0"/>
              <a:t>Loss_obj</a:t>
            </a:r>
            <a:r>
              <a:rPr lang="en-US" sz="1400" dirty="0" smtClean="0"/>
              <a:t> + </a:t>
            </a:r>
            <a:r>
              <a:rPr lang="en-US" sz="1400" dirty="0" err="1" smtClean="0"/>
              <a:t>Loss_no_obj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ru-RU" sz="1400" dirty="0" smtClean="0"/>
              <a:t>Функция потерь классификации при наличии объекта, плюс функция потерь при его отсутствия (сделаны на основе категориальной </a:t>
            </a:r>
            <a:r>
              <a:rPr lang="ru-RU" sz="1400" dirty="0" err="1" smtClean="0"/>
              <a:t>кросэнтропии</a:t>
            </a:r>
            <a:r>
              <a:rPr lang="ru-RU" sz="1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1400" dirty="0" err="1" smtClean="0"/>
              <a:t>Loss_bin</a:t>
            </a:r>
            <a:r>
              <a:rPr lang="ru-RU" sz="1400" dirty="0"/>
              <a:t> </a:t>
            </a:r>
            <a:r>
              <a:rPr lang="ru-RU" sz="1400" dirty="0" smtClean="0"/>
              <a:t>– функция потерь бинарной классификации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0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ru-RU" sz="2400" b="1" dirty="0"/>
              <a:t>Результаты тестирования нейронной </a:t>
            </a:r>
            <a:r>
              <a:rPr lang="ru-RU" sz="2400" b="1" dirty="0" smtClean="0"/>
              <a:t>сети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E8A0-ADF5-43B0-A998-616A389A397D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656558" y="6356350"/>
            <a:ext cx="3267370" cy="365125"/>
          </a:xfrm>
        </p:spPr>
        <p:txBody>
          <a:bodyPr/>
          <a:lstStyle/>
          <a:p>
            <a:pPr algn="l"/>
            <a:r>
              <a:rPr lang="ru-RU" dirty="0">
                <a:solidFill>
                  <a:prstClr val="black">
                    <a:tint val="75000"/>
                  </a:prstClr>
                </a:solidFill>
              </a:rPr>
              <a:t>Отчет по проекту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11" y="3780979"/>
            <a:ext cx="868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сети произведено для 25 эпох, что вызвано ограничением времени запуска сети на видео ускорителе со стороны 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(не более 3 часов в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Видно, что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обучается, функция потерь падает, однако кол-во эпох недостаточно, так как кривая все еще имеет выраженный наклон вниз, </a:t>
            </a:r>
            <a:r>
              <a:rPr lang="ru-RU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т.о</a:t>
            </a:r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работы могут быть улучшены.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400" dirty="0" smtClean="0"/>
              <a:t>Получено значение </a:t>
            </a:r>
            <a:r>
              <a:rPr lang="en-US" sz="1400" dirty="0" smtClean="0"/>
              <a:t>Score </a:t>
            </a:r>
            <a:r>
              <a:rPr lang="ru-RU" sz="1400" dirty="0" smtClean="0"/>
              <a:t>6.38, в </a:t>
            </a:r>
            <a:r>
              <a:rPr lang="ru-RU" sz="1400" dirty="0" err="1" smtClean="0"/>
              <a:t>т.ч</a:t>
            </a:r>
            <a:r>
              <a:rPr lang="ru-RU" sz="1400" dirty="0" smtClean="0"/>
              <a:t>. </a:t>
            </a:r>
            <a:r>
              <a:rPr lang="en-US" sz="1400" dirty="0" smtClean="0"/>
              <a:t>Public score 3.45, </a:t>
            </a:r>
            <a:endParaRPr lang="en-US" sz="1400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016" y="1037094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Функция потерь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688732" y="1335304"/>
            <a:ext cx="363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" y="1369756"/>
            <a:ext cx="2918413" cy="22361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76968" y="1058404"/>
            <a:ext cx="437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тестирования</a:t>
            </a:r>
            <a:endParaRPr 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4600684" y="1356614"/>
            <a:ext cx="3636000" cy="4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48" y="1523719"/>
            <a:ext cx="4151821" cy="188322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450810" y="5392045"/>
            <a:ext cx="823599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справилась с задачей классификации рыб, при этом имеется пространства для улучшения путем увеличения кол-ва эпох обучения, а также повышение сбалансированности обучающей выборки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7701</TotalTime>
  <Words>566</Words>
  <Application>Microsoft Office PowerPoint</Application>
  <PresentationFormat>Экран (4:3)</PresentationFormat>
  <Paragraphs>96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Тема Office</vt:lpstr>
      <vt:lpstr>1_Тема Office</vt:lpstr>
      <vt:lpstr>Классификация рыб по проекту «The Nature Conservancy Fisheries Monitoring» у </vt:lpstr>
      <vt:lpstr>Оглавление</vt:lpstr>
      <vt:lpstr>Описание данных </vt:lpstr>
      <vt:lpstr>Описание данных </vt:lpstr>
      <vt:lpstr>Архитектура нейронной сети и функции потерь </vt:lpstr>
      <vt:lpstr>Результаты тестирования нейронной сети </vt:lpstr>
    </vt:vector>
  </TitlesOfParts>
  <Company>AUGUST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Перечень работ в рамках проекта «RailOptimizer»</dc:title>
  <dc:creator>Татьяна</dc:creator>
  <cp:lastModifiedBy>Руденко Дмитрий Сергеевич</cp:lastModifiedBy>
  <cp:revision>1608</cp:revision>
  <cp:lastPrinted>2017-06-19T16:10:01Z</cp:lastPrinted>
  <dcterms:created xsi:type="dcterms:W3CDTF">2012-07-15T09:27:56Z</dcterms:created>
  <dcterms:modified xsi:type="dcterms:W3CDTF">2023-11-30T08:20:52Z</dcterms:modified>
</cp:coreProperties>
</file>