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10"/>
  </p:notesMasterIdLst>
  <p:handoutMasterIdLst>
    <p:handoutMasterId r:id="rId11"/>
  </p:handoutMasterIdLst>
  <p:sldIdLst>
    <p:sldId id="256" r:id="rId3"/>
    <p:sldId id="372" r:id="rId4"/>
    <p:sldId id="380" r:id="rId5"/>
    <p:sldId id="385" r:id="rId6"/>
    <p:sldId id="386" r:id="rId7"/>
    <p:sldId id="387" r:id="rId8"/>
    <p:sldId id="353" r:id="rId9"/>
  </p:sldIdLst>
  <p:sldSz cx="9144000" cy="6858000" type="screen4x3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5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EDEC"/>
    <a:srgbClr val="FAE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35" autoAdjust="0"/>
    <p:restoredTop sz="94624" autoAdjust="0"/>
  </p:normalViewPr>
  <p:slideViewPr>
    <p:cSldViewPr snapToGrid="0">
      <p:cViewPr>
        <p:scale>
          <a:sx n="66" d="100"/>
          <a:sy n="66" d="100"/>
        </p:scale>
        <p:origin x="638" y="-48"/>
      </p:cViewPr>
      <p:guideLst>
        <p:guide orient="horz" pos="935"/>
        <p:guide pos="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55" d="100"/>
          <a:sy n="55" d="100"/>
        </p:scale>
        <p:origin x="-2904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5659" cy="496412"/>
          </a:xfrm>
          <a:prstGeom prst="rect">
            <a:avLst/>
          </a:prstGeom>
        </p:spPr>
        <p:txBody>
          <a:bodyPr vert="horz" lIns="91428" tIns="45715" rIns="91428" bIns="45715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7" y="1"/>
            <a:ext cx="2945659" cy="496412"/>
          </a:xfrm>
          <a:prstGeom prst="rect">
            <a:avLst/>
          </a:prstGeom>
        </p:spPr>
        <p:txBody>
          <a:bodyPr vert="horz" lIns="91428" tIns="45715" rIns="91428" bIns="45715" rtlCol="0"/>
          <a:lstStyle>
            <a:lvl1pPr algn="r">
              <a:defRPr sz="1200"/>
            </a:lvl1pPr>
          </a:lstStyle>
          <a:p>
            <a:fld id="{E67937DA-2395-4925-9412-28F4CA6516B0}" type="datetimeFigureOut">
              <a:rPr lang="ru-RU" smtClean="0"/>
              <a:pPr/>
              <a:t>25.09.2023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3" y="9430092"/>
            <a:ext cx="2945659" cy="496412"/>
          </a:xfrm>
          <a:prstGeom prst="rect">
            <a:avLst/>
          </a:prstGeom>
        </p:spPr>
        <p:txBody>
          <a:bodyPr vert="horz" lIns="91428" tIns="45715" rIns="91428" bIns="45715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7" y="9430092"/>
            <a:ext cx="2945659" cy="496412"/>
          </a:xfrm>
          <a:prstGeom prst="rect">
            <a:avLst/>
          </a:prstGeom>
        </p:spPr>
        <p:txBody>
          <a:bodyPr vert="horz" lIns="91428" tIns="45715" rIns="91428" bIns="45715" rtlCol="0" anchor="b"/>
          <a:lstStyle>
            <a:lvl1pPr algn="r">
              <a:defRPr sz="1200"/>
            </a:lvl1pPr>
          </a:lstStyle>
          <a:p>
            <a:fld id="{9A7E44E4-0163-432D-A4FE-08D4893835C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434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5659" cy="496412"/>
          </a:xfrm>
          <a:prstGeom prst="rect">
            <a:avLst/>
          </a:prstGeom>
        </p:spPr>
        <p:txBody>
          <a:bodyPr vert="horz" lIns="91428" tIns="45715" rIns="91428" bIns="45715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7" y="1"/>
            <a:ext cx="2945659" cy="496412"/>
          </a:xfrm>
          <a:prstGeom prst="rect">
            <a:avLst/>
          </a:prstGeom>
        </p:spPr>
        <p:txBody>
          <a:bodyPr vert="horz" lIns="91428" tIns="45715" rIns="91428" bIns="45715" rtlCol="0"/>
          <a:lstStyle>
            <a:lvl1pPr algn="r">
              <a:defRPr sz="1200"/>
            </a:lvl1pPr>
          </a:lstStyle>
          <a:p>
            <a:fld id="{74B79C30-F2D6-46F4-B4A7-56519020E977}" type="datetimeFigureOut">
              <a:rPr lang="ru-RU" smtClean="0"/>
              <a:pPr/>
              <a:t>25.09.2023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8" tIns="45715" rIns="91428" bIns="45715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910"/>
            <a:ext cx="5438140" cy="4467702"/>
          </a:xfrm>
          <a:prstGeom prst="rect">
            <a:avLst/>
          </a:prstGeom>
        </p:spPr>
        <p:txBody>
          <a:bodyPr vert="horz" lIns="91428" tIns="45715" rIns="91428" bIns="45715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3" y="9430092"/>
            <a:ext cx="2945659" cy="496412"/>
          </a:xfrm>
          <a:prstGeom prst="rect">
            <a:avLst/>
          </a:prstGeom>
        </p:spPr>
        <p:txBody>
          <a:bodyPr vert="horz" lIns="91428" tIns="45715" rIns="91428" bIns="45715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7" y="9430092"/>
            <a:ext cx="2945659" cy="496412"/>
          </a:xfrm>
          <a:prstGeom prst="rect">
            <a:avLst/>
          </a:prstGeom>
        </p:spPr>
        <p:txBody>
          <a:bodyPr vert="horz" lIns="91428" tIns="45715" rIns="91428" bIns="45715" rtlCol="0" anchor="b"/>
          <a:lstStyle>
            <a:lvl1pPr algn="r">
              <a:defRPr sz="1200"/>
            </a:lvl1pPr>
          </a:lstStyle>
          <a:p>
            <a:fld id="{834C7F72-66F4-4DF8-8F12-0DDB08EF243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60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C7F72-66F4-4DF8-8F12-0DDB08EF2430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116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C7F72-66F4-4DF8-8F12-0DDB08EF2430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118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C7F72-66F4-4DF8-8F12-0DDB08EF2430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470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C7F72-66F4-4DF8-8F12-0DDB08EF2430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163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C7F72-66F4-4DF8-8F12-0DDB08EF2430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261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C7F72-66F4-4DF8-8F12-0DDB08EF2430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051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C7F72-66F4-4DF8-8F12-0DDB08EF2430}" type="slidenum">
              <a:rPr lang="ru-RU" smtClean="0">
                <a:solidFill>
                  <a:prstClr val="black"/>
                </a:solidFill>
              </a:rPr>
              <a:pPr/>
              <a:t>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806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357298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4213" y="6357958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Предложение о сотрудничестве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72372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56558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Предложение о сотрудничестве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72372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56558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Предложение о сотрудничестве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357298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4213" y="6357958"/>
            <a:ext cx="2895600" cy="365125"/>
          </a:xfrm>
        </p:spPr>
        <p:txBody>
          <a:bodyPr/>
          <a:lstStyle/>
          <a:p>
            <a:pPr algn="l"/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Предложение о сотрудничестве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699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 b="1" i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Предложение о сотрудничестве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019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72372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Предложение о сотрудничестве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369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76276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845438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372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Предложение о сотрудничестве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909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4688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74688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81650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81650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672372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Предложение о сотрудничестве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207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4360" y="417514"/>
            <a:ext cx="8229600" cy="6540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68668" y="6356350"/>
            <a:ext cx="4903464" cy="365125"/>
          </a:xfrm>
        </p:spPr>
        <p:txBody>
          <a:bodyPr/>
          <a:lstStyle/>
          <a:p>
            <a:pPr algn="l"/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Предложение о сотрудничестве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>
                <a:solidFill>
                  <a:prstClr val="black">
                    <a:tint val="75000"/>
                  </a:prstClr>
                </a:solidFill>
              </a:rPr>
              <a:t>15.07.2012</a:t>
            </a:r>
          </a:p>
          <a:p>
            <a:r>
              <a:rPr lang="ru-RU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fld id="{C911E8A0-ADF5-43B0-A998-616A389A397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684213" y="415725"/>
            <a:ext cx="82455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 userDrawn="1"/>
        </p:nvCxnSpPr>
        <p:spPr>
          <a:xfrm rot="5400000">
            <a:off x="612775" y="487163"/>
            <a:ext cx="1428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7741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672372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Предложение о сотрудничестве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8270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372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Предложение о сотрудничестве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53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 b="1" i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56558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Предложение о сотрудничестве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372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Предложение о сотрудничестве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3895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72372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Предложение о сотрудничестве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7514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72372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Предложение о сотрудничестве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12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72372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56558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Предложение о сотрудничестве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76276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845438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372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56558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Предложение о сотрудничестве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4688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74688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81650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81650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672372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656558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Предложение о сотрудничестве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4360" y="417514"/>
            <a:ext cx="8229600" cy="6540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68668" y="6356350"/>
            <a:ext cx="4903464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Предложение о сотрудничестве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15.07.2012</a:t>
            </a:r>
          </a:p>
          <a:p>
            <a:r>
              <a:rPr lang="ru-RU" dirty="0" smtClean="0"/>
              <a:t> </a:t>
            </a:r>
            <a:fld id="{C911E8A0-ADF5-43B0-A998-616A389A397D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684213" y="415725"/>
            <a:ext cx="82455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 userDrawn="1"/>
        </p:nvCxnSpPr>
        <p:spPr>
          <a:xfrm rot="5400000">
            <a:off x="612775" y="487163"/>
            <a:ext cx="1428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672372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656558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Предложение о сотрудничестве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372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56558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Предложение о сотрудничестве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372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56558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Предложение о сотрудничестве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436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436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 smtClean="0"/>
              <a:t>16.07.2012</a:t>
            </a:r>
          </a:p>
          <a:p>
            <a:fld id="{C911E8A0-ADF5-43B0-A998-616A389A397D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684213" y="415725"/>
            <a:ext cx="82455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 userDrawn="1"/>
        </p:nvCxnSpPr>
        <p:spPr>
          <a:xfrm rot="5400000">
            <a:off x="612775" y="487163"/>
            <a:ext cx="1428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Нижний колонтитул 6"/>
          <p:cNvSpPr>
            <a:spLocks noGrp="1"/>
          </p:cNvSpPr>
          <p:nvPr>
            <p:ph type="ftr" sz="quarter" idx="3"/>
          </p:nvPr>
        </p:nvSpPr>
        <p:spPr>
          <a:xfrm>
            <a:off x="656558" y="6356350"/>
            <a:ext cx="326737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Предложение о сотрудничестве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436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436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56558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Предложение о сотрудничестве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 smtClean="0">
                <a:solidFill>
                  <a:prstClr val="black">
                    <a:tint val="75000"/>
                  </a:prstClr>
                </a:solidFill>
              </a:rPr>
              <a:t>16.07.2012</a:t>
            </a:r>
          </a:p>
          <a:p>
            <a:fld id="{C911E8A0-ADF5-43B0-A998-616A389A397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684213" y="415725"/>
            <a:ext cx="82455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 userDrawn="1"/>
        </p:nvCxnSpPr>
        <p:spPr>
          <a:xfrm rot="5400000">
            <a:off x="612775" y="487163"/>
            <a:ext cx="1428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31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3" y="769365"/>
            <a:ext cx="8136904" cy="615993"/>
          </a:xfrm>
        </p:spPr>
        <p:txBody>
          <a:bodyPr>
            <a:noAutofit/>
          </a:bodyPr>
          <a:lstStyle/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ru-RU" sz="3200" b="1" cap="small" dirty="0" smtClean="0"/>
              <a:t>Разработка моделей классификации качества вина</a:t>
            </a:r>
            <a:endParaRPr lang="ru-RU" sz="3200" b="1" cap="small" dirty="0"/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6013450" y="6249580"/>
            <a:ext cx="2807667" cy="4233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Сентябрь 2023 г.</a:t>
            </a:r>
            <a:endParaRPr lang="ru-RU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19" y="1597446"/>
            <a:ext cx="6719176" cy="4485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pPr algn="l"/>
            <a:r>
              <a:rPr lang="ru-RU" sz="2400" b="1" dirty="0" smtClean="0"/>
              <a:t>Оглавление</a:t>
            </a:r>
            <a:endParaRPr lang="ru-RU" sz="2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4213" y="2774968"/>
            <a:ext cx="8229600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endParaRPr lang="ru-RU" sz="4400" dirty="0" smtClean="0">
              <a:solidFill>
                <a:prstClr val="black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ru-RU" sz="4400" dirty="0" smtClean="0">
              <a:solidFill>
                <a:prstClr val="black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ru-RU" sz="4400" dirty="0" smtClean="0">
              <a:solidFill>
                <a:prstClr val="black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ru-RU" sz="4400" dirty="0" smtClean="0">
              <a:solidFill>
                <a:prstClr val="black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ru-RU" sz="4400" dirty="0" smtClean="0">
              <a:solidFill>
                <a:prstClr val="black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ru-RU" sz="4400" dirty="0" smtClean="0">
              <a:solidFill>
                <a:prstClr val="black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ru-RU" sz="9600" dirty="0">
              <a:solidFill>
                <a:prstClr val="black"/>
              </a:solidFill>
            </a:endParaRPr>
          </a:p>
        </p:txBody>
      </p:sp>
      <p:sp>
        <p:nvSpPr>
          <p:cNvPr id="6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656558" y="6356350"/>
            <a:ext cx="3267370" cy="3651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prstClr val="black">
                    <a:tint val="75000"/>
                  </a:prstClr>
                </a:solidFill>
              </a:rPr>
              <a:t>Отчет по проекту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213" y="1859324"/>
            <a:ext cx="8229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данных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данных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Подбор оптимальной модели классификации</a:t>
            </a:r>
          </a:p>
        </p:txBody>
      </p:sp>
    </p:spTree>
    <p:extLst>
      <p:ext uri="{BB962C8B-B14F-4D97-AF65-F5344CB8AC3E}">
        <p14:creationId xmlns:p14="http://schemas.microsoft.com/office/powerpoint/2010/main" val="151860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pPr algn="l"/>
            <a:r>
              <a:rPr lang="ru-RU" sz="2400" b="1" dirty="0" smtClean="0"/>
              <a:t>Описание данных</a:t>
            </a:r>
            <a:endParaRPr lang="ru-RU" sz="2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6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656558" y="6356350"/>
            <a:ext cx="3267370" cy="365125"/>
          </a:xfrm>
        </p:spPr>
        <p:txBody>
          <a:bodyPr/>
          <a:lstStyle/>
          <a:p>
            <a:pPr algn="l"/>
            <a:r>
              <a:rPr lang="ru-RU" dirty="0">
                <a:solidFill>
                  <a:prstClr val="black">
                    <a:tint val="75000"/>
                  </a:prstClr>
                </a:solidFill>
              </a:rPr>
              <a:t>Отчет по проекту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5996" y="3935418"/>
            <a:ext cx="81009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Общие </a:t>
            </a:r>
            <a:r>
              <a:rPr lang="ru-RU" sz="14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характеристки</a:t>
            </a:r>
            <a:r>
              <a:rPr lang="ru-RU" sz="1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состоят из 12 столбцов, из которых 11 столбцов – это исходные данные (из которых первый столбец – тип вина, строковое значение, остальные - вещественные), последний (</a:t>
            </a:r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</a:t>
            </a:r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классификация качества вина. Размерность данных – </a:t>
            </a:r>
            <a:r>
              <a:rPr lang="ru-RU" sz="1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6 497 строк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Качество данных</a:t>
            </a: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Из 10 столбцов числовых значений 7 имеют пропущенные значения</a:t>
            </a:r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ним </a:t>
            </a:r>
            <a:r>
              <a:rPr lang="ru-RU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относятся: 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'fixed acidity', 'pH', '</a:t>
            </a:r>
            <a:r>
              <a:rPr lang="en-US" sz="1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sulphates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ru-RU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'volatile acidity', 'citric acid', 'residual sugar', 'chlorides</a:t>
            </a:r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442" b="53305"/>
          <a:stretch/>
        </p:blipFill>
        <p:spPr>
          <a:xfrm>
            <a:off x="646704" y="1612556"/>
            <a:ext cx="3440045" cy="22841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3009" y="1037094"/>
            <a:ext cx="8100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1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Таб. 1. Характеристики </a:t>
            </a:r>
            <a:r>
              <a:rPr lang="ru-RU" sz="14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endParaRPr lang="ru-RU" sz="1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926726" y="1335304"/>
            <a:ext cx="2880000" cy="4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575996" y="5484438"/>
            <a:ext cx="78850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Целью задачи 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прогноз качества вина на основе значений его химических характеристик.</a:t>
            </a:r>
          </a:p>
        </p:txBody>
      </p:sp>
    </p:spTree>
    <p:extLst>
      <p:ext uri="{BB962C8B-B14F-4D97-AF65-F5344CB8AC3E}">
        <p14:creationId xmlns:p14="http://schemas.microsoft.com/office/powerpoint/2010/main" val="16532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pPr algn="l"/>
            <a:r>
              <a:rPr lang="ru-RU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</a:t>
            </a:r>
            <a:r>
              <a:rPr lang="ru-RU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данных. </a:t>
            </a:r>
            <a:br>
              <a:rPr lang="ru-RU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Часть 1</a:t>
            </a: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74360" y="2769888"/>
            <a:ext cx="8229600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endParaRPr lang="ru-RU" sz="4400" dirty="0" smtClean="0">
              <a:solidFill>
                <a:prstClr val="black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ru-RU" sz="4400" dirty="0" smtClean="0">
              <a:solidFill>
                <a:prstClr val="black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ru-RU" sz="4400" dirty="0" smtClean="0">
              <a:solidFill>
                <a:prstClr val="black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ru-RU" sz="4400" dirty="0" smtClean="0">
              <a:solidFill>
                <a:prstClr val="black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ru-RU" sz="4400" dirty="0" smtClean="0">
              <a:solidFill>
                <a:prstClr val="black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ru-RU" sz="4400" dirty="0" smtClean="0">
              <a:solidFill>
                <a:prstClr val="black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ru-RU" sz="9600" dirty="0">
              <a:solidFill>
                <a:prstClr val="black"/>
              </a:solidFill>
            </a:endParaRPr>
          </a:p>
        </p:txBody>
      </p:sp>
      <p:sp>
        <p:nvSpPr>
          <p:cNvPr id="6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656558" y="6356350"/>
            <a:ext cx="3267370" cy="365125"/>
          </a:xfrm>
        </p:spPr>
        <p:txBody>
          <a:bodyPr/>
          <a:lstStyle/>
          <a:p>
            <a:pPr algn="l"/>
            <a:r>
              <a:rPr lang="ru-RU" dirty="0">
                <a:solidFill>
                  <a:prstClr val="black">
                    <a:tint val="75000"/>
                  </a:prstClr>
                </a:solidFill>
              </a:rPr>
              <a:t>Отчет по проекту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5849" y="5032350"/>
            <a:ext cx="81009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</a:t>
            </a:r>
            <a:r>
              <a:rPr lang="ru-RU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столбцов, которые имеют </a:t>
            </a:r>
            <a:r>
              <a:rPr lang="ru-RU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пропущенные </a:t>
            </a: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значения, </a:t>
            </a: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показывает, </a:t>
            </a:r>
            <a:r>
              <a:rPr lang="ru-RU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</a:t>
            </a: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из них: </a:t>
            </a:r>
            <a:r>
              <a:rPr lang="ru-RU" sz="14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</a:t>
            </a:r>
            <a:r>
              <a:rPr lang="ru-RU" sz="1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acidity</a:t>
            </a:r>
            <a:r>
              <a:rPr lang="ru-RU" sz="1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ru-RU" sz="1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sulphates</a:t>
            </a:r>
            <a:r>
              <a:rPr lang="ru-RU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близки к симметричным распределениям, поэтому пропущенные значения лучше заполнить </a:t>
            </a: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средним. Остальные </a:t>
            </a:r>
            <a:r>
              <a:rPr lang="en-US" sz="1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'volatile acidity', 'citric acid', 'residual sugar', 'chlorides</a:t>
            </a:r>
            <a:r>
              <a:rPr lang="en-US" sz="1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ассиметричны, поэтому их лучше заполнить модой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34" y="1595545"/>
            <a:ext cx="5290526" cy="32511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3009" y="1161458"/>
            <a:ext cx="8100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1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Рис. 1. Виды распределений входных параметров </a:t>
            </a:r>
            <a:r>
              <a:rPr lang="ru-RU" sz="14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sz="1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886215" y="1464737"/>
            <a:ext cx="5004000" cy="4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49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pPr algn="l"/>
            <a:r>
              <a:rPr lang="ru-RU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</a:t>
            </a:r>
            <a:r>
              <a:rPr lang="ru-RU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данных. </a:t>
            </a:r>
            <a:br>
              <a:rPr lang="ru-RU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Часть </a:t>
            </a:r>
            <a:r>
              <a:rPr lang="ru-RU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6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656558" y="6356350"/>
            <a:ext cx="3267370" cy="365125"/>
          </a:xfrm>
        </p:spPr>
        <p:txBody>
          <a:bodyPr/>
          <a:lstStyle/>
          <a:p>
            <a:pPr algn="l"/>
            <a:r>
              <a:rPr lang="ru-RU" dirty="0">
                <a:solidFill>
                  <a:prstClr val="black">
                    <a:tint val="75000"/>
                  </a:prstClr>
                </a:solidFill>
              </a:rPr>
              <a:t>Отчет по проекту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81017" y="3681477"/>
            <a:ext cx="421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</a:t>
            </a: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частот распределения классов </a:t>
            </a:r>
            <a:r>
              <a:rPr lang="ru-RU" sz="1400" u="sng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выходного показателя классификации</a:t>
            </a: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показывает</a:t>
            </a: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что классы </a:t>
            </a:r>
            <a:r>
              <a:rPr lang="ru-RU" sz="1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несбалансированы</a:t>
            </a: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Наименее часто встречающийся класс – 9 встречается всего 5 раз, в то время как наиболее частый – класс 6 встречается 2824 раза. Для устранения несбалансированности был применен метод </a:t>
            </a:r>
            <a:r>
              <a:rPr lang="en-US" sz="1400" u="sng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oversampling</a:t>
            </a:r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400" dirty="0"/>
              <a:t>Synthetic Minority Oversampling </a:t>
            </a:r>
            <a:r>
              <a:rPr lang="en-US" sz="1400" dirty="0" smtClean="0"/>
              <a:t>Technique - </a:t>
            </a:r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SMOTE)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286474"/>
              </p:ext>
            </p:extLst>
          </p:nvPr>
        </p:nvGraphicFramePr>
        <p:xfrm>
          <a:off x="730730" y="1616706"/>
          <a:ext cx="303303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220"/>
                <a:gridCol w="14848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Wine type</a:t>
                      </a:r>
                      <a:endParaRPr lang="ru-RU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</a:t>
                      </a:r>
                      <a:endParaRPr lang="ru-RU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red</a:t>
                      </a:r>
                      <a:endParaRPr lang="ru-RU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1599</a:t>
                      </a:r>
                      <a:endParaRPr lang="ru-RU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white </a:t>
                      </a:r>
                      <a:endParaRPr lang="ru-RU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4898</a:t>
                      </a:r>
                      <a:endParaRPr lang="ru-RU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381016" y="1995739"/>
            <a:ext cx="421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Переменная </a:t>
            </a:r>
            <a:r>
              <a:rPr lang="ru-RU" sz="1400" u="sng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входного параметра </a:t>
            </a: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wine type</a:t>
            </a: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преобразуется </a:t>
            </a: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</a:t>
            </a:r>
            <a:r>
              <a:rPr lang="en-US" sz="1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LabelEncoding</a:t>
            </a:r>
            <a:endParaRPr lang="en-US" sz="1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6558" y="1190237"/>
            <a:ext cx="8100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1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Таб. 2. Распределение вина </a:t>
            </a:r>
            <a:r>
              <a:rPr lang="ru-RU" sz="1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типам</a:t>
            </a:r>
            <a:endParaRPr lang="ru-RU" sz="1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flipV="1">
            <a:off x="739764" y="1493516"/>
            <a:ext cx="3024000" cy="4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6558" y="2787892"/>
            <a:ext cx="8100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1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Таб. 3. Распределение вин по классам</a:t>
            </a:r>
            <a:endParaRPr lang="ru-RU" sz="1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flipV="1">
            <a:off x="739764" y="3091171"/>
            <a:ext cx="3024000" cy="4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289370"/>
              </p:ext>
            </p:extLst>
          </p:nvPr>
        </p:nvGraphicFramePr>
        <p:xfrm>
          <a:off x="739764" y="3242649"/>
          <a:ext cx="303303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220"/>
                <a:gridCol w="14848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Wine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class</a:t>
                      </a:r>
                      <a:endParaRPr lang="ru-RU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</a:t>
                      </a:r>
                      <a:endParaRPr lang="ru-RU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  <a:endParaRPr lang="ru-RU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2 824</a:t>
                      </a:r>
                      <a:endParaRPr lang="ru-RU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ru-RU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134</a:t>
                      </a:r>
                      <a:endParaRPr lang="ru-RU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ru-RU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1 077</a:t>
                      </a:r>
                      <a:endParaRPr lang="ru-RU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215</a:t>
                      </a:r>
                      <a:endParaRPr lang="ru-RU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ru-RU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193</a:t>
                      </a:r>
                      <a:endParaRPr lang="ru-RU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  <a:endParaRPr lang="ru-RU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ru-RU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47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pPr algn="l"/>
            <a:r>
              <a:rPr lang="ru-RU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</a:t>
            </a:r>
            <a:r>
              <a:rPr lang="ru-RU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данных. </a:t>
            </a:r>
            <a:br>
              <a:rPr lang="ru-RU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Часть </a:t>
            </a:r>
            <a:r>
              <a:rPr lang="ru-RU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6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656558" y="6356350"/>
            <a:ext cx="3267370" cy="365125"/>
          </a:xfrm>
        </p:spPr>
        <p:txBody>
          <a:bodyPr/>
          <a:lstStyle/>
          <a:p>
            <a:pPr algn="l"/>
            <a:r>
              <a:rPr lang="ru-RU" dirty="0">
                <a:solidFill>
                  <a:prstClr val="black">
                    <a:tint val="75000"/>
                  </a:prstClr>
                </a:solidFill>
              </a:rPr>
              <a:t>Отчет по проекту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6844" y="4542568"/>
            <a:ext cx="810095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на выбросы показывает, что к ним можно отнести </a:t>
            </a:r>
            <a:r>
              <a:rPr lang="ru-RU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точки в столбце 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'chlorides’ </a:t>
            </a:r>
            <a:r>
              <a:rPr lang="ru-RU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 значением 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0.5, 'residual sugar‘ </a:t>
            </a:r>
            <a:r>
              <a:rPr lang="ru-RU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 значением 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60, 'free sulfur dioxide‘ </a:t>
            </a:r>
            <a:r>
              <a:rPr lang="ru-RU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 значением 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200, 'density’ </a:t>
            </a:r>
            <a:r>
              <a:rPr lang="ru-RU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 значением 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1.01, 'alcohol‘</a:t>
            </a:r>
            <a:r>
              <a:rPr lang="ru-RU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 значением 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14, 'citric acid‘</a:t>
            </a:r>
            <a:r>
              <a:rPr lang="ru-RU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 значением 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0.98), '</a:t>
            </a:r>
            <a:r>
              <a:rPr lang="en-US" sz="1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sulphates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 </a:t>
            </a:r>
            <a:r>
              <a:rPr lang="ru-RU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 значением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1.95), 'volatile acidity‘ ] </a:t>
            </a:r>
            <a:r>
              <a:rPr lang="ru-RU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 значением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1.5), 'residual sugar‘ </a:t>
            </a:r>
            <a:r>
              <a:rPr lang="ru-RU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 значением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25)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Всего таких точек 21, что составляет 0.3% от общей </a:t>
            </a: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выборки. Таким образом удаление этих данных не окажет существенное влияние на качество данных</a:t>
            </a:r>
            <a:endParaRPr lang="en-US" sz="1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8" b="34446"/>
          <a:stretch/>
        </p:blipFill>
        <p:spPr>
          <a:xfrm>
            <a:off x="496844" y="1844909"/>
            <a:ext cx="8189956" cy="26976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4360" y="1322738"/>
            <a:ext cx="8100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1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Рис. 2. Анализ входных данных на выбросы</a:t>
            </a:r>
            <a:endParaRPr lang="ru-RU" sz="1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flipV="1">
            <a:off x="757566" y="1626017"/>
            <a:ext cx="7956000" cy="4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48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pPr algn="l"/>
            <a:r>
              <a:rPr lang="ru-RU" sz="2400" b="1" dirty="0" smtClean="0"/>
              <a:t>Подбор </a:t>
            </a:r>
            <a:r>
              <a:rPr lang="ru-RU" sz="2400" b="1" dirty="0"/>
              <a:t>оптимальной модели классификации</a:t>
            </a:r>
            <a:br>
              <a:rPr lang="ru-RU" sz="2400" b="1" dirty="0"/>
            </a:br>
            <a:endParaRPr lang="ru-RU" sz="2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>
                <a:solidFill>
                  <a:prstClr val="black"/>
                </a:solidFill>
              </a:rPr>
              <a:pPr/>
              <a:t>7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99958" y="2774968"/>
            <a:ext cx="8229600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endParaRPr lang="ru-RU" sz="4400" dirty="0" smtClean="0">
              <a:solidFill>
                <a:prstClr val="black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ru-RU" sz="4400" dirty="0" smtClean="0">
              <a:solidFill>
                <a:prstClr val="black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ru-RU" sz="4400" dirty="0" smtClean="0">
              <a:solidFill>
                <a:prstClr val="black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ru-RU" sz="4400" dirty="0" smtClean="0">
              <a:solidFill>
                <a:prstClr val="black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ru-RU" sz="4400" dirty="0" smtClean="0">
              <a:solidFill>
                <a:prstClr val="black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ru-RU" sz="4400" dirty="0" smtClean="0">
              <a:solidFill>
                <a:prstClr val="black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ru-RU" sz="9600" dirty="0">
              <a:solidFill>
                <a:prstClr val="black"/>
              </a:solidFill>
            </a:endParaRPr>
          </a:p>
        </p:txBody>
      </p:sp>
      <p:sp>
        <p:nvSpPr>
          <p:cNvPr id="6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656558" y="6356350"/>
            <a:ext cx="3267370" cy="365125"/>
          </a:xfrm>
        </p:spPr>
        <p:txBody>
          <a:bodyPr/>
          <a:lstStyle/>
          <a:p>
            <a:pPr algn="l"/>
            <a:r>
              <a:rPr lang="ru-RU" dirty="0">
                <a:solidFill>
                  <a:prstClr val="black">
                    <a:tint val="75000"/>
                  </a:prstClr>
                </a:solidFill>
              </a:rPr>
              <a:t>Отчет по проекту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2467" y="1192022"/>
            <a:ext cx="810095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разбиваются на 2 группы </a:t>
            </a:r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(train, test). </a:t>
            </a: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</a:t>
            </a:r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80% от всей выборки, </a:t>
            </a:r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– 20%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выбора оптимальной модели был проведен сравнительный анализ 3 моделей: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RandomForestClassifier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ExtraTreeClassifier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SVC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свою очередь для каждой из моделей с помощью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был проведен поиск оптимальных параметров, результаты поиска приведены в таблице ниже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" t="1605" r="25625" b="77158"/>
          <a:stretch/>
        </p:blipFill>
        <p:spPr>
          <a:xfrm>
            <a:off x="698212" y="3128224"/>
            <a:ext cx="6622194" cy="10697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518" y="4407069"/>
            <a:ext cx="8100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видно из приведенной таблицы наилучшими параметрами обладает </a:t>
            </a:r>
            <a:r>
              <a:rPr lang="en-US" sz="1400" dirty="0" err="1" smtClean="0"/>
              <a:t>RandomForestClassifier</a:t>
            </a:r>
            <a:r>
              <a:rPr lang="en-US" sz="1400" dirty="0" smtClean="0"/>
              <a:t>, </a:t>
            </a:r>
            <a:r>
              <a:rPr lang="ru-RU" sz="1400" dirty="0" smtClean="0"/>
              <a:t>который на тестовой выборке дает точность </a:t>
            </a:r>
            <a:r>
              <a:rPr lang="ru-RU" sz="1400" b="1" dirty="0" smtClean="0"/>
              <a:t>64%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23599" y="2756313"/>
            <a:ext cx="8100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1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Таб. 4. Показатели качества моделей классификации</a:t>
            </a:r>
            <a:endParaRPr lang="ru-RU" sz="1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V="1">
            <a:off x="747316" y="3054523"/>
            <a:ext cx="6480000" cy="4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7503</TotalTime>
  <Words>540</Words>
  <Application>Microsoft Office PowerPoint</Application>
  <PresentationFormat>Экран (4:3)</PresentationFormat>
  <Paragraphs>85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Georgia</vt:lpstr>
      <vt:lpstr>Times New Roman</vt:lpstr>
      <vt:lpstr>Тема Office</vt:lpstr>
      <vt:lpstr>1_Тема Office</vt:lpstr>
      <vt:lpstr>Разработка моделей классификации качества вина</vt:lpstr>
      <vt:lpstr>Оглавление</vt:lpstr>
      <vt:lpstr>Описание данных</vt:lpstr>
      <vt:lpstr>Обработка данных.  Часть 1</vt:lpstr>
      <vt:lpstr>Обработка данных.  Часть 2</vt:lpstr>
      <vt:lpstr>Обработка данных.  Часть 3</vt:lpstr>
      <vt:lpstr>Подбор оптимальной модели классификации </vt:lpstr>
    </vt:vector>
  </TitlesOfParts>
  <Company>AUGUST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Перечень работ в рамках проекта «RailOptimizer»</dc:title>
  <dc:creator>Татьяна</dc:creator>
  <cp:lastModifiedBy>Руденко Дмитрий Сергеевич</cp:lastModifiedBy>
  <cp:revision>1588</cp:revision>
  <cp:lastPrinted>2017-06-19T16:10:01Z</cp:lastPrinted>
  <dcterms:created xsi:type="dcterms:W3CDTF">2012-07-15T09:27:56Z</dcterms:created>
  <dcterms:modified xsi:type="dcterms:W3CDTF">2023-09-25T05:59:23Z</dcterms:modified>
</cp:coreProperties>
</file>