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50" r:id="rId1"/>
  </p:sldMasterIdLst>
  <p:notesMasterIdLst>
    <p:notesMasterId r:id="rId16"/>
  </p:notesMasterIdLst>
  <p:sldIdLst>
    <p:sldId id="278" r:id="rId2"/>
    <p:sldId id="279" r:id="rId3"/>
    <p:sldId id="280" r:id="rId4"/>
    <p:sldId id="281" r:id="rId5"/>
    <p:sldId id="283" r:id="rId6"/>
    <p:sldId id="284" r:id="rId7"/>
    <p:sldId id="282" r:id="rId8"/>
    <p:sldId id="294" r:id="rId9"/>
    <p:sldId id="295" r:id="rId10"/>
    <p:sldId id="296" r:id="rId11"/>
    <p:sldId id="285" r:id="rId12"/>
    <p:sldId id="292" r:id="rId13"/>
    <p:sldId id="297" r:id="rId14"/>
    <p:sldId id="293"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p:scale>
          <a:sx n="66" d="100"/>
          <a:sy n="66" d="100"/>
        </p:scale>
        <p:origin x="-250" y="31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1686757" y="1571348"/>
            <a:ext cx="8238478" cy="1802788"/>
          </a:xfrm>
        </p:spPr>
        <p:txBody>
          <a:bodyPr/>
          <a:lstStyle/>
          <a:p>
            <a:r>
              <a:rPr lang="en-US" dirty="0"/>
              <a:t>Face Emotion</a:t>
            </a:r>
            <a:br>
              <a:rPr lang="en-US" dirty="0"/>
            </a:br>
            <a:r>
              <a:rPr lang="en-IN" sz="3600" dirty="0"/>
              <a:t>RECOGNITION</a:t>
            </a:r>
            <a:r>
              <a:rPr lang="en-US" dirty="0"/>
              <a:t> </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483864"/>
            <a:ext cx="3493008" cy="428379"/>
          </a:xfrm>
        </p:spPr>
        <p:txBody>
          <a:bodyPr/>
          <a:lstStyle/>
          <a:p>
            <a:r>
              <a:rPr lang="en-IN" dirty="0"/>
              <a:t>--Raghavendra Choudhary</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707688" y="197084"/>
            <a:ext cx="9548201" cy="794551"/>
          </a:xfrm>
        </p:spPr>
        <p:txBody>
          <a:bodyPr/>
          <a:lstStyle/>
          <a:p>
            <a:r>
              <a:rPr lang="en-IN" dirty="0"/>
              <a:t>ResNet-50 Architecture:</a:t>
            </a:r>
            <a:br>
              <a:rPr lang="en-IN" dirty="0"/>
            </a:br>
            <a:endParaRPr lang="en-US" dirty="0">
              <a:solidFill>
                <a:schemeClr val="accent3">
                  <a:lumMod val="50000"/>
                </a:schemeClr>
              </a:solidFill>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3" name="TextBox 2">
            <a:extLst>
              <a:ext uri="{FF2B5EF4-FFF2-40B4-BE49-F238E27FC236}">
                <a16:creationId xmlns:a16="http://schemas.microsoft.com/office/drawing/2014/main" id="{69928F7F-78DB-4146-88C6-4893D98A25EA}"/>
              </a:ext>
            </a:extLst>
          </p:cNvPr>
          <p:cNvSpPr txBox="1"/>
          <p:nvPr/>
        </p:nvSpPr>
        <p:spPr>
          <a:xfrm>
            <a:off x="2556769" y="991635"/>
            <a:ext cx="9445841" cy="6001643"/>
          </a:xfrm>
          <a:prstGeom prst="rect">
            <a:avLst/>
          </a:prstGeom>
          <a:noFill/>
        </p:spPr>
        <p:txBody>
          <a:bodyPr wrap="square" rtlCol="0">
            <a:spAutoFit/>
          </a:bodyPr>
          <a:lstStyle/>
          <a:p>
            <a:r>
              <a:rPr lang="en-US" sz="2400" dirty="0"/>
              <a:t>ResNet-50 is a convolutional neural network that is 50 layers deep. </a:t>
            </a:r>
            <a:r>
              <a:rPr lang="en-US" sz="2400" dirty="0" err="1"/>
              <a:t>ResNet</a:t>
            </a:r>
            <a:r>
              <a:rPr lang="en-US" sz="2400" dirty="0"/>
              <a:t>, short for Residual Networks is a classic neural network used as a backbone for many computer vision tasks.</a:t>
            </a:r>
            <a:r>
              <a:rPr lang="en-US" sz="2400" b="1" dirty="0"/>
              <a:t> </a:t>
            </a:r>
          </a:p>
          <a:p>
            <a:endParaRPr lang="en-US" sz="2400" b="1" dirty="0"/>
          </a:p>
          <a:p>
            <a:r>
              <a:rPr lang="en-US" sz="2400" dirty="0"/>
              <a:t>The fundamental breakthrough with </a:t>
            </a:r>
            <a:r>
              <a:rPr lang="en-US" sz="2400" dirty="0" err="1"/>
              <a:t>ResNet</a:t>
            </a:r>
            <a:r>
              <a:rPr lang="en-US" sz="2400" dirty="0"/>
              <a:t> was it allowed us to train extremely deep neural networks with 150+layers. It is an innovative neural network that was first introduced by </a:t>
            </a:r>
            <a:r>
              <a:rPr lang="en-US" sz="2400" b="1" dirty="0" err="1"/>
              <a:t>Kaiming</a:t>
            </a:r>
            <a:r>
              <a:rPr lang="en-US" sz="2400" b="1" dirty="0"/>
              <a:t> He, </a:t>
            </a:r>
            <a:r>
              <a:rPr lang="en-US" sz="2400" b="1" dirty="0" err="1"/>
              <a:t>Xiangyu</a:t>
            </a:r>
            <a:r>
              <a:rPr lang="en-US" sz="2400" b="1" dirty="0"/>
              <a:t> Zhang, </a:t>
            </a:r>
            <a:r>
              <a:rPr lang="en-US" sz="2400" b="1" dirty="0" err="1"/>
              <a:t>Shaoqing</a:t>
            </a:r>
            <a:r>
              <a:rPr lang="en-US" sz="2400" b="1" dirty="0"/>
              <a:t> Ren, and Jian Sun</a:t>
            </a:r>
            <a:r>
              <a:rPr lang="en-US" sz="2400" dirty="0"/>
              <a:t> in their 2015 computer vision research paper titled </a:t>
            </a:r>
            <a:r>
              <a:rPr lang="en-US" sz="2400" b="1" dirty="0"/>
              <a:t>‘Deep Residual Learning for Image Recognition’</a:t>
            </a:r>
            <a:r>
              <a:rPr lang="en-US" sz="2400" dirty="0"/>
              <a:t>.</a:t>
            </a:r>
          </a:p>
          <a:p>
            <a:endParaRPr lang="en-US" sz="2400" dirty="0"/>
          </a:p>
          <a:p>
            <a:r>
              <a:rPr lang="en-US" sz="2400" dirty="0"/>
              <a:t>Convolutional Neural Networks have a major disadvantage — ‘</a:t>
            </a:r>
            <a:r>
              <a:rPr lang="en-US" sz="2400" b="1" dirty="0"/>
              <a:t>Vanishing Gradient Problem</a:t>
            </a:r>
            <a:r>
              <a:rPr lang="en-US" sz="2400" dirty="0"/>
              <a:t>’. During backpropagation, the value of gradient decreases significantly, thus hardly any change comes to weights. To overcome this, </a:t>
            </a:r>
            <a:r>
              <a:rPr lang="en-US" sz="2400" dirty="0" err="1"/>
              <a:t>ResNet</a:t>
            </a:r>
            <a:r>
              <a:rPr lang="en-US" sz="2400" dirty="0"/>
              <a:t> is used. It make use of </a:t>
            </a:r>
            <a:r>
              <a:rPr lang="en-US" sz="2400" b="1" dirty="0"/>
              <a:t>“SKIP CONNECTION”.</a:t>
            </a:r>
            <a:endParaRPr lang="en-US" sz="2400" dirty="0"/>
          </a:p>
        </p:txBody>
      </p:sp>
      <p:pic>
        <p:nvPicPr>
          <p:cNvPr id="5" name="Picture 4">
            <a:extLst>
              <a:ext uri="{FF2B5EF4-FFF2-40B4-BE49-F238E27FC236}">
                <a16:creationId xmlns:a16="http://schemas.microsoft.com/office/drawing/2014/main" id="{59E77C70-1138-4D73-8F56-DE54F7A1A2D2}"/>
              </a:ext>
            </a:extLst>
          </p:cNvPr>
          <p:cNvPicPr>
            <a:picLocks noChangeAspect="1"/>
          </p:cNvPicPr>
          <p:nvPr/>
        </p:nvPicPr>
        <p:blipFill>
          <a:blip r:embed="rId2"/>
          <a:stretch>
            <a:fillRect/>
          </a:stretch>
        </p:blipFill>
        <p:spPr>
          <a:xfrm rot="16200000">
            <a:off x="-1984159" y="2150615"/>
            <a:ext cx="6525089" cy="2556769"/>
          </a:xfrm>
          <a:prstGeom prst="rect">
            <a:avLst/>
          </a:prstGeom>
        </p:spPr>
      </p:pic>
    </p:spTree>
    <p:extLst>
      <p:ext uri="{BB962C8B-B14F-4D97-AF65-F5344CB8AC3E}">
        <p14:creationId xmlns:p14="http://schemas.microsoft.com/office/powerpoint/2010/main" val="1504450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758951" y="1216152"/>
            <a:ext cx="11048349" cy="768096"/>
          </a:xfrm>
        </p:spPr>
        <p:txBody>
          <a:bodyPr/>
          <a:lstStyle/>
          <a:p>
            <a:r>
              <a:rPr lang="en-US" dirty="0"/>
              <a:t>Plots for accuracy and loss</a:t>
            </a:r>
          </a:p>
        </p:txBody>
      </p:sp>
      <p:sp>
        <p:nvSpPr>
          <p:cNvPr id="73" name="Footer Placeholder 72">
            <a:extLst>
              <a:ext uri="{FF2B5EF4-FFF2-40B4-BE49-F238E27FC236}">
                <a16:creationId xmlns:a16="http://schemas.microsoft.com/office/drawing/2014/main" id="{253AA363-0A91-5CE9-7764-DD7813D6BF70}"/>
              </a:ext>
            </a:extLst>
          </p:cNvPr>
          <p:cNvSpPr>
            <a:spLocks noGrp="1"/>
          </p:cNvSpPr>
          <p:nvPr>
            <p:ph type="ftr" sz="quarter" idx="11"/>
          </p:nvPr>
        </p:nvSpPr>
        <p:spPr/>
        <p:txBody>
          <a:bodyPr/>
          <a:lstStyle/>
          <a:p>
            <a:r>
              <a:rPr lang="en-US" dirty="0"/>
              <a:t>Face </a:t>
            </a:r>
            <a:r>
              <a:rPr lang="en-IN" dirty="0"/>
              <a:t>Emotion </a:t>
            </a:r>
            <a:endParaRPr lang="en-US" dirty="0"/>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11</a:t>
            </a:fld>
            <a:endParaRPr lang="en-US" dirty="0"/>
          </a:p>
        </p:txBody>
      </p:sp>
      <p:pic>
        <p:nvPicPr>
          <p:cNvPr id="40" name="Picture 39">
            <a:extLst>
              <a:ext uri="{FF2B5EF4-FFF2-40B4-BE49-F238E27FC236}">
                <a16:creationId xmlns:a16="http://schemas.microsoft.com/office/drawing/2014/main" id="{A2908F62-4B7C-4778-8C7B-5CA48E45057A}"/>
              </a:ext>
            </a:extLst>
          </p:cNvPr>
          <p:cNvPicPr>
            <a:picLocks noChangeAspect="1"/>
          </p:cNvPicPr>
          <p:nvPr/>
        </p:nvPicPr>
        <p:blipFill>
          <a:blip r:embed="rId2"/>
          <a:stretch>
            <a:fillRect/>
          </a:stretch>
        </p:blipFill>
        <p:spPr>
          <a:xfrm>
            <a:off x="2325951" y="2069377"/>
            <a:ext cx="9866050" cy="4788623"/>
          </a:xfrm>
          <a:prstGeom prst="rect">
            <a:avLst/>
          </a:prstGeom>
        </p:spPr>
      </p:pic>
      <p:sp>
        <p:nvSpPr>
          <p:cNvPr id="41" name="TextBox 40">
            <a:extLst>
              <a:ext uri="{FF2B5EF4-FFF2-40B4-BE49-F238E27FC236}">
                <a16:creationId xmlns:a16="http://schemas.microsoft.com/office/drawing/2014/main" id="{871BFCD6-7920-47C1-9A65-A8A6C1EF8EDF}"/>
              </a:ext>
            </a:extLst>
          </p:cNvPr>
          <p:cNvSpPr txBox="1"/>
          <p:nvPr/>
        </p:nvSpPr>
        <p:spPr>
          <a:xfrm>
            <a:off x="124287" y="2245816"/>
            <a:ext cx="2050742" cy="4154984"/>
          </a:xfrm>
          <a:prstGeom prst="rect">
            <a:avLst/>
          </a:prstGeom>
          <a:noFill/>
        </p:spPr>
        <p:txBody>
          <a:bodyPr wrap="square" rtlCol="0">
            <a:spAutoFit/>
          </a:bodyPr>
          <a:lstStyle/>
          <a:p>
            <a:r>
              <a:rPr lang="en-US" sz="2400" dirty="0"/>
              <a:t>The created model was run for 30 epochs in order to get an accuracy of 69.24% on training set and 62.50% on validation set.</a:t>
            </a:r>
            <a:endParaRPr lang="en-IN" sz="2400" dirty="0"/>
          </a:p>
        </p:txBody>
      </p:sp>
    </p:spTree>
    <p:extLst>
      <p:ext uri="{BB962C8B-B14F-4D97-AF65-F5344CB8AC3E}">
        <p14:creationId xmlns:p14="http://schemas.microsoft.com/office/powerpoint/2010/main" val="2011930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162975" y="944081"/>
            <a:ext cx="7892248" cy="1684094"/>
          </a:xfrm>
        </p:spPr>
        <p:txBody>
          <a:bodyPr/>
          <a:lstStyle/>
          <a:p>
            <a:r>
              <a:rPr lang="en-US" dirty="0"/>
              <a:t>Real Time Facial Emotion Detection:</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a:t>Face </a:t>
            </a:r>
            <a:r>
              <a:rPr lang="en-IN" dirty="0"/>
              <a:t>Emotion </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sz="2400" dirty="0"/>
              <a:t>It was also capable of detecting multiple faces and their respective emotions successfully. </a:t>
            </a:r>
          </a:p>
          <a:p>
            <a:endParaRPr lang="en-US" sz="2400" dirty="0"/>
          </a:p>
          <a:p>
            <a:r>
              <a:rPr lang="en-US" sz="2400" dirty="0"/>
              <a:t>The face detection was done using OpenCV, and the output was displayed on the webpage using </a:t>
            </a:r>
            <a:r>
              <a:rPr lang="en-US" sz="2400" dirty="0" err="1"/>
              <a:t>Streamlit</a:t>
            </a:r>
            <a:r>
              <a:rPr lang="en-US" sz="2400" dirty="0"/>
              <a:t> package</a:t>
            </a:r>
          </a:p>
        </p:txBody>
      </p:sp>
      <p:pic>
        <p:nvPicPr>
          <p:cNvPr id="7" name="Picture 6">
            <a:extLst>
              <a:ext uri="{FF2B5EF4-FFF2-40B4-BE49-F238E27FC236}">
                <a16:creationId xmlns:a16="http://schemas.microsoft.com/office/drawing/2014/main" id="{6A4D4756-E09B-4EBE-B9A6-B04CD06FC8B1}"/>
              </a:ext>
            </a:extLst>
          </p:cNvPr>
          <p:cNvPicPr>
            <a:picLocks noChangeAspect="1"/>
          </p:cNvPicPr>
          <p:nvPr/>
        </p:nvPicPr>
        <p:blipFill rotWithShape="1">
          <a:blip r:embed="rId2"/>
          <a:srcRect t="2977"/>
          <a:stretch/>
        </p:blipFill>
        <p:spPr>
          <a:xfrm>
            <a:off x="8229525" y="199045"/>
            <a:ext cx="3133892" cy="6587934"/>
          </a:xfrm>
          <a:prstGeom prst="rect">
            <a:avLst/>
          </a:prstGeom>
        </p:spPr>
      </p:pic>
      <p:pic>
        <p:nvPicPr>
          <p:cNvPr id="9" name="Picture 8">
            <a:extLst>
              <a:ext uri="{FF2B5EF4-FFF2-40B4-BE49-F238E27FC236}">
                <a16:creationId xmlns:a16="http://schemas.microsoft.com/office/drawing/2014/main" id="{CAB980CE-9DB5-4803-A8C9-9DD22CE28FEC}"/>
              </a:ext>
            </a:extLst>
          </p:cNvPr>
          <p:cNvPicPr>
            <a:picLocks noChangeAspect="1"/>
          </p:cNvPicPr>
          <p:nvPr/>
        </p:nvPicPr>
        <p:blipFill>
          <a:blip r:embed="rId3"/>
          <a:stretch>
            <a:fillRect/>
          </a:stretch>
        </p:blipFill>
        <p:spPr>
          <a:xfrm>
            <a:off x="8335392" y="5081016"/>
            <a:ext cx="457200" cy="457200"/>
          </a:xfrm>
          <a:prstGeom prst="rect">
            <a:avLst/>
          </a:prstGeom>
        </p:spPr>
      </p:pic>
    </p:spTree>
    <p:extLst>
      <p:ext uri="{BB962C8B-B14F-4D97-AF65-F5344CB8AC3E}">
        <p14:creationId xmlns:p14="http://schemas.microsoft.com/office/powerpoint/2010/main" val="94818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a:t>Face </a:t>
            </a:r>
            <a:r>
              <a:rPr lang="en-IN" dirty="0"/>
              <a:t>Emotion </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677434" y="2666349"/>
            <a:ext cx="7404421" cy="3500968"/>
          </a:xfrm>
        </p:spPr>
        <p:txBody>
          <a:bodyPr/>
          <a:lstStyle/>
          <a:p>
            <a:r>
              <a:rPr lang="en-US" sz="2000" dirty="0"/>
              <a:t>We successfully achieved our objective and created a model capable of recognizing seven different classes of emotions mentioned in the dataset. </a:t>
            </a:r>
          </a:p>
          <a:p>
            <a:endParaRPr lang="en-US" sz="2000" dirty="0"/>
          </a:p>
          <a:p>
            <a:r>
              <a:rPr lang="en-US" sz="2000" dirty="0"/>
              <a:t>For it to be accessible by others, a web app was created using OpenCV and </a:t>
            </a:r>
            <a:r>
              <a:rPr lang="en-US" sz="2000" dirty="0" err="1"/>
              <a:t>Steamlit</a:t>
            </a:r>
            <a:r>
              <a:rPr lang="en-US" sz="2000" dirty="0"/>
              <a:t> library. </a:t>
            </a:r>
          </a:p>
          <a:p>
            <a:endParaRPr lang="en-US" sz="2000" dirty="0"/>
          </a:p>
          <a:p>
            <a:r>
              <a:rPr lang="en-US" sz="2000" dirty="0"/>
              <a:t>Both locally deployed app and the </a:t>
            </a:r>
            <a:r>
              <a:rPr lang="en-US" sz="2000" dirty="0" err="1"/>
              <a:t>webapp</a:t>
            </a:r>
            <a:r>
              <a:rPr lang="en-US" sz="2000" dirty="0"/>
              <a:t> can recognize the facial emotions of a user using the webcam of his/her laptop or computer</a:t>
            </a:r>
          </a:p>
        </p:txBody>
      </p:sp>
    </p:spTree>
    <p:extLst>
      <p:ext uri="{BB962C8B-B14F-4D97-AF65-F5344CB8AC3E}">
        <p14:creationId xmlns:p14="http://schemas.microsoft.com/office/powerpoint/2010/main" val="3575803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2"/>
            <a:ext cx="4169664" cy="1068220"/>
          </a:xfrm>
        </p:spPr>
        <p:txBody>
          <a:bodyPr/>
          <a:lstStyle/>
          <a:p>
            <a:r>
              <a:rPr lang="en-US" dirty="0"/>
              <a:t>Raghavendra Choudhary 21ds.raghavendra@iscm.ac.in</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20427" y="2770632"/>
            <a:ext cx="5772853" cy="3532514"/>
          </a:xfrm>
        </p:spPr>
        <p:txBody>
          <a:bodyPr/>
          <a:lstStyle/>
          <a:p>
            <a:r>
              <a:rPr lang="en-US" dirty="0"/>
              <a:t>Introduction​</a:t>
            </a:r>
          </a:p>
          <a:p>
            <a:r>
              <a:rPr lang="en-IN" dirty="0"/>
              <a:t>Problem Statement </a:t>
            </a:r>
          </a:p>
          <a:p>
            <a:r>
              <a:rPr lang="en-US" dirty="0"/>
              <a:t>​</a:t>
            </a:r>
            <a:r>
              <a:rPr lang="en-IN" dirty="0"/>
              <a:t>Data </a:t>
            </a:r>
            <a:r>
              <a:rPr lang="en-IN" dirty="0" err="1"/>
              <a:t>Preprocessing</a:t>
            </a:r>
            <a:endParaRPr lang="en-IN" dirty="0"/>
          </a:p>
          <a:p>
            <a:r>
              <a:rPr lang="en-IN" dirty="0"/>
              <a:t>Model Building and Evaluation</a:t>
            </a:r>
          </a:p>
          <a:p>
            <a:r>
              <a:rPr lang="en-IN" dirty="0"/>
              <a:t>Model Deployment</a:t>
            </a:r>
            <a:endParaRPr lang="en-US" dirty="0"/>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3222752"/>
            <a:ext cx="7449608" cy="3488766"/>
          </a:xfrm>
        </p:spPr>
        <p:txBody>
          <a:bodyPr/>
          <a:lstStyle/>
          <a:p>
            <a:r>
              <a:rPr lang="en-US" sz="2000" dirty="0"/>
              <a:t>While digital platforms have limitations in terms of physical surveillance, it comes with the power of data and machines, which can work for you.</a:t>
            </a:r>
          </a:p>
          <a:p>
            <a:endParaRPr lang="en-US" sz="2000" dirty="0"/>
          </a:p>
          <a:p>
            <a:r>
              <a:rPr lang="en-US" sz="2000" dirty="0"/>
              <a:t>It provides data in form of image, video, audio, and texts, which can be analyzed using deep learning algorithms. A deep learning-backed system not only solves the surveillance issue, but also removes the human bias from the system, and all information is no longer in the teacher’s brain but rather translated into numbers that can be analyzed and tracked.</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Face </a:t>
            </a:r>
            <a:r>
              <a:rPr lang="en-IN" dirty="0"/>
              <a:t>Emotion </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419470" y="1349406"/>
            <a:ext cx="7873014" cy="839916"/>
          </a:xfrm>
        </p:spPr>
        <p:txBody>
          <a:bodyPr/>
          <a:lstStyle/>
          <a:p>
            <a:r>
              <a:rPr lang="en-IN" dirty="0"/>
              <a:t>Problem statement: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419470" y="2189322"/>
            <a:ext cx="9871969" cy="2752079"/>
          </a:xfrm>
        </p:spPr>
        <p:txBody>
          <a:bodyPr/>
          <a:lstStyle/>
          <a:p>
            <a:pPr marL="342900" indent="-342900" algn="l">
              <a:buFont typeface="Arial" panose="020B0604020202020204" pitchFamily="34" charset="0"/>
              <a:buChar char="•"/>
            </a:pPr>
            <a:r>
              <a:rPr lang="en-US" dirty="0"/>
              <a:t>We aim to solve one of the challenges faced by digital platforms by applying deep learning algorithms to live Images data. </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We do this by recognizing the facial emotions of the participants using the CNN model we create which will categorize the observed emotion accordingly.</a:t>
            </a:r>
            <a:endParaRPr lang="en-US" sz="2400" dirty="0">
              <a:solidFill>
                <a:schemeClr val="accent6"/>
              </a:solidFill>
              <a:latin typeface="Sabon Next LT" panose="02000500000000000000" pitchFamily="2" charset="0"/>
              <a:cs typeface="Sabon Next LT" panose="02000500000000000000" pitchFamily="2" charset="0"/>
            </a:endParaRPr>
          </a:p>
        </p:txBody>
      </p:sp>
      <p:pic>
        <p:nvPicPr>
          <p:cNvPr id="5" name="Picture 4">
            <a:extLst>
              <a:ext uri="{FF2B5EF4-FFF2-40B4-BE49-F238E27FC236}">
                <a16:creationId xmlns:a16="http://schemas.microsoft.com/office/drawing/2014/main" id="{46D837EF-15D6-4D75-ADAD-58301B5D02A2}"/>
              </a:ext>
            </a:extLst>
          </p:cNvPr>
          <p:cNvPicPr>
            <a:picLocks noChangeAspect="1"/>
          </p:cNvPicPr>
          <p:nvPr/>
        </p:nvPicPr>
        <p:blipFill>
          <a:blip r:embed="rId2"/>
          <a:stretch>
            <a:fillRect/>
          </a:stretch>
        </p:blipFill>
        <p:spPr>
          <a:xfrm>
            <a:off x="1603110" y="4455007"/>
            <a:ext cx="8224469" cy="2402993"/>
          </a:xfrm>
          <a:prstGeom prst="rect">
            <a:avLst/>
          </a:prstGeom>
        </p:spPr>
      </p:pic>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IN" dirty="0"/>
              <a:t>Dataset used: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Face </a:t>
            </a:r>
            <a:r>
              <a:rPr lang="en-IN" dirty="0"/>
              <a:t>Emotion </a:t>
            </a:r>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Content Placeholder 3">
            <a:extLst>
              <a:ext uri="{FF2B5EF4-FFF2-40B4-BE49-F238E27FC236}">
                <a16:creationId xmlns:a16="http://schemas.microsoft.com/office/drawing/2014/main" id="{764A2223-8D36-46CF-AB03-3CD92435BFE9}"/>
              </a:ext>
            </a:extLst>
          </p:cNvPr>
          <p:cNvSpPr>
            <a:spLocks noGrp="1"/>
          </p:cNvSpPr>
          <p:nvPr>
            <p:ph sz="half" idx="1"/>
          </p:nvPr>
        </p:nvSpPr>
        <p:spPr/>
        <p:txBody>
          <a:bodyPr/>
          <a:lstStyle/>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r>
              <a:rPr lang="en-US" dirty="0"/>
              <a:t>We have utilized the FER 2013 dataset provided on Kaggle. </a:t>
            </a:r>
          </a:p>
          <a:p>
            <a:r>
              <a:rPr lang="en-US" dirty="0"/>
              <a:t>The data consists of 48x48 pixel grayscale images of faces. </a:t>
            </a:r>
          </a:p>
          <a:p>
            <a:r>
              <a:rPr lang="en-US" dirty="0"/>
              <a:t>The faces have been automatically registered so that the face is more or less centered and occupies about the same amount of space in each image. </a:t>
            </a:r>
          </a:p>
          <a:p>
            <a:r>
              <a:rPr lang="en-US" dirty="0"/>
              <a:t>The training set consists of 28,709 examples and the public test set consists of 3,589 examples. </a:t>
            </a:r>
            <a:endParaRPr lang="en-IN" dirty="0"/>
          </a:p>
        </p:txBody>
      </p:sp>
      <p:pic>
        <p:nvPicPr>
          <p:cNvPr id="9" name="Picture 8">
            <a:extLst>
              <a:ext uri="{FF2B5EF4-FFF2-40B4-BE49-F238E27FC236}">
                <a16:creationId xmlns:a16="http://schemas.microsoft.com/office/drawing/2014/main" id="{C0C1DA51-30A6-4B7B-A11A-C41CA5221104}"/>
              </a:ext>
            </a:extLst>
          </p:cNvPr>
          <p:cNvPicPr>
            <a:picLocks noChangeAspect="1"/>
          </p:cNvPicPr>
          <p:nvPr/>
        </p:nvPicPr>
        <p:blipFill>
          <a:blip r:embed="rId2"/>
          <a:stretch>
            <a:fillRect/>
          </a:stretch>
        </p:blipFill>
        <p:spPr>
          <a:xfrm>
            <a:off x="533400" y="2375561"/>
            <a:ext cx="9365309" cy="1773591"/>
          </a:xfrm>
          <a:prstGeom prst="rect">
            <a:avLst/>
          </a:prstGeom>
        </p:spPr>
      </p:pic>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IN" dirty="0"/>
              <a:t>Data </a:t>
            </a:r>
            <a:r>
              <a:rPr lang="en-IN" dirty="0" err="1"/>
              <a:t>Preprocessing</a:t>
            </a:r>
            <a:r>
              <a:rPr lang="en-IN" dirty="0"/>
              <a: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Face </a:t>
            </a:r>
            <a:r>
              <a:rPr lang="en-IN" dirty="0"/>
              <a:t>Emotion </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9" name="Content Placeholder 8">
            <a:extLst>
              <a:ext uri="{FF2B5EF4-FFF2-40B4-BE49-F238E27FC236}">
                <a16:creationId xmlns:a16="http://schemas.microsoft.com/office/drawing/2014/main" id="{7E2CDE35-272E-4130-94AE-75CCD9B588BA}"/>
              </a:ext>
            </a:extLst>
          </p:cNvPr>
          <p:cNvPicPr>
            <a:picLocks noGrp="1" noChangeAspect="1"/>
          </p:cNvPicPr>
          <p:nvPr>
            <p:ph sz="half" idx="1"/>
          </p:nvPr>
        </p:nvPicPr>
        <p:blipFill>
          <a:blip r:embed="rId2"/>
          <a:stretch>
            <a:fillRect/>
          </a:stretch>
        </p:blipFill>
        <p:spPr>
          <a:xfrm>
            <a:off x="1411550" y="1984248"/>
            <a:ext cx="10253708" cy="4755561"/>
          </a:xfrm>
        </p:spPr>
      </p:pic>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5029378" y="594360"/>
            <a:ext cx="7013448" cy="1627632"/>
          </a:xfrm>
        </p:spPr>
        <p:txBody>
          <a:bodyPr/>
          <a:lstStyle/>
          <a:p>
            <a:r>
              <a:rPr lang="en-IN" dirty="0"/>
              <a:t>Model Building and Evaluation:</a:t>
            </a:r>
            <a:endParaRPr lang="en-US" dirty="0"/>
          </a:p>
        </p:txBody>
      </p:sp>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a:xfrm>
            <a:off x="4261282" y="80032"/>
            <a:ext cx="768096" cy="1627632"/>
          </a:xfrm>
        </p:spPr>
        <p:txBody>
          <a:bodyPr/>
          <a:lstStyle/>
          <a:p>
            <a:r>
              <a:rPr lang="en-US" dirty="0"/>
              <a:t>“</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2610035" y="2007152"/>
            <a:ext cx="9322885" cy="8725951"/>
          </a:xfrm>
        </p:spPr>
        <p:txBody>
          <a:bodyPr/>
          <a:lstStyle/>
          <a:p>
            <a:r>
              <a:rPr lang="en-US" b="1" dirty="0">
                <a:solidFill>
                  <a:srgbClr val="FF0000"/>
                </a:solidFill>
              </a:rPr>
              <a:t>Convolutional Neural Network (CNN): </a:t>
            </a:r>
          </a:p>
          <a:p>
            <a:r>
              <a:rPr lang="en-US" dirty="0"/>
              <a:t>A neural network is a way for a computer to process data input. They’re inspired by biological processes found in human and animal brains. Neural networks are comprised of various layers of ‘nodes’ or ‘artificial neurons’. Each node processes the input and communicates with the other nodes.</a:t>
            </a:r>
          </a:p>
          <a:p>
            <a:endParaRPr lang="en-US" dirty="0"/>
          </a:p>
          <a:p>
            <a:r>
              <a:rPr lang="en-US" dirty="0"/>
              <a:t>In this way, input filters through the processing of a neural network to create the output, or answer. Convolutional neural networks were inspired by animal vision. The way the nodes in a CNN communicate with each other resembles the way some animals see the world. So, rather than taking everything in as a whole, small areas of an image are taken. And these small areas overlap to cover the whole image.</a:t>
            </a:r>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14"/>
          </p:nvPr>
        </p:nvSpPr>
        <p:spPr>
          <a:xfrm>
            <a:off x="7812026" y="893848"/>
            <a:ext cx="768096" cy="1516927"/>
          </a:xfrm>
        </p:spPr>
        <p:txBody>
          <a:bodyPr/>
          <a:lstStyle/>
          <a:p>
            <a:r>
              <a:rPr lang="en-US" dirty="0"/>
              <a: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707688" y="197084"/>
            <a:ext cx="9548201" cy="794551"/>
          </a:xfrm>
        </p:spPr>
        <p:txBody>
          <a:bodyPr/>
          <a:lstStyle/>
          <a:p>
            <a:r>
              <a:rPr lang="en-US" dirty="0">
                <a:solidFill>
                  <a:schemeClr val="accent3">
                    <a:lumMod val="50000"/>
                  </a:schemeClr>
                </a:solidFill>
              </a:rPr>
              <a:t>What happens inside an CNN? </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9" name="Picture 8">
            <a:extLst>
              <a:ext uri="{FF2B5EF4-FFF2-40B4-BE49-F238E27FC236}">
                <a16:creationId xmlns:a16="http://schemas.microsoft.com/office/drawing/2014/main" id="{44E28CB4-5744-4173-B9AB-CAA356A65090}"/>
              </a:ext>
            </a:extLst>
          </p:cNvPr>
          <p:cNvPicPr>
            <a:picLocks noChangeAspect="1"/>
          </p:cNvPicPr>
          <p:nvPr/>
        </p:nvPicPr>
        <p:blipFill>
          <a:blip r:embed="rId2"/>
          <a:stretch>
            <a:fillRect/>
          </a:stretch>
        </p:blipFill>
        <p:spPr>
          <a:xfrm>
            <a:off x="2532159" y="991634"/>
            <a:ext cx="9548201" cy="5803299"/>
          </a:xfrm>
          <a:prstGeom prst="rect">
            <a:avLst/>
          </a:prstGeom>
        </p:spPr>
      </p:pic>
    </p:spTree>
    <p:extLst>
      <p:ext uri="{BB962C8B-B14F-4D97-AF65-F5344CB8AC3E}">
        <p14:creationId xmlns:p14="http://schemas.microsoft.com/office/powerpoint/2010/main" val="3200021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621792" y="958788"/>
            <a:ext cx="10808208" cy="585927"/>
          </a:xfrm>
        </p:spPr>
        <p:txBody>
          <a:bodyPr/>
          <a:lstStyle/>
          <a:p>
            <a:r>
              <a:rPr lang="en-US" sz="2400" dirty="0"/>
              <a:t>Custom CNN model for recognizing facial emotions:</a:t>
            </a:r>
            <a:endParaRPr lang="en-US" sz="2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Face </a:t>
            </a:r>
            <a:r>
              <a:rPr lang="en-IN" dirty="0"/>
              <a:t>Emotion </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4" name="Content Placeholder 3">
            <a:extLst>
              <a:ext uri="{FF2B5EF4-FFF2-40B4-BE49-F238E27FC236}">
                <a16:creationId xmlns:a16="http://schemas.microsoft.com/office/drawing/2014/main" id="{F0641CC7-A21D-4651-BC79-264CCF56F3D1}"/>
              </a:ext>
            </a:extLst>
          </p:cNvPr>
          <p:cNvSpPr>
            <a:spLocks noGrp="1"/>
          </p:cNvSpPr>
          <p:nvPr>
            <p:ph sz="half" idx="1"/>
          </p:nvPr>
        </p:nvSpPr>
        <p:spPr>
          <a:xfrm>
            <a:off x="621792" y="1890944"/>
            <a:ext cx="7634441" cy="4625266"/>
          </a:xfrm>
        </p:spPr>
        <p:txBody>
          <a:bodyPr/>
          <a:lstStyle/>
          <a:p>
            <a:r>
              <a:rPr lang="en-US" sz="2400" dirty="0"/>
              <a:t>To achieve our aim to recognize the facial emotions of a user, we created a CNN model using </a:t>
            </a:r>
            <a:r>
              <a:rPr lang="en-US" sz="2400" dirty="0" err="1"/>
              <a:t>Keras</a:t>
            </a:r>
            <a:r>
              <a:rPr lang="en-US" sz="2400" dirty="0"/>
              <a:t> and </a:t>
            </a:r>
            <a:r>
              <a:rPr lang="en-US" sz="2400" dirty="0" err="1"/>
              <a:t>Tensorflow</a:t>
            </a:r>
            <a:r>
              <a:rPr lang="en-US" sz="2400" dirty="0"/>
              <a:t> libraries. </a:t>
            </a:r>
          </a:p>
          <a:p>
            <a:endParaRPr lang="en-US" sz="2400" dirty="0"/>
          </a:p>
          <a:p>
            <a:r>
              <a:rPr lang="en-US" sz="2400" dirty="0"/>
              <a:t>The neural network contained an input layer, four hidden layers, and three fully-connected layers to process the image data and predict the emotions. </a:t>
            </a:r>
          </a:p>
          <a:p>
            <a:endParaRPr lang="en-US" sz="2400" dirty="0"/>
          </a:p>
          <a:p>
            <a:r>
              <a:rPr lang="en-US" sz="2400" dirty="0"/>
              <a:t>In between each layer, a Max Pooling and Dropout layer was added for </a:t>
            </a:r>
            <a:r>
              <a:rPr lang="en-US" sz="2400" dirty="0" err="1"/>
              <a:t>downsampling</a:t>
            </a:r>
            <a:r>
              <a:rPr lang="en-US" sz="2400" dirty="0"/>
              <a:t> the data and preventing our model from overfitting.</a:t>
            </a:r>
            <a:endParaRPr lang="en-IN" sz="2400" dirty="0"/>
          </a:p>
        </p:txBody>
      </p:sp>
      <p:pic>
        <p:nvPicPr>
          <p:cNvPr id="6" name="Picture 5">
            <a:extLst>
              <a:ext uri="{FF2B5EF4-FFF2-40B4-BE49-F238E27FC236}">
                <a16:creationId xmlns:a16="http://schemas.microsoft.com/office/drawing/2014/main" id="{5DD9384F-D552-4557-B3A8-50B930BF39F8}"/>
              </a:ext>
            </a:extLst>
          </p:cNvPr>
          <p:cNvPicPr>
            <a:picLocks noChangeAspect="1"/>
          </p:cNvPicPr>
          <p:nvPr/>
        </p:nvPicPr>
        <p:blipFill>
          <a:blip r:embed="rId2"/>
          <a:stretch>
            <a:fillRect/>
          </a:stretch>
        </p:blipFill>
        <p:spPr>
          <a:xfrm>
            <a:off x="8290273" y="1448137"/>
            <a:ext cx="3642647" cy="5338842"/>
          </a:xfrm>
          <a:prstGeom prst="rect">
            <a:avLst/>
          </a:prstGeom>
        </p:spPr>
      </p:pic>
    </p:spTree>
    <p:extLst>
      <p:ext uri="{BB962C8B-B14F-4D97-AF65-F5344CB8AC3E}">
        <p14:creationId xmlns:p14="http://schemas.microsoft.com/office/powerpoint/2010/main" val="276488979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{2F9ED605-8B03-467B-97B7-079E7E423A89}tf78438558_win32</Template>
  <TotalTime>0</TotalTime>
  <Words>796</Words>
  <Application>Microsoft Office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Arial Black</vt:lpstr>
      <vt:lpstr>Sabon Next LT</vt:lpstr>
      <vt:lpstr>Office Theme</vt:lpstr>
      <vt:lpstr>Face Emotion RECOGNITION  </vt:lpstr>
      <vt:lpstr>AGENDA</vt:lpstr>
      <vt:lpstr>Introduction:</vt:lpstr>
      <vt:lpstr>Problem statement:</vt:lpstr>
      <vt:lpstr>Dataset used: </vt:lpstr>
      <vt:lpstr>Data Preprocessing:</vt:lpstr>
      <vt:lpstr>Model Building and Evaluation:</vt:lpstr>
      <vt:lpstr>What happens inside an CNN? </vt:lpstr>
      <vt:lpstr>Custom CNN model for recognizing facial emotions:</vt:lpstr>
      <vt:lpstr>ResNet-50 Architecture: </vt:lpstr>
      <vt:lpstr>Plots for accuracy and loss</vt:lpstr>
      <vt:lpstr>Real Time Facial Emotion Detection:</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2023-02-10T16:24:35Z</dcterms:created>
  <dcterms:modified xsi:type="dcterms:W3CDTF">2023-02-12T06:02:47Z</dcterms:modified>
</cp:coreProperties>
</file>