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C5E2-DAAA-4063-9175-103B89DE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74376-ACFB-43C7-93D6-6302DBBA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F0B3-3714-4ED6-9BD2-57638649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6214-02E4-4528-80D8-B0D2FC9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6C6F-D84C-4679-9E23-88FC79F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E149-E739-4D98-BED1-D5AC9085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516EB-6EB8-41BA-9284-F0D4776F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7468-CD57-40BA-853B-09E5B173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3078-AA2F-410E-ACEE-0ADE58E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4AF3-5520-400A-8AC5-187B1F7D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AA8BD-9B1C-450A-9A41-946EB3AB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EB1FE-CF1B-4EE1-BBC5-63381B05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3BC8-3E9E-49A6-9DBF-2EE0F189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7E3-5E56-4B18-8A51-854918CB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2477-7126-49A7-B7AD-CCAA4AD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9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E72-A463-45DA-ADD2-C4F8F101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1D2C-0908-494E-B76C-16A721D2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5824-8BD6-4B59-8CF2-92BB3BCB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110B-7828-4EE3-B3C6-3A6C5581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5BAE-1DE7-472C-9093-CC43C9C2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2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42A-38A4-4FC2-9AED-D0BF3164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391B-1C83-4D1B-9F96-4B280AC3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0ED7-936B-4CBF-809B-641B36E2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BC66-887C-47FD-861C-48C3DABA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778D-3AC7-4534-868F-B6DBB8E1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3D-F527-42B2-9644-27132018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9EBA-84D2-4CBA-8B23-DD7ABAC1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F570C-DF9C-417B-A236-F17A7729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CE00-BD37-4020-AF76-7619F5E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3D5C6-0AF7-4BAF-9FC9-03C421BB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1C8B-D6A2-46D0-A5A0-21F908A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1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CD7D-8C51-4583-A8FD-45A0EEB8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00AA-720F-4519-81B6-BAFF2615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FFE19-12FF-4A32-B4DD-018B7584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FCA6B-BE06-4529-8B02-490B258E7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5E02F-0B46-4FCE-A7F3-A798B838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64419-D060-4AD5-A8B1-EC05712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16F98-1442-4C9A-B50F-61C76E0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1401-7630-4BE5-9669-650A2F8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CE5-B9CC-42CD-A702-6822960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D22E9-3867-484E-9B8D-79053D07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5A443-8BA3-4DD3-86BD-E253083D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B020-B91A-46EF-B4A9-6D5A5D65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5889C-6EDB-49B1-A7EF-4918CD49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30C0E-E4BE-4C71-90A4-0852A4B9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BD95-7A78-4503-A981-7A431E5F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5604-C145-486B-8D6A-AE1E1A90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9F72-C8BB-46C9-934B-C5BA236F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6043-AF9A-46F7-A738-6555C738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B65B1-9DDA-46B3-BB3E-9FB3B31B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4660-6844-4716-B100-675C9382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FB6CD-6703-4F34-84BF-C23F889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AE2D-BB90-46C3-A1B9-9D03032D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A3C18-7F0E-4849-86BD-80A6E2F36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A586-BE58-486E-8706-2CA393DB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201CA-9E45-4A3F-94BF-88A3AD1A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249A-785A-458B-83A0-9EE76D9C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65C3-5712-4D41-AB60-B232E24C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CC0DF-81D6-4FDF-8080-AD336DAF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9A2-B11A-474A-BC39-F6255F31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F739-C420-49A9-98AC-AAB57EA17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58DF-504B-46DD-9CAA-5E808C82810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D808-6DD0-4167-9579-BD915E29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2574-473F-4AA0-BB84-6D701942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7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Geometric Intuition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89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Geometric Intuition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06931" cy="6909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Decision Trees – Programmer think as if and else condition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It’s a nested if else condition classifier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PL &lt; a then class 1</a:t>
                </a:r>
              </a:p>
              <a:p>
                <a:r>
                  <a:rPr lang="en-US" sz="1200" dirty="0"/>
                  <a:t>     else </a:t>
                </a:r>
              </a:p>
              <a:p>
                <a:r>
                  <a:rPr lang="en-US" sz="1200" dirty="0"/>
                  <a:t>         if SL &lt; b </a:t>
                </a:r>
              </a:p>
              <a:p>
                <a:r>
                  <a:rPr lang="en-US" sz="1200" dirty="0"/>
                  <a:t>              class = 2 </a:t>
                </a:r>
              </a:p>
              <a:p>
                <a:r>
                  <a:rPr lang="en-US" sz="1200" dirty="0"/>
                  <a:t>         else </a:t>
                </a:r>
              </a:p>
              <a:p>
                <a:r>
                  <a:rPr lang="en-US" sz="1200" dirty="0"/>
                  <a:t>              class = 3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Highly interpretable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Corresponding to every decision there is a plane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All of the hyper planes are axis parallel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06931" cy="6909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4FBDCFE-6611-41AF-9369-20D7F6A8C866}"/>
              </a:ext>
            </a:extLst>
          </p:cNvPr>
          <p:cNvGrpSpPr/>
          <p:nvPr/>
        </p:nvGrpSpPr>
        <p:grpSpPr>
          <a:xfrm>
            <a:off x="8658381" y="2210249"/>
            <a:ext cx="3501461" cy="3029032"/>
            <a:chOff x="8658381" y="2210249"/>
            <a:chExt cx="3501461" cy="30290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0FA6AAD-CBED-422A-BC66-C6ACE88429E1}"/>
                </a:ext>
              </a:extLst>
            </p:cNvPr>
            <p:cNvGrpSpPr/>
            <p:nvPr/>
          </p:nvGrpSpPr>
          <p:grpSpPr>
            <a:xfrm>
              <a:off x="8836820" y="2210249"/>
              <a:ext cx="3323022" cy="3029032"/>
              <a:chOff x="8836820" y="2210249"/>
              <a:chExt cx="3323022" cy="302903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F57C3B-9AEE-48BD-BCF2-4F0731F77559}"/>
                  </a:ext>
                </a:extLst>
              </p:cNvPr>
              <p:cNvGrpSpPr/>
              <p:nvPr/>
            </p:nvGrpSpPr>
            <p:grpSpPr>
              <a:xfrm>
                <a:off x="8836820" y="2210249"/>
                <a:ext cx="3323022" cy="3029032"/>
                <a:chOff x="8836820" y="2210249"/>
                <a:chExt cx="3323022" cy="302903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7A7A628-1C45-4C78-9861-45D61D7FE4BE}"/>
                    </a:ext>
                  </a:extLst>
                </p:cNvPr>
                <p:cNvGrpSpPr/>
                <p:nvPr/>
              </p:nvGrpSpPr>
              <p:grpSpPr>
                <a:xfrm>
                  <a:off x="8836820" y="2210249"/>
                  <a:ext cx="3323022" cy="3029032"/>
                  <a:chOff x="8836820" y="2210249"/>
                  <a:chExt cx="3323022" cy="3029032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677FB1ED-A05B-442F-8CE3-E9E6B89E2359}"/>
                      </a:ext>
                    </a:extLst>
                  </p:cNvPr>
                  <p:cNvSpPr/>
                  <p:nvPr/>
                </p:nvSpPr>
                <p:spPr>
                  <a:xfrm>
                    <a:off x="9789952" y="2210249"/>
                    <a:ext cx="679509" cy="5916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PL &lt; a</a:t>
                    </a:r>
                    <a:endParaRPr lang="en-IN" sz="900" dirty="0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520D80F-DB68-4C24-84BD-D0A18D81E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76575" y="2801923"/>
                    <a:ext cx="953131" cy="9060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224E8E27-67B5-4FA7-ADDF-2BD29E1D1790}"/>
                      </a:ext>
                    </a:extLst>
                  </p:cNvPr>
                  <p:cNvCxnSpPr/>
                  <p:nvPr/>
                </p:nvCxnSpPr>
                <p:spPr>
                  <a:xfrm>
                    <a:off x="10192624" y="2801923"/>
                    <a:ext cx="973123" cy="9060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227E01F-C7B0-4803-8C71-3D5C5B7D5C17}"/>
                      </a:ext>
                    </a:extLst>
                  </p:cNvPr>
                  <p:cNvSpPr/>
                  <p:nvPr/>
                </p:nvSpPr>
                <p:spPr>
                  <a:xfrm>
                    <a:off x="8836820" y="3682670"/>
                    <a:ext cx="679509" cy="5916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Class 1</a:t>
                    </a:r>
                    <a:endParaRPr lang="en-IN" sz="900" dirty="0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08919208-CBEB-4A05-BEA6-1BAA259AE6C6}"/>
                      </a:ext>
                    </a:extLst>
                  </p:cNvPr>
                  <p:cNvSpPr/>
                  <p:nvPr/>
                </p:nvSpPr>
                <p:spPr>
                  <a:xfrm>
                    <a:off x="10825992" y="3707934"/>
                    <a:ext cx="679509" cy="591674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SL &lt; b </a:t>
                    </a:r>
                    <a:endParaRPr lang="en-IN" sz="900" dirty="0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03E2C99-3CC4-42A7-AE95-FAE2A9E902D4}"/>
                      </a:ext>
                    </a:extLst>
                  </p:cNvPr>
                  <p:cNvSpPr/>
                  <p:nvPr/>
                </p:nvSpPr>
                <p:spPr>
                  <a:xfrm>
                    <a:off x="10129706" y="4647607"/>
                    <a:ext cx="679509" cy="5916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Class 2</a:t>
                    </a:r>
                    <a:endParaRPr lang="en-IN" sz="900" dirty="0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4B71B6A0-A0E2-482A-BE00-4302930EDE1E}"/>
                      </a:ext>
                    </a:extLst>
                  </p:cNvPr>
                  <p:cNvSpPr/>
                  <p:nvPr/>
                </p:nvSpPr>
                <p:spPr>
                  <a:xfrm>
                    <a:off x="11480333" y="4647607"/>
                    <a:ext cx="679509" cy="5916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Class 3</a:t>
                    </a:r>
                    <a:endParaRPr lang="en-IN" sz="900" dirty="0"/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C819DAF7-4150-4500-88CA-EF87EE250429}"/>
                      </a:ext>
                    </a:extLst>
                  </p:cNvPr>
                  <p:cNvCxnSpPr>
                    <a:cxnSpLocks/>
                    <a:endCxn id="50" idx="0"/>
                  </p:cNvCxnSpPr>
                  <p:nvPr/>
                </p:nvCxnSpPr>
                <p:spPr>
                  <a:xfrm flipH="1">
                    <a:off x="10469461" y="4270400"/>
                    <a:ext cx="662002" cy="3772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7E51A58E-1DB8-495C-8757-BD50BDBBD51C}"/>
                      </a:ext>
                    </a:extLst>
                  </p:cNvPr>
                  <p:cNvCxnSpPr>
                    <a:cxnSpLocks/>
                    <a:stCxn id="49" idx="4"/>
                    <a:endCxn id="51" idx="0"/>
                  </p:cNvCxnSpPr>
                  <p:nvPr/>
                </p:nvCxnSpPr>
                <p:spPr>
                  <a:xfrm>
                    <a:off x="11165747" y="4299608"/>
                    <a:ext cx="654341" cy="3479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EADE635-DBDF-45F0-B749-DB326C6EE6AA}"/>
                      </a:ext>
                    </a:extLst>
                  </p:cNvPr>
                  <p:cNvSpPr txBox="1"/>
                  <p:nvPr/>
                </p:nvSpPr>
                <p:spPr>
                  <a:xfrm>
                    <a:off x="9486250" y="2891254"/>
                    <a:ext cx="2888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</a:t>
                    </a:r>
                    <a:endParaRPr lang="en-IN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F86513-C8B0-4ACF-A7DC-0239102019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6290" y="2940796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  <a:endParaRPr lang="en-IN" dirty="0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960496B-94DF-4B10-849C-9C9179B38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89391" y="4124231"/>
                    <a:ext cx="2888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</a:t>
                    </a:r>
                    <a:endParaRPr lang="en-IN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E67925D-2FB7-4949-A3B2-91A5773E8B0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8337" y="4124231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n</a:t>
                    </a:r>
                    <a:endParaRPr lang="en-IN" dirty="0"/>
                  </a:p>
                </p:txBody>
              </p: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82E3AFD-56F2-48AF-991C-78F7D139C4BB}"/>
                    </a:ext>
                  </a:extLst>
                </p:cNvPr>
                <p:cNvSpPr txBox="1"/>
                <p:nvPr/>
              </p:nvSpPr>
              <p:spPr>
                <a:xfrm>
                  <a:off x="10419480" y="2254959"/>
                  <a:ext cx="963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Root Node</a:t>
                  </a:r>
                  <a:endParaRPr lang="en-IN" sz="1400" dirty="0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B7A78F-5740-4074-BE24-1ABF518DA5D4}"/>
                  </a:ext>
                </a:extLst>
              </p:cNvPr>
              <p:cNvSpPr txBox="1"/>
              <p:nvPr/>
            </p:nvSpPr>
            <p:spPr>
              <a:xfrm>
                <a:off x="10550198" y="3423871"/>
                <a:ext cx="12614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Internal Nodes</a:t>
                </a:r>
                <a:endParaRPr lang="en-IN" sz="140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06343E-DA8B-4335-A02A-A0FB4161B5E8}"/>
                </a:ext>
              </a:extLst>
            </p:cNvPr>
            <p:cNvSpPr txBox="1"/>
            <p:nvPr/>
          </p:nvSpPr>
          <p:spPr>
            <a:xfrm>
              <a:off x="8658381" y="4270400"/>
              <a:ext cx="924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Leaf Node</a:t>
              </a:r>
              <a:endParaRPr lang="en-IN" sz="14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D9F8D3-7BBF-4701-9368-125A7E081170}"/>
              </a:ext>
            </a:extLst>
          </p:cNvPr>
          <p:cNvGrpSpPr/>
          <p:nvPr/>
        </p:nvGrpSpPr>
        <p:grpSpPr>
          <a:xfrm>
            <a:off x="689539" y="1839801"/>
            <a:ext cx="4630302" cy="4546053"/>
            <a:chOff x="643347" y="1863353"/>
            <a:chExt cx="4630302" cy="454605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1F89B9-D282-4C58-9B7B-94F4BF685239}"/>
                </a:ext>
              </a:extLst>
            </p:cNvPr>
            <p:cNvGrpSpPr/>
            <p:nvPr/>
          </p:nvGrpSpPr>
          <p:grpSpPr>
            <a:xfrm>
              <a:off x="1265672" y="1863353"/>
              <a:ext cx="4007977" cy="3899884"/>
              <a:chOff x="722016" y="2207301"/>
              <a:chExt cx="4007977" cy="3899884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1DE232-3911-4930-94DB-A4BFAC844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016" y="2207301"/>
                <a:ext cx="0" cy="38998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47C67CA-1D5F-4615-81E7-2DCC711D31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016" y="6107185"/>
                <a:ext cx="40079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BE07BC-3C40-4EAB-9F5C-53D0C3DA15FF}"/>
                </a:ext>
              </a:extLst>
            </p:cNvPr>
            <p:cNvSpPr txBox="1"/>
            <p:nvPr/>
          </p:nvSpPr>
          <p:spPr>
            <a:xfrm>
              <a:off x="2598290" y="6040074"/>
              <a:ext cx="1342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Petal Length</a:t>
              </a:r>
              <a:endParaRPr lang="en-IN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1A6FD8-C820-4FD4-94AE-042CC6CF0474}"/>
                </a:ext>
              </a:extLst>
            </p:cNvPr>
            <p:cNvSpPr txBox="1"/>
            <p:nvPr/>
          </p:nvSpPr>
          <p:spPr>
            <a:xfrm rot="16200000">
              <a:off x="136285" y="3523475"/>
              <a:ext cx="1383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Sepal Length</a:t>
              </a:r>
              <a:endParaRPr lang="en-IN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5D24B4-5B34-4038-8BB9-F0D9046F94F3}"/>
              </a:ext>
            </a:extLst>
          </p:cNvPr>
          <p:cNvCxnSpPr>
            <a:cxnSpLocks/>
          </p:cNvCxnSpPr>
          <p:nvPr/>
        </p:nvCxnSpPr>
        <p:spPr>
          <a:xfrm flipH="1">
            <a:off x="2835557" y="1863353"/>
            <a:ext cx="23096" cy="393752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40F897-FE4C-4AFB-8C07-7563F8E74343}"/>
              </a:ext>
            </a:extLst>
          </p:cNvPr>
          <p:cNvSpPr txBox="1"/>
          <p:nvPr/>
        </p:nvSpPr>
        <p:spPr>
          <a:xfrm>
            <a:off x="2687920" y="56784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2438D2-39D5-4210-B908-C6351558C754}"/>
                  </a:ext>
                </a:extLst>
              </p:cNvPr>
              <p:cNvSpPr txBox="1"/>
              <p:nvPr/>
            </p:nvSpPr>
            <p:spPr>
              <a:xfrm>
                <a:off x="2909986" y="1656054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2438D2-39D5-4210-B908-C635155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86" y="1656054"/>
                <a:ext cx="291169" cy="276999"/>
              </a:xfrm>
              <a:prstGeom prst="rect">
                <a:avLst/>
              </a:prstGeom>
              <a:blipFill>
                <a:blip r:embed="rId3"/>
                <a:stretch>
                  <a:fillRect l="-12500" r="-833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891609C-5805-45ED-ADC8-803F02196D4F}"/>
              </a:ext>
            </a:extLst>
          </p:cNvPr>
          <p:cNvSpPr txBox="1"/>
          <p:nvPr/>
        </p:nvSpPr>
        <p:spPr>
          <a:xfrm>
            <a:off x="1636051" y="35305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  <a:endParaRPr lang="en-IN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DD95C99-D5DC-4C57-B771-6D7DED3A5E25}"/>
              </a:ext>
            </a:extLst>
          </p:cNvPr>
          <p:cNvCxnSpPr>
            <a:cxnSpLocks/>
          </p:cNvCxnSpPr>
          <p:nvPr/>
        </p:nvCxnSpPr>
        <p:spPr>
          <a:xfrm>
            <a:off x="2847105" y="4124231"/>
            <a:ext cx="242690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4E55A97-B486-4471-8C63-046F9B316A93}"/>
              </a:ext>
            </a:extLst>
          </p:cNvPr>
          <p:cNvSpPr txBox="1"/>
          <p:nvPr/>
        </p:nvSpPr>
        <p:spPr>
          <a:xfrm>
            <a:off x="987087" y="38907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5C4C76-E47F-4198-8AAE-5FD0E373A66B}"/>
              </a:ext>
            </a:extLst>
          </p:cNvPr>
          <p:cNvSpPr txBox="1"/>
          <p:nvPr/>
        </p:nvSpPr>
        <p:spPr>
          <a:xfrm>
            <a:off x="3655801" y="47472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F454A1-99C4-480C-ACAF-35253AA8E631}"/>
              </a:ext>
            </a:extLst>
          </p:cNvPr>
          <p:cNvSpPr txBox="1"/>
          <p:nvPr/>
        </p:nvSpPr>
        <p:spPr>
          <a:xfrm>
            <a:off x="3659093" y="270658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3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1D0631-2A5D-4BA6-B243-557827CA34F4}"/>
                  </a:ext>
                </a:extLst>
              </p:cNvPr>
              <p:cNvSpPr txBox="1"/>
              <p:nvPr/>
            </p:nvSpPr>
            <p:spPr>
              <a:xfrm>
                <a:off x="5362234" y="3976433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81D0631-2A5D-4BA6-B243-557827CA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34" y="3976433"/>
                <a:ext cx="296491" cy="276999"/>
              </a:xfrm>
              <a:prstGeom prst="rect">
                <a:avLst/>
              </a:prstGeom>
              <a:blipFill>
                <a:blip r:embed="rId4"/>
                <a:stretch>
                  <a:fillRect l="-12500" r="-833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Small Example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613C1A-F9C6-460C-9829-78F2C1152EAC}"/>
              </a:ext>
            </a:extLst>
          </p:cNvPr>
          <p:cNvSpPr txBox="1"/>
          <p:nvPr/>
        </p:nvSpPr>
        <p:spPr>
          <a:xfrm>
            <a:off x="8174865" y="104529"/>
            <a:ext cx="17234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Key Points to remember</a:t>
            </a:r>
          </a:p>
          <a:p>
            <a:endParaRPr lang="en-IN" sz="11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391E460-C3FA-4638-A760-86E557EE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96316"/>
              </p:ext>
            </p:extLst>
          </p:nvPr>
        </p:nvGraphicFramePr>
        <p:xfrm>
          <a:off x="599823" y="1235307"/>
          <a:ext cx="5826755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4991">
                  <a:extLst>
                    <a:ext uri="{9D8B030D-6E8A-4147-A177-3AD203B41FA5}">
                      <a16:colId xmlns:a16="http://schemas.microsoft.com/office/drawing/2014/main" val="1242859615"/>
                    </a:ext>
                  </a:extLst>
                </a:gridCol>
                <a:gridCol w="1617087">
                  <a:extLst>
                    <a:ext uri="{9D8B030D-6E8A-4147-A177-3AD203B41FA5}">
                      <a16:colId xmlns:a16="http://schemas.microsoft.com/office/drawing/2014/main" val="765249084"/>
                    </a:ext>
                  </a:extLst>
                </a:gridCol>
                <a:gridCol w="1265490">
                  <a:extLst>
                    <a:ext uri="{9D8B030D-6E8A-4147-A177-3AD203B41FA5}">
                      <a16:colId xmlns:a16="http://schemas.microsoft.com/office/drawing/2014/main" val="4024988071"/>
                    </a:ext>
                  </a:extLst>
                </a:gridCol>
                <a:gridCol w="992993">
                  <a:extLst>
                    <a:ext uri="{9D8B030D-6E8A-4147-A177-3AD203B41FA5}">
                      <a16:colId xmlns:a16="http://schemas.microsoft.com/office/drawing/2014/main" val="228014478"/>
                    </a:ext>
                  </a:extLst>
                </a:gridCol>
                <a:gridCol w="756194">
                  <a:extLst>
                    <a:ext uri="{9D8B030D-6E8A-4147-A177-3AD203B41FA5}">
                      <a16:colId xmlns:a16="http://schemas.microsoft.com/office/drawing/2014/main" val="3280462544"/>
                    </a:ext>
                  </a:extLst>
                </a:gridCol>
              </a:tblGrid>
              <a:tr h="3044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Windy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4370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7805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63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1929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2145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952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219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1529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754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4526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3282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46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2653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81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22147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B9AECB31-83B7-4ED6-BC01-AE94E66644C6}"/>
              </a:ext>
            </a:extLst>
          </p:cNvPr>
          <p:cNvGrpSpPr/>
          <p:nvPr/>
        </p:nvGrpSpPr>
        <p:grpSpPr>
          <a:xfrm>
            <a:off x="7967530" y="1402391"/>
            <a:ext cx="4084274" cy="3801771"/>
            <a:chOff x="7967530" y="1402391"/>
            <a:chExt cx="4084274" cy="38017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C012B6-C919-438C-9411-3975F7D6F985}"/>
                </a:ext>
              </a:extLst>
            </p:cNvPr>
            <p:cNvSpPr/>
            <p:nvPr/>
          </p:nvSpPr>
          <p:spPr>
            <a:xfrm>
              <a:off x="9575044" y="1402391"/>
              <a:ext cx="579499" cy="390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Outlook</a:t>
              </a:r>
              <a:endParaRPr lang="en-IN" sz="9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95F234-90A8-46D6-BBE9-31B21CC4FEEF}"/>
                </a:ext>
              </a:extLst>
            </p:cNvPr>
            <p:cNvSpPr/>
            <p:nvPr/>
          </p:nvSpPr>
          <p:spPr>
            <a:xfrm>
              <a:off x="8664610" y="2184838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Sunny</a:t>
              </a:r>
              <a:endParaRPr lang="en-IN" sz="9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5A72EC-66C4-43D3-9B5B-DAE0F9D2B8B0}"/>
                </a:ext>
              </a:extLst>
            </p:cNvPr>
            <p:cNvSpPr/>
            <p:nvPr/>
          </p:nvSpPr>
          <p:spPr>
            <a:xfrm>
              <a:off x="9575044" y="2184838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Overcast</a:t>
              </a:r>
              <a:endParaRPr lang="en-IN" sz="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4E7D17-3B79-457F-9A2C-9592AD443F63}"/>
                </a:ext>
              </a:extLst>
            </p:cNvPr>
            <p:cNvSpPr/>
            <p:nvPr/>
          </p:nvSpPr>
          <p:spPr>
            <a:xfrm>
              <a:off x="10485478" y="2184838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Rainy</a:t>
              </a:r>
              <a:endParaRPr lang="en-IN" sz="9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C9DFBFC-55A4-4A2B-B834-23507121AED8}"/>
                </a:ext>
              </a:extLst>
            </p:cNvPr>
            <p:cNvSpPr/>
            <p:nvPr/>
          </p:nvSpPr>
          <p:spPr>
            <a:xfrm>
              <a:off x="8257280" y="3126124"/>
              <a:ext cx="579499" cy="3909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Humidity</a:t>
              </a:r>
              <a:endParaRPr lang="en-IN" sz="8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11E49F1-5978-440B-A6F4-F2405D1CC1E1}"/>
                </a:ext>
              </a:extLst>
            </p:cNvPr>
            <p:cNvSpPr/>
            <p:nvPr/>
          </p:nvSpPr>
          <p:spPr>
            <a:xfrm>
              <a:off x="9575043" y="3126124"/>
              <a:ext cx="579499" cy="390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Yes</a:t>
              </a:r>
              <a:endParaRPr lang="en-IN" sz="9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830922-8D85-4DB5-B2C9-DC94E71E9544}"/>
                </a:ext>
              </a:extLst>
            </p:cNvPr>
            <p:cNvSpPr/>
            <p:nvPr/>
          </p:nvSpPr>
          <p:spPr>
            <a:xfrm>
              <a:off x="10892806" y="3126124"/>
              <a:ext cx="579499" cy="3909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Wind</a:t>
              </a:r>
              <a:endParaRPr lang="en-IN" sz="9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698C0FE-FFEC-4CAA-9C7E-BAF89381EA9D}"/>
                </a:ext>
              </a:extLst>
            </p:cNvPr>
            <p:cNvSpPr/>
            <p:nvPr/>
          </p:nvSpPr>
          <p:spPr>
            <a:xfrm>
              <a:off x="7967530" y="4067410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High</a:t>
              </a:r>
              <a:endParaRPr lang="en-IN" sz="9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7AC959-9CA9-4BF5-9597-E9887EBBD376}"/>
                </a:ext>
              </a:extLst>
            </p:cNvPr>
            <p:cNvSpPr/>
            <p:nvPr/>
          </p:nvSpPr>
          <p:spPr>
            <a:xfrm>
              <a:off x="8995544" y="4067410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Normal</a:t>
              </a:r>
              <a:endParaRPr lang="en-IN" sz="9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4075F7-FF6F-43D0-A6D7-5FFD254097E2}"/>
                </a:ext>
              </a:extLst>
            </p:cNvPr>
            <p:cNvSpPr/>
            <p:nvPr/>
          </p:nvSpPr>
          <p:spPr>
            <a:xfrm>
              <a:off x="10444291" y="4067410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True</a:t>
              </a:r>
              <a:endParaRPr lang="en-IN" sz="9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CC811D-4D36-46A5-88DD-693E7E4129A1}"/>
                </a:ext>
              </a:extLst>
            </p:cNvPr>
            <p:cNvSpPr/>
            <p:nvPr/>
          </p:nvSpPr>
          <p:spPr>
            <a:xfrm>
              <a:off x="11472305" y="4067410"/>
              <a:ext cx="579499" cy="3909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False</a:t>
              </a:r>
              <a:endParaRPr lang="en-IN" sz="9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AC9D4D-4824-4BB0-A3B6-A229021529F3}"/>
                </a:ext>
              </a:extLst>
            </p:cNvPr>
            <p:cNvSpPr/>
            <p:nvPr/>
          </p:nvSpPr>
          <p:spPr>
            <a:xfrm>
              <a:off x="7967530" y="4813230"/>
              <a:ext cx="579499" cy="390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</a:t>
              </a:r>
              <a:endParaRPr lang="en-IN" sz="9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293C77-BBE1-409C-8D4B-4E94EC8839C9}"/>
                </a:ext>
              </a:extLst>
            </p:cNvPr>
            <p:cNvSpPr/>
            <p:nvPr/>
          </p:nvSpPr>
          <p:spPr>
            <a:xfrm>
              <a:off x="8995481" y="4813230"/>
              <a:ext cx="579499" cy="390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Yes</a:t>
              </a:r>
              <a:endParaRPr lang="en-IN" sz="9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D16460-25DE-48F6-A1C9-4ED315B96CF3}"/>
                </a:ext>
              </a:extLst>
            </p:cNvPr>
            <p:cNvSpPr/>
            <p:nvPr/>
          </p:nvSpPr>
          <p:spPr>
            <a:xfrm>
              <a:off x="10444354" y="4813230"/>
              <a:ext cx="579499" cy="390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</a:t>
              </a:r>
              <a:endParaRPr lang="en-IN" sz="9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6C5553-5482-43EC-8CD4-E38A4BAB7332}"/>
                </a:ext>
              </a:extLst>
            </p:cNvPr>
            <p:cNvSpPr/>
            <p:nvPr/>
          </p:nvSpPr>
          <p:spPr>
            <a:xfrm>
              <a:off x="11472305" y="4813230"/>
              <a:ext cx="579499" cy="390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Yes</a:t>
              </a:r>
              <a:endParaRPr lang="en-IN" sz="9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FD3E18-857E-49B4-91A5-94104189BA40}"/>
                </a:ext>
              </a:extLst>
            </p:cNvPr>
            <p:cNvCxnSpPr>
              <a:stCxn id="3" idx="2"/>
              <a:endCxn id="46" idx="0"/>
            </p:cNvCxnSpPr>
            <p:nvPr/>
          </p:nvCxnSpPr>
          <p:spPr>
            <a:xfrm flipH="1">
              <a:off x="8954360" y="1793323"/>
              <a:ext cx="910434" cy="391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8CA72A-3D93-475A-B813-61047AB8803D}"/>
                </a:ext>
              </a:extLst>
            </p:cNvPr>
            <p:cNvCxnSpPr>
              <a:stCxn id="3" idx="2"/>
              <a:endCxn id="58" idx="0"/>
            </p:cNvCxnSpPr>
            <p:nvPr/>
          </p:nvCxnSpPr>
          <p:spPr>
            <a:xfrm>
              <a:off x="9864794" y="1793323"/>
              <a:ext cx="910434" cy="391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36C69F-4304-4099-ABAB-4A73A586FF29}"/>
                </a:ext>
              </a:extLst>
            </p:cNvPr>
            <p:cNvCxnSpPr>
              <a:stCxn id="3" idx="2"/>
              <a:endCxn id="47" idx="0"/>
            </p:cNvCxnSpPr>
            <p:nvPr/>
          </p:nvCxnSpPr>
          <p:spPr>
            <a:xfrm>
              <a:off x="9864794" y="1793323"/>
              <a:ext cx="0" cy="391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F399D7-2366-4E07-BD1F-8B54095E9760}"/>
                </a:ext>
              </a:extLst>
            </p:cNvPr>
            <p:cNvCxnSpPr>
              <a:stCxn id="46" idx="2"/>
              <a:endCxn id="68" idx="0"/>
            </p:cNvCxnSpPr>
            <p:nvPr/>
          </p:nvCxnSpPr>
          <p:spPr>
            <a:xfrm flipH="1">
              <a:off x="8547030" y="2575770"/>
              <a:ext cx="407330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6858B4-DF94-4F78-A6A6-462337B59C55}"/>
                </a:ext>
              </a:extLst>
            </p:cNvPr>
            <p:cNvCxnSpPr>
              <a:stCxn id="47" idx="2"/>
              <a:endCxn id="70" idx="0"/>
            </p:cNvCxnSpPr>
            <p:nvPr/>
          </p:nvCxnSpPr>
          <p:spPr>
            <a:xfrm flipH="1">
              <a:off x="9864793" y="2575770"/>
              <a:ext cx="1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2C63267-7F40-461B-BE83-9024AE195BFC}"/>
                </a:ext>
              </a:extLst>
            </p:cNvPr>
            <p:cNvCxnSpPr>
              <a:stCxn id="58" idx="2"/>
              <a:endCxn id="72" idx="0"/>
            </p:cNvCxnSpPr>
            <p:nvPr/>
          </p:nvCxnSpPr>
          <p:spPr>
            <a:xfrm>
              <a:off x="10775228" y="2575770"/>
              <a:ext cx="407328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94D29C-7AE9-4375-AAC5-AAA837FE04DC}"/>
                </a:ext>
              </a:extLst>
            </p:cNvPr>
            <p:cNvCxnSpPr>
              <a:stCxn id="68" idx="2"/>
              <a:endCxn id="77" idx="0"/>
            </p:cNvCxnSpPr>
            <p:nvPr/>
          </p:nvCxnSpPr>
          <p:spPr>
            <a:xfrm flipH="1">
              <a:off x="8257280" y="3517056"/>
              <a:ext cx="289750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45FE6D-E88A-49F7-8D2E-F6A04479B923}"/>
                </a:ext>
              </a:extLst>
            </p:cNvPr>
            <p:cNvCxnSpPr>
              <a:stCxn id="68" idx="2"/>
              <a:endCxn id="79" idx="0"/>
            </p:cNvCxnSpPr>
            <p:nvPr/>
          </p:nvCxnSpPr>
          <p:spPr>
            <a:xfrm>
              <a:off x="8547030" y="3517056"/>
              <a:ext cx="738264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09313F-F9F2-40E3-9738-8E05D1791235}"/>
                </a:ext>
              </a:extLst>
            </p:cNvPr>
            <p:cNvCxnSpPr>
              <a:stCxn id="72" idx="2"/>
              <a:endCxn id="81" idx="0"/>
            </p:cNvCxnSpPr>
            <p:nvPr/>
          </p:nvCxnSpPr>
          <p:spPr>
            <a:xfrm flipH="1">
              <a:off x="10734041" y="3517056"/>
              <a:ext cx="448515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64B6ED-CDD5-4F6F-A0D2-D616FC444DF6}"/>
                </a:ext>
              </a:extLst>
            </p:cNvPr>
            <p:cNvCxnSpPr>
              <a:stCxn id="72" idx="2"/>
              <a:endCxn id="82" idx="0"/>
            </p:cNvCxnSpPr>
            <p:nvPr/>
          </p:nvCxnSpPr>
          <p:spPr>
            <a:xfrm>
              <a:off x="11182556" y="3517056"/>
              <a:ext cx="579499" cy="55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9D8C31-5127-4C55-8F0F-4573583B2D90}"/>
                </a:ext>
              </a:extLst>
            </p:cNvPr>
            <p:cNvCxnSpPr>
              <a:stCxn id="77" idx="2"/>
              <a:endCxn id="83" idx="0"/>
            </p:cNvCxnSpPr>
            <p:nvPr/>
          </p:nvCxnSpPr>
          <p:spPr>
            <a:xfrm>
              <a:off x="8257280" y="4458342"/>
              <a:ext cx="0" cy="35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728401-A50E-460A-9E79-602A2D4BDE25}"/>
                </a:ext>
              </a:extLst>
            </p:cNvPr>
            <p:cNvCxnSpPr>
              <a:stCxn id="79" idx="2"/>
              <a:endCxn id="84" idx="0"/>
            </p:cNvCxnSpPr>
            <p:nvPr/>
          </p:nvCxnSpPr>
          <p:spPr>
            <a:xfrm flipH="1">
              <a:off x="9285231" y="4458342"/>
              <a:ext cx="63" cy="35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BA5E7E-1643-4B7E-845A-52206F1F5CE0}"/>
                </a:ext>
              </a:extLst>
            </p:cNvPr>
            <p:cNvCxnSpPr>
              <a:stCxn id="81" idx="2"/>
              <a:endCxn id="85" idx="0"/>
            </p:cNvCxnSpPr>
            <p:nvPr/>
          </p:nvCxnSpPr>
          <p:spPr>
            <a:xfrm>
              <a:off x="10734041" y="4458342"/>
              <a:ext cx="63" cy="35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D8823B-1C01-40DF-8384-57E714AD2AF5}"/>
                </a:ext>
              </a:extLst>
            </p:cNvPr>
            <p:cNvCxnSpPr>
              <a:stCxn id="82" idx="2"/>
              <a:endCxn id="88" idx="0"/>
            </p:cNvCxnSpPr>
            <p:nvPr/>
          </p:nvCxnSpPr>
          <p:spPr>
            <a:xfrm>
              <a:off x="11762055" y="4458342"/>
              <a:ext cx="0" cy="35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14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Building a Decision Tree: Entropy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613C1A-F9C6-460C-9829-78F2C1152EAC}"/>
              </a:ext>
            </a:extLst>
          </p:cNvPr>
          <p:cNvSpPr txBox="1"/>
          <p:nvPr/>
        </p:nvSpPr>
        <p:spPr>
          <a:xfrm>
            <a:off x="8174865" y="104529"/>
            <a:ext cx="17234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Key Points to remember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612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Q1. What is the assumption of Logistic Regression?  </a:t>
            </a:r>
            <a:endParaRPr lang="en-IN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The distance between the points are the most important factor in the Logistic Regression.</a:t>
            </a:r>
          </a:p>
          <a:p>
            <a:r>
              <a:rPr lang="en-US" sz="2000" dirty="0">
                <a:latin typeface="+mj-lt"/>
              </a:rPr>
              <a:t>The data should be linearly or almost linearly separable</a:t>
            </a:r>
          </a:p>
          <a:p>
            <a:r>
              <a:rPr lang="en-US" sz="2000" dirty="0">
                <a:latin typeface="+mj-lt"/>
              </a:rPr>
              <a:t>Logistic Regression can work on any type of data there is no assumption as such</a:t>
            </a:r>
          </a:p>
          <a:p>
            <a:r>
              <a:rPr lang="en-US" sz="2000" dirty="0">
                <a:latin typeface="+mj-lt"/>
              </a:rPr>
              <a:t>The points should be linear in nature 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31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Q2. Which if the following condition is True?  </a:t>
            </a:r>
            <a:endParaRPr lang="en-I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endParaRPr lang="en-US" sz="2000" dirty="0">
                  <a:latin typeface="+mj-lt"/>
                </a:endParaRPr>
              </a:p>
              <a:p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2"/>
                <a:stretch>
                  <a:fillRect l="-507" t="-1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Q3. In the equation of the plane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b="0" dirty="0"/>
                  <a:t> which option is correct about w, x and b?  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t="-1481" r="-1465" b="-17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 and x are vectors and b is a scalar</a:t>
            </a:r>
          </a:p>
          <a:p>
            <a:r>
              <a:rPr lang="en-US" sz="2000" dirty="0">
                <a:latin typeface="+mj-lt"/>
              </a:rPr>
              <a:t>w is a scalar, x and b are vectors</a:t>
            </a:r>
          </a:p>
          <a:p>
            <a:r>
              <a:rPr lang="en-IN" sz="2000" dirty="0">
                <a:latin typeface="+mj-lt"/>
              </a:rPr>
              <a:t>w and b are scalars and x is a vector</a:t>
            </a:r>
          </a:p>
          <a:p>
            <a:r>
              <a:rPr lang="en-IN" sz="2000" dirty="0">
                <a:latin typeface="+mj-lt"/>
              </a:rPr>
              <a:t>w and b are vectors and x is a scalar</a:t>
            </a:r>
          </a:p>
        </p:txBody>
      </p:sp>
    </p:spTree>
    <p:extLst>
      <p:ext uri="{BB962C8B-B14F-4D97-AF65-F5344CB8AC3E}">
        <p14:creationId xmlns:p14="http://schemas.microsoft.com/office/powerpoint/2010/main" val="20720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– Geometric Intuition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953BD-CE1E-45BA-9141-0CCD82C86C6B}"/>
                  </a:ext>
                </a:extLst>
              </p:cNvPr>
              <p:cNvSpPr txBox="1"/>
              <p:nvPr/>
            </p:nvSpPr>
            <p:spPr>
              <a:xfrm>
                <a:off x="347937" y="1690688"/>
                <a:ext cx="4076822" cy="37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Key Points to remember - 1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Biggest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assumption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: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Data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should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be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linearly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separable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almost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linearly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separable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Given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data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</a:rPr>
                  <a:t>The task is to find the Equation of the plane that is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𝑝𝑙𝑎𝑛𝑒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𝑆𝑐𝑎𝑙𝑎𝑟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It should best separates the +ve/-ve points </a:t>
                </a:r>
                <a:endParaRPr lang="en-US" sz="12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</a:rPr>
                  <a:t>If the equation is passing from the origin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953BD-CE1E-45BA-9141-0CCD82C8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7" y="1690688"/>
                <a:ext cx="4076822" cy="3770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EC59D-5B42-4B82-BACB-0068A2EB0DF2}"/>
                  </a:ext>
                </a:extLst>
              </p:cNvPr>
              <p:cNvSpPr txBox="1"/>
              <p:nvPr/>
            </p:nvSpPr>
            <p:spPr>
              <a:xfrm>
                <a:off x="362813" y="4299024"/>
                <a:ext cx="4061946" cy="3366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2"/>
                    </a:solidFill>
                  </a:rPr>
                  <a:t>Key Points to remember - 2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+1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  −1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𝑁𝑒𝑔𝑎𝑡𝑖𝑣𝑒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Where ||w|| is a unit vector i.e. the value is 1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𝑜𝑝𝑝𝑜𝑠𝑖𝑡𝑒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EC59D-5B42-4B82-BACB-0068A2EB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13" y="4299024"/>
                <a:ext cx="4061946" cy="3366691"/>
              </a:xfrm>
              <a:prstGeom prst="rect">
                <a:avLst/>
              </a:prstGeom>
              <a:blipFill>
                <a:blip r:embed="rId3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640B1-F467-4A97-8447-0AE2E06828D1}"/>
                  </a:ext>
                </a:extLst>
              </p:cNvPr>
              <p:cNvSpPr txBox="1"/>
              <p:nvPr/>
            </p:nvSpPr>
            <p:spPr>
              <a:xfrm>
                <a:off x="4439635" y="1690688"/>
                <a:ext cx="609460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Classifier looks like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Our decision surface in Logistic Regression </a:t>
                </a:r>
              </a:p>
              <a:p>
                <a:pPr lvl="1"/>
                <a:r>
                  <a:rPr lang="en-US" sz="1200" dirty="0">
                    <a:solidFill>
                      <a:schemeClr val="accent2"/>
                    </a:solidFill>
                  </a:rPr>
                  <a:t>     is a line or a plane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1: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2: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3: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incorrectly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4: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incorrectly classifying the point </a:t>
                </a:r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640B1-F467-4A97-8447-0AE2E0682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35" y="1690688"/>
                <a:ext cx="6094602" cy="4154984"/>
              </a:xfrm>
              <a:prstGeom prst="rect">
                <a:avLst/>
              </a:prstGeom>
              <a:blipFill>
                <a:blip r:embed="rId4"/>
                <a:stretch>
                  <a:fillRect b="-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0E20C4-E671-4054-B1BB-57883102AAF4}"/>
                  </a:ext>
                </a:extLst>
              </p:cNvPr>
              <p:cNvSpPr txBox="1"/>
              <p:nvPr/>
            </p:nvSpPr>
            <p:spPr>
              <a:xfrm>
                <a:off x="8125566" y="1838417"/>
                <a:ext cx="4066434" cy="2497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/>
                    </a:solidFill>
                  </a:rPr>
                  <a:t>Key Points to remember - 3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𝑐𝑙𝑎𝑠𝑠𝑖𝑓𝑖𝑒𝑟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h𝑎𝑣𝑒</m:t>
                    </m:r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chemeClr val="accent6"/>
                    </a:solidFill>
                  </a:rPr>
                  <a:t>Minimum # of incorrect classification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Maximum # of correct classification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chemeClr val="accent6"/>
                    </a:solidFill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200" b="0" dirty="0">
                    <a:solidFill>
                      <a:schemeClr val="accent6"/>
                    </a:solidFill>
                  </a:rPr>
                  <a:t>(As high as possible)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So in nutshell we need a plane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𝑤𝑖𝑙𝑙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solidFill>
                    <a:schemeClr val="accent6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200" b="0" dirty="0">
                    <a:solidFill>
                      <a:schemeClr val="accent6"/>
                    </a:solidFill>
                  </a:rPr>
                  <a:t>    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This is the optimization problem we need to solve</a:t>
                </a:r>
                <a:endParaRPr lang="en-IN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0E20C4-E671-4054-B1BB-5788310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566" y="1838417"/>
                <a:ext cx="4066434" cy="2497543"/>
              </a:xfrm>
              <a:prstGeom prst="rect">
                <a:avLst/>
              </a:prstGeom>
              <a:blipFill>
                <a:blip r:embed="rId5"/>
                <a:stretch>
                  <a:fillRect l="-150" t="-244" b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E43121-BF80-4520-BE26-9B2A3352714D}"/>
              </a:ext>
            </a:extLst>
          </p:cNvPr>
          <p:cNvCxnSpPr>
            <a:cxnSpLocks/>
          </p:cNvCxnSpPr>
          <p:nvPr/>
        </p:nvCxnSpPr>
        <p:spPr>
          <a:xfrm>
            <a:off x="4399592" y="1923830"/>
            <a:ext cx="0" cy="2329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8A344-C7B0-45B8-94FF-3272397E5EA0}"/>
              </a:ext>
            </a:extLst>
          </p:cNvPr>
          <p:cNvCxnSpPr>
            <a:cxnSpLocks/>
          </p:cNvCxnSpPr>
          <p:nvPr/>
        </p:nvCxnSpPr>
        <p:spPr>
          <a:xfrm>
            <a:off x="371202" y="4244523"/>
            <a:ext cx="40367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4923EE-D573-4010-A290-E186556278F8}"/>
              </a:ext>
            </a:extLst>
          </p:cNvPr>
          <p:cNvCxnSpPr>
            <a:cxnSpLocks/>
          </p:cNvCxnSpPr>
          <p:nvPr/>
        </p:nvCxnSpPr>
        <p:spPr>
          <a:xfrm>
            <a:off x="8047772" y="1923830"/>
            <a:ext cx="0" cy="39904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F7E09-5EE6-4B72-A213-47D32B400E1F}"/>
              </a:ext>
            </a:extLst>
          </p:cNvPr>
          <p:cNvCxnSpPr>
            <a:cxnSpLocks/>
          </p:cNvCxnSpPr>
          <p:nvPr/>
        </p:nvCxnSpPr>
        <p:spPr>
          <a:xfrm>
            <a:off x="8047772" y="4308505"/>
            <a:ext cx="403677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8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1844</TotalTime>
  <Words>879</Words>
  <Application>Microsoft Office PowerPoint</Application>
  <PresentationFormat>Widescreen</PresentationFormat>
  <Paragraphs>240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Decision Tree</vt:lpstr>
      <vt:lpstr>Geometric Intuition</vt:lpstr>
      <vt:lpstr>Small Example</vt:lpstr>
      <vt:lpstr>Building a Decision Tree: Entropy</vt:lpstr>
      <vt:lpstr>Assessment</vt:lpstr>
      <vt:lpstr>Assessment</vt:lpstr>
      <vt:lpstr>Assessment</vt:lpstr>
      <vt:lpstr>Logistic Regression – Geometric Intuition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Roli Tiwari</dc:creator>
  <cp:lastModifiedBy>Roli Tiwari</cp:lastModifiedBy>
  <cp:revision>105</cp:revision>
  <dcterms:created xsi:type="dcterms:W3CDTF">2021-05-17T17:15:34Z</dcterms:created>
  <dcterms:modified xsi:type="dcterms:W3CDTF">2021-06-08T17:10:39Z</dcterms:modified>
</cp:coreProperties>
</file>