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3" r:id="rId15"/>
    <p:sldId id="274" r:id="rId16"/>
    <p:sldId id="272" r:id="rId17"/>
    <p:sldId id="275" r:id="rId18"/>
    <p:sldId id="276" r:id="rId19"/>
    <p:sldId id="281" r:id="rId20"/>
    <p:sldId id="283" r:id="rId21"/>
    <p:sldId id="279" r:id="rId22"/>
    <p:sldId id="277" r:id="rId23"/>
    <p:sldId id="278" r:id="rId24"/>
    <p:sldId id="282" r:id="rId25"/>
    <p:sldId id="284" r:id="rId26"/>
    <p:sldId id="285" r:id="rId27"/>
    <p:sldId id="280" r:id="rId28"/>
    <p:sldId id="286" r:id="rId29"/>
    <p:sldId id="287" r:id="rId30"/>
    <p:sldId id="289" r:id="rId31"/>
    <p:sldId id="291" r:id="rId32"/>
    <p:sldId id="292" r:id="rId33"/>
    <p:sldId id="290" r:id="rId34"/>
    <p:sldId id="288" r:id="rId35"/>
    <p:sldId id="293" r:id="rId36"/>
    <p:sldId id="295" r:id="rId37"/>
    <p:sldId id="294" r:id="rId38"/>
    <p:sldId id="296" r:id="rId39"/>
    <p:sldId id="299" r:id="rId40"/>
    <p:sldId id="297" r:id="rId41"/>
    <p:sldId id="300" r:id="rId42"/>
    <p:sldId id="298" r:id="rId43"/>
    <p:sldId id="301" r:id="rId44"/>
    <p:sldId id="302" r:id="rId45"/>
    <p:sldId id="303" r:id="rId46"/>
    <p:sldId id="304" r:id="rId47"/>
    <p:sldId id="305" r:id="rId48"/>
    <p:sldId id="306" r:id="rId49"/>
    <p:sldId id="307" r:id="rId50"/>
    <p:sldId id="308" r:id="rId51"/>
    <p:sldId id="309" r:id="rId52"/>
    <p:sldId id="310" r:id="rId53"/>
    <p:sldId id="311" r:id="rId54"/>
    <p:sldId id="312" r:id="rId55"/>
    <p:sldId id="313" r:id="rId56"/>
    <p:sldId id="314" r:id="rId5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1C5E2-DAAA-4063-9175-103B89DE70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F74376-ACFB-43C7-93D6-6302DBBAE7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93F0B3-3714-4ED6-9BD2-576386494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258DF-504B-46DD-9CAA-5E808C828105}" type="datetimeFigureOut">
              <a:rPr lang="en-IN" smtClean="0"/>
              <a:t>18-05-2021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C06214-02E4-4528-80D8-B0D2FC997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216C6F-D84C-4679-9E23-88FC79F89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8C456-00AB-4535-9589-A30A1FC99D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9517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0E149-E739-4D98-BED1-D5AC9085D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A516EB-6EB8-41BA-9284-F0D4776F67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777468-CD57-40BA-853B-09E5B173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258DF-504B-46DD-9CAA-5E808C828105}" type="datetimeFigureOut">
              <a:rPr lang="en-IN" smtClean="0"/>
              <a:t>18-05-2021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DA3078-AA2F-410E-ACEE-0ADE58EF1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D04AF3-5520-400A-8AC5-187B1F7D5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8C456-00AB-4535-9589-A30A1FC99D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6621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EAA8BD-9B1C-450A-9A41-946EB3AB38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AEB1FE-CF1B-4EE1-BBC5-63381B055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403BC8-3E9E-49A6-9DBF-2EE0F189F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258DF-504B-46DD-9CAA-5E808C828105}" type="datetimeFigureOut">
              <a:rPr lang="en-IN" smtClean="0"/>
              <a:t>18-05-2021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057E3-5E56-4B18-8A51-854918CB1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F12477-7126-49A7-B7AD-CCAA4ADC4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8C456-00AB-4535-9589-A30A1FC99D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6395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30E72-A463-45DA-ADD2-C4F8F1019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E1D2C-0908-494E-B76C-16A721D2A0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505824-8BD6-4B59-8CF2-92BB3BCB2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258DF-504B-46DD-9CAA-5E808C828105}" type="datetimeFigureOut">
              <a:rPr lang="en-IN" smtClean="0"/>
              <a:t>18-05-2021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4E110B-7828-4EE3-B3C6-3A6C55812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515BAE-1DE7-472C-9093-CC43C9C27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8C456-00AB-4535-9589-A30A1FC99D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4124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7D42A-38A4-4FC2-9AED-D0BF31641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9D391B-1C83-4D1B-9F96-4B280AC33F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780ED7-936B-4CBF-809B-641B36E20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258DF-504B-46DD-9CAA-5E808C828105}" type="datetimeFigureOut">
              <a:rPr lang="en-IN" smtClean="0"/>
              <a:t>18-05-2021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9BC66-887C-47FD-861C-48C3DABAE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55778D-3AC7-4534-868F-B6DBB8E1B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8C456-00AB-4535-9589-A30A1FC99D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370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6FD3D-F527-42B2-9644-271320186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99EBA-84D2-4CBA-8B23-DD7ABAC16A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0F570C-DF9C-417B-A236-F17A772951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AECE00-BD37-4020-AF76-7619F5E8D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258DF-504B-46DD-9CAA-5E808C828105}" type="datetimeFigureOut">
              <a:rPr lang="en-IN" smtClean="0"/>
              <a:t>18-05-2021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43D5C6-0AF7-4BAF-9FC9-03C421BBD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2E1C8B-D6A2-46D0-A5A0-21F908AED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8C456-00AB-4535-9589-A30A1FC99D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2211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FCD7D-8C51-4583-A8FD-45A0EEB82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7F00AA-720F-4519-81B6-BAFF26155F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EFFE19-12FF-4A32-B4DD-018B7584F8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BFCA6B-BE06-4529-8B02-490B258E70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15E02F-0B46-4FCE-A7F3-A798B83800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A64419-D060-4AD5-A8B1-EC0571225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258DF-504B-46DD-9CAA-5E808C828105}" type="datetimeFigureOut">
              <a:rPr lang="en-IN" smtClean="0"/>
              <a:t>18-05-2021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916F98-1442-4C9A-B50F-61C76E0E9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C91401-7630-4BE5-9669-650A2F8C8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8C456-00AB-4535-9589-A30A1FC99D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7969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59CE5-B9CC-42CD-A702-6822960A5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0D22E9-3867-484E-9B8D-79053D078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258DF-504B-46DD-9CAA-5E808C828105}" type="datetimeFigureOut">
              <a:rPr lang="en-IN" smtClean="0"/>
              <a:t>18-05-2021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D5A443-8BA3-4DD3-86BD-E253083D7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4EB020-B91A-46EF-B4A9-6D5A5D656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8C456-00AB-4535-9589-A30A1FC99D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8852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65889C-6EDB-49B1-A7EF-4918CD499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258DF-504B-46DD-9CAA-5E808C828105}" type="datetimeFigureOut">
              <a:rPr lang="en-IN" smtClean="0"/>
              <a:t>18-05-2021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630C0E-E4BE-4C71-90A4-0852A4B93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B3BD95-7A78-4503-A981-7A431E5FA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8C456-00AB-4535-9589-A30A1FC99D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6417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C5604-C145-486B-8D6A-AE1E1A900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09F72-C8BB-46C9-934B-C5BA236F8B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156043-AF9A-46F7-A738-6555C738BD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3B65B1-9DDA-46B3-BB3E-9FB3B31B4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258DF-504B-46DD-9CAA-5E808C828105}" type="datetimeFigureOut">
              <a:rPr lang="en-IN" smtClean="0"/>
              <a:t>18-05-2021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9E4660-6844-4716-B100-675C93828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AFB6CD-6703-4F34-84BF-C23F88909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8C456-00AB-4535-9589-A30A1FC99D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4695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5AE2D-BB90-46C3-A1B9-9D03032DC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9A3C18-7F0E-4849-86BD-80A6E2F365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81A586-BE58-486E-8706-2CA393DB65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B201CA-9E45-4A3F-94BF-88A3AD1A8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258DF-504B-46DD-9CAA-5E808C828105}" type="datetimeFigureOut">
              <a:rPr lang="en-IN" smtClean="0"/>
              <a:t>18-05-2021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E6249A-785A-458B-83A0-9EE76D9CD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EE65C3-5712-4D41-AB60-B232E24CE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8C456-00AB-4535-9589-A30A1FC99D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0827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ACC0DF-81D6-4FDF-8080-AD336DAFD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4809A2-B11A-474A-BC39-F6255F317E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FEF739-C420-49A9-98AC-AAB57EA175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F258DF-504B-46DD-9CAA-5E808C828105}" type="datetimeFigureOut">
              <a:rPr lang="en-IN" smtClean="0"/>
              <a:t>18-05-2021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35D808-6DD0-4167-9579-BD915E29A2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9D2574-473F-4AA0-BB84-6D7019421D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C456-00AB-4535-9589-A30A1FC99D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6472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.png"/><Relationship Id="rId7" Type="http://schemas.openxmlformats.org/officeDocument/2006/relationships/image" Target="../media/image2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.png"/><Relationship Id="rId9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3" Type="http://schemas.openxmlformats.org/officeDocument/2006/relationships/image" Target="../media/image1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.png"/><Relationship Id="rId9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7.png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0.png"/><Relationship Id="rId3" Type="http://schemas.openxmlformats.org/officeDocument/2006/relationships/image" Target="../media/image2.png"/><Relationship Id="rId7" Type="http://schemas.openxmlformats.org/officeDocument/2006/relationships/image" Target="../media/image710.png"/><Relationship Id="rId12" Type="http://schemas.openxmlformats.org/officeDocument/2006/relationships/image" Target="../media/image1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0.png"/><Relationship Id="rId11" Type="http://schemas.openxmlformats.org/officeDocument/2006/relationships/image" Target="../media/image110.png"/><Relationship Id="rId5" Type="http://schemas.openxmlformats.org/officeDocument/2006/relationships/image" Target="../media/image4.png"/><Relationship Id="rId10" Type="http://schemas.openxmlformats.org/officeDocument/2006/relationships/image" Target="../media/image100.png"/><Relationship Id="rId4" Type="http://schemas.openxmlformats.org/officeDocument/2006/relationships/image" Target="../media/image3.png"/><Relationship Id="rId9" Type="http://schemas.openxmlformats.org/officeDocument/2006/relationships/image" Target="../media/image95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2.png"/><Relationship Id="rId5" Type="http://schemas.openxmlformats.org/officeDocument/2006/relationships/image" Target="../media/image81.png"/><Relationship Id="rId4" Type="http://schemas.openxmlformats.org/officeDocument/2006/relationships/image" Target="../media/image80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7.png"/><Relationship Id="rId5" Type="http://schemas.openxmlformats.org/officeDocument/2006/relationships/image" Target="../media/image86.png"/><Relationship Id="rId4" Type="http://schemas.openxmlformats.org/officeDocument/2006/relationships/image" Target="../media/image85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11" Type="http://schemas.openxmlformats.org/officeDocument/2006/relationships/image" Target="../media/image13.png"/><Relationship Id="rId5" Type="http://schemas.openxmlformats.org/officeDocument/2006/relationships/image" Target="../media/image6.png"/><Relationship Id="rId10" Type="http://schemas.openxmlformats.org/officeDocument/2006/relationships/image" Target="../media/image12.png"/><Relationship Id="rId4" Type="http://schemas.openxmlformats.org/officeDocument/2006/relationships/image" Target="../media/image2.png"/><Relationship Id="rId9" Type="http://schemas.openxmlformats.org/officeDocument/2006/relationships/image" Target="../media/image11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1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0FB21-C286-4B36-8461-EF648632BA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Logistic Regression</a:t>
            </a:r>
            <a:endParaRPr lang="en-IN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2A9C4C-9012-4295-9CF7-7ACC4BFBC2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Geometric Intuition 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6989409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652DFF8-8CE4-4A20-9F4F-D0B47DFBB646}"/>
              </a:ext>
            </a:extLst>
          </p:cNvPr>
          <p:cNvCxnSpPr>
            <a:cxnSpLocks/>
          </p:cNvCxnSpPr>
          <p:nvPr/>
        </p:nvCxnSpPr>
        <p:spPr>
          <a:xfrm flipH="1">
            <a:off x="2139549" y="2135603"/>
            <a:ext cx="2136744" cy="4473862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56E8535C-2079-4013-B03A-D23CCFE70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Quick Understanding </a:t>
            </a:r>
            <a:endParaRPr lang="en-IN" sz="3000" b="1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7F668E0-A320-4E73-98F3-025DC374CF27}"/>
              </a:ext>
            </a:extLst>
          </p:cNvPr>
          <p:cNvGrpSpPr/>
          <p:nvPr/>
        </p:nvGrpSpPr>
        <p:grpSpPr>
          <a:xfrm>
            <a:off x="397070" y="1690688"/>
            <a:ext cx="5573095" cy="5034025"/>
            <a:chOff x="901468" y="603466"/>
            <a:chExt cx="5573095" cy="5034025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B85943A2-EF7A-47D0-8308-E467CE86F99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31920" y="1919188"/>
              <a:ext cx="352338" cy="352338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5355D1A-F7EE-4E32-AF09-E1924B3C6E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8094" y="2419338"/>
              <a:ext cx="352338" cy="352338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E5B6E2A-A16A-4283-9FF2-C5ED5C61497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4874" y="1566850"/>
              <a:ext cx="352338" cy="352338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DD6F266F-C10F-4909-9D6F-BF96010BC1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62677" y="1072291"/>
              <a:ext cx="352338" cy="352338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CD1F4E9D-CFCF-45DC-AA21-AE42809A627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86508" y="2857357"/>
              <a:ext cx="352338" cy="352338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60B6799D-746D-4F2D-9872-EF2370ABF70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8782" y="1919188"/>
              <a:ext cx="352338" cy="352338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91AAC485-F8E2-4FED-A547-CE94348EE7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6445" y="2505019"/>
              <a:ext cx="352338" cy="352338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B5201D9F-CA3B-4847-9B36-31496774A8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67102" y="1743019"/>
              <a:ext cx="352338" cy="352338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D2BD261F-0D3B-4519-B655-D09F5822983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64865" y="3548050"/>
              <a:ext cx="352338" cy="352338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1F724B5C-8BAB-410C-89CD-242DC447501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4951" y="2625039"/>
              <a:ext cx="352338" cy="352338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0F3F2CF8-7E43-42F9-A170-31F0080CFA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54802" y="2256828"/>
              <a:ext cx="352338" cy="352338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12C2A8E1-B2AC-4117-856F-70821274D3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27289" y="1127826"/>
              <a:ext cx="352338" cy="352338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CBBD9FD1-8074-4AA9-A091-7C260D9037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84258" y="1586202"/>
              <a:ext cx="352338" cy="352338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482341C7-9A3D-40F6-B40E-4074ABAA9A3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1925" y="2930982"/>
              <a:ext cx="352338" cy="352338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6F9A185F-4F73-4997-B1B8-43C4F27ED9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1468" y="2048911"/>
              <a:ext cx="352338" cy="352338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6432EB4A-E037-45D3-8A29-1165AD1C9F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60427" y="3423836"/>
              <a:ext cx="352338" cy="352338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F40A70C8-004F-449F-A208-47C9A9527A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21882" y="1303995"/>
              <a:ext cx="352338" cy="352338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F23A2D07-0DE6-4417-84ED-EAC4E82BE47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61965" y="3527659"/>
              <a:ext cx="352339" cy="352339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E2E6B715-4E3B-495D-90D7-95D5CB6787F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6859" y="4556589"/>
              <a:ext cx="352339" cy="352339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F40B78AF-5D9B-4FE2-BB53-5D781C2145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81988" y="3527659"/>
              <a:ext cx="352339" cy="352339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315C0E9F-D2B0-421E-8FF8-83449AB1A4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83357" y="2322559"/>
              <a:ext cx="352339" cy="352339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9E91C9E8-A98D-459D-A67E-C77E2117FC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57288" y="5171339"/>
              <a:ext cx="352339" cy="352339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7CE61592-4813-457D-A0AE-F58AB625221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29649" y="3062855"/>
              <a:ext cx="352339" cy="352339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2738EA29-8B06-4EFD-94B7-1994A24E3C4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33999" y="4702512"/>
              <a:ext cx="352339" cy="352339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939189DF-D03E-4365-A221-6EE7B7A999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78368" y="3006706"/>
              <a:ext cx="352339" cy="352339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946C8AF5-9D15-4F2A-A00E-D8BA3890BF1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93717" y="4036369"/>
              <a:ext cx="352339" cy="352339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96F6E371-8647-4754-B307-C07077CE1C2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50917" y="2952312"/>
              <a:ext cx="352339" cy="352339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A3096F36-E117-4D20-9840-3F1F574A67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29682" y="5285152"/>
              <a:ext cx="352339" cy="352339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924BB62D-D694-4B84-B825-58B34FE991C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22224" y="3786323"/>
              <a:ext cx="352339" cy="352339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FBCE9A58-D48B-4CEE-936A-2F21F4D899D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3458" y="4184798"/>
              <a:ext cx="352339" cy="352339"/>
            </a:xfrm>
            <a:prstGeom prst="rect">
              <a:avLst/>
            </a:prstGeom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D7C4ECCF-509C-4A1C-9177-617258F6BC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43947" y="603466"/>
              <a:ext cx="352339" cy="352339"/>
            </a:xfrm>
            <a:prstGeom prst="rect">
              <a:avLst/>
            </a:prstGeom>
          </p:spPr>
        </p:pic>
      </p:grp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9C4BB9B-4FDB-4299-B58B-A35B1C737224}"/>
              </a:ext>
            </a:extLst>
          </p:cNvPr>
          <p:cNvCxnSpPr>
            <a:cxnSpLocks/>
          </p:cNvCxnSpPr>
          <p:nvPr/>
        </p:nvCxnSpPr>
        <p:spPr>
          <a:xfrm flipH="1">
            <a:off x="1563131" y="2372694"/>
            <a:ext cx="3269618" cy="390710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456D4181-DC91-4869-B439-8BA58082AD94}"/>
                  </a:ext>
                </a:extLst>
              </p:cNvPr>
              <p:cNvSpPr txBox="1"/>
              <p:nvPr/>
            </p:nvSpPr>
            <p:spPr>
              <a:xfrm>
                <a:off x="1225573" y="6142073"/>
                <a:ext cx="269754" cy="3847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5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IN" sz="25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456D4181-DC91-4869-B439-8BA58082AD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5573" y="6142073"/>
                <a:ext cx="269754" cy="384721"/>
              </a:xfrm>
              <a:prstGeom prst="rect">
                <a:avLst/>
              </a:prstGeom>
              <a:blipFill>
                <a:blip r:embed="rId4"/>
                <a:stretch>
                  <a:fillRect l="-15909" r="-1363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C6F512E-1178-4FB3-B2E2-8F200493D16C}"/>
              </a:ext>
            </a:extLst>
          </p:cNvPr>
          <p:cNvCxnSpPr>
            <a:cxnSpLocks/>
          </p:cNvCxnSpPr>
          <p:nvPr/>
        </p:nvCxnSpPr>
        <p:spPr>
          <a:xfrm flipH="1" flipV="1">
            <a:off x="4125284" y="2122470"/>
            <a:ext cx="503346" cy="444917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2F1058C3-E58F-4EF4-BE03-128BBE07E437}"/>
                  </a:ext>
                </a:extLst>
              </p:cNvPr>
              <p:cNvSpPr txBox="1"/>
              <p:nvPr/>
            </p:nvSpPr>
            <p:spPr>
              <a:xfrm>
                <a:off x="4401420" y="2040886"/>
                <a:ext cx="97360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𝑉𝑒𝑐𝑡𝑜𝑟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2F1058C3-E58F-4EF4-BE03-128BBE07E4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1420" y="2040886"/>
                <a:ext cx="973600" cy="276999"/>
              </a:xfrm>
              <a:prstGeom prst="rect">
                <a:avLst/>
              </a:prstGeom>
              <a:blipFill>
                <a:blip r:embed="rId5"/>
                <a:stretch>
                  <a:fillRect l="-5000" r="-2500" b="-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3576F20-20B4-4F9E-AEE5-43EE0CF98F67}"/>
              </a:ext>
            </a:extLst>
          </p:cNvPr>
          <p:cNvCxnSpPr>
            <a:cxnSpLocks/>
          </p:cNvCxnSpPr>
          <p:nvPr/>
        </p:nvCxnSpPr>
        <p:spPr>
          <a:xfrm>
            <a:off x="7781029" y="10820"/>
            <a:ext cx="0" cy="684718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CB613C1A-F9C6-460C-9829-78F2C1152EAC}"/>
                  </a:ext>
                </a:extLst>
              </p:cNvPr>
              <p:cNvSpPr txBox="1"/>
              <p:nvPr/>
            </p:nvSpPr>
            <p:spPr>
              <a:xfrm>
                <a:off x="8174865" y="104529"/>
                <a:ext cx="4066434" cy="28548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/>
                  <a:t>Key Points to remember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1200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𝐴𝑟𝑔𝑚𝑎𝑥</m:t>
                    </m:r>
                  </m:oMath>
                </a14:m>
                <a:r>
                  <a:rPr lang="en-US" sz="1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b>
                        <m:sSup>
                          <m:sSup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p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e>
                    </m:nary>
                  </m:oMath>
                </a14:m>
                <a:endParaRPr lang="en-US" sz="1200" dirty="0"/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en-US" sz="1200" dirty="0"/>
                  <a:t>Here only w is variable rest all coming from the data</a:t>
                </a: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1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𝑂𝑝𝑡𝑖𝑚𝑎𝑙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sz="1200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US" sz="1200" b="0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p>
                      <m:sSup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sz="1200" b="0" dirty="0"/>
                  <a:t> +ve then correctly classified points 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p>
                      <m:sSup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sz="1200" b="0" dirty="0"/>
                  <a:t> - ve then incorrectl</a:t>
                </a:r>
                <a:r>
                  <a:rPr lang="en-US" sz="1200" dirty="0"/>
                  <a:t>y classified points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sz="1200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sSup>
                      <m:sSupPr>
                        <m:ctrlPr>
                          <a:rPr lang="en-US" sz="12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sz="1200" b="1" i="1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sSub>
                      <m:sSubPr>
                        <m:ctrlPr>
                          <a:rPr lang="en-US" sz="1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1200" b="1" i="1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sz="1200" b="1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sz="1200" b="1" dirty="0"/>
                  <a:t>(Lets call it as signed distance) 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US" sz="1200" b="0" dirty="0"/>
              </a:p>
              <a:p>
                <a:pPr lvl="1"/>
                <a:endParaRPr lang="en-US" sz="1200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US" sz="1200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US" sz="1200" dirty="0"/>
              </a:p>
              <a:p>
                <a:pPr lvl="1"/>
                <a:endParaRPr lang="en-US" sz="1200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US" sz="1200" dirty="0"/>
              </a:p>
              <a:p>
                <a:endParaRPr lang="en-IN" sz="1100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CB613C1A-F9C6-460C-9829-78F2C1152E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4865" y="104529"/>
                <a:ext cx="4066434" cy="2854820"/>
              </a:xfrm>
              <a:prstGeom prst="rect">
                <a:avLst/>
              </a:prstGeom>
              <a:blipFill>
                <a:blip r:embed="rId6"/>
                <a:stretch>
                  <a:fillRect t="-299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8D13ABC-6749-436A-829C-CC841100C3F6}"/>
              </a:ext>
            </a:extLst>
          </p:cNvPr>
          <p:cNvCxnSpPr>
            <a:cxnSpLocks/>
          </p:cNvCxnSpPr>
          <p:nvPr/>
        </p:nvCxnSpPr>
        <p:spPr>
          <a:xfrm flipH="1" flipV="1">
            <a:off x="3374122" y="2243119"/>
            <a:ext cx="707818" cy="242685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00944D8-5F94-41A0-B512-B5B53418082E}"/>
              </a:ext>
            </a:extLst>
          </p:cNvPr>
          <p:cNvCxnSpPr>
            <a:cxnSpLocks/>
          </p:cNvCxnSpPr>
          <p:nvPr/>
        </p:nvCxnSpPr>
        <p:spPr>
          <a:xfrm flipH="1">
            <a:off x="1338447" y="2743555"/>
            <a:ext cx="3869019" cy="3075982"/>
          </a:xfrm>
          <a:prstGeom prst="line">
            <a:avLst/>
          </a:prstGeom>
          <a:ln w="762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54E5F95-7577-45F9-B98A-FA1381866F16}"/>
              </a:ext>
            </a:extLst>
          </p:cNvPr>
          <p:cNvCxnSpPr>
            <a:cxnSpLocks/>
          </p:cNvCxnSpPr>
          <p:nvPr/>
        </p:nvCxnSpPr>
        <p:spPr>
          <a:xfrm flipH="1" flipV="1">
            <a:off x="4411902" y="2536060"/>
            <a:ext cx="452136" cy="51244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7011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0" grpId="0"/>
      <p:bldP spid="47" grpId="0"/>
      <p:bldP spid="57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8535C-2079-4013-B03A-D23CCFE70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Case 1: Fail Scenarios – Impact of Outliers</a:t>
            </a:r>
            <a:endParaRPr lang="en-IN" sz="3000" b="1" dirty="0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3576F20-20B4-4F9E-AEE5-43EE0CF98F67}"/>
              </a:ext>
            </a:extLst>
          </p:cNvPr>
          <p:cNvCxnSpPr>
            <a:cxnSpLocks/>
          </p:cNvCxnSpPr>
          <p:nvPr/>
        </p:nvCxnSpPr>
        <p:spPr>
          <a:xfrm>
            <a:off x="7781029" y="10820"/>
            <a:ext cx="0" cy="684718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CB613C1A-F9C6-460C-9829-78F2C1152EAC}"/>
                  </a:ext>
                </a:extLst>
              </p:cNvPr>
              <p:cNvSpPr txBox="1"/>
              <p:nvPr/>
            </p:nvSpPr>
            <p:spPr>
              <a:xfrm>
                <a:off x="8174865" y="104529"/>
                <a:ext cx="4066434" cy="28548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/>
                  <a:t>Key Points to remember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1200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𝐴𝑟𝑔𝑚𝑎𝑥</m:t>
                    </m:r>
                  </m:oMath>
                </a14:m>
                <a:r>
                  <a:rPr lang="en-US" sz="1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b>
                        <m:sSup>
                          <m:sSup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p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e>
                    </m:nary>
                  </m:oMath>
                </a14:m>
                <a:endParaRPr lang="en-US" sz="1200" dirty="0"/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en-US" sz="1200" dirty="0"/>
                  <a:t>Here only w is variable rest all coming from the data</a:t>
                </a: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1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𝑂𝑝𝑡𝑖𝑚𝑎𝑙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sz="1200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US" sz="1200" b="0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p>
                      <m:sSup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sz="1200" b="0" dirty="0"/>
                  <a:t> +ve then correctly classified points 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p>
                      <m:sSup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sz="1200" b="0" dirty="0"/>
                  <a:t> - ve then incorrectl</a:t>
                </a:r>
                <a:r>
                  <a:rPr lang="en-US" sz="1200" dirty="0"/>
                  <a:t>y classified points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sz="1200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sSup>
                      <m:sSupPr>
                        <m:ctrlPr>
                          <a:rPr lang="en-US" sz="12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sz="1200" b="1" i="1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sSub>
                      <m:sSubPr>
                        <m:ctrlPr>
                          <a:rPr lang="en-US" sz="1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1200" b="1" i="1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sz="1200" b="1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sz="1200" b="1" dirty="0"/>
                  <a:t>(Lets call it as signed distance) 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US" sz="1200" b="0" dirty="0"/>
              </a:p>
              <a:p>
                <a:pPr lvl="1"/>
                <a:endParaRPr lang="en-US" sz="1200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US" sz="1200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US" sz="1200" dirty="0"/>
              </a:p>
              <a:p>
                <a:pPr lvl="1"/>
                <a:endParaRPr lang="en-US" sz="1200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US" sz="1200" dirty="0"/>
              </a:p>
              <a:p>
                <a:endParaRPr lang="en-IN" sz="1100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CB613C1A-F9C6-460C-9829-78F2C1152E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4865" y="104529"/>
                <a:ext cx="4066434" cy="2854820"/>
              </a:xfrm>
              <a:prstGeom prst="rect">
                <a:avLst/>
              </a:prstGeom>
              <a:blipFill>
                <a:blip r:embed="rId2"/>
                <a:stretch>
                  <a:fillRect t="-299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0" name="Group 79">
            <a:extLst>
              <a:ext uri="{FF2B5EF4-FFF2-40B4-BE49-F238E27FC236}">
                <a16:creationId xmlns:a16="http://schemas.microsoft.com/office/drawing/2014/main" id="{86027F95-3D7A-476B-881E-23C6A155129F}"/>
              </a:ext>
            </a:extLst>
          </p:cNvPr>
          <p:cNvGrpSpPr/>
          <p:nvPr/>
        </p:nvGrpSpPr>
        <p:grpSpPr>
          <a:xfrm>
            <a:off x="678809" y="1354539"/>
            <a:ext cx="5336683" cy="4958192"/>
            <a:chOff x="678809" y="1354539"/>
            <a:chExt cx="5336683" cy="4958192"/>
          </a:xfrm>
        </p:grpSpPr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E47A16A4-16A8-4733-9E5D-D98CA75E802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1001" y="4031146"/>
              <a:ext cx="352338" cy="352338"/>
            </a:xfrm>
            <a:prstGeom prst="rect">
              <a:avLst/>
            </a:prstGeom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B6ADC03D-801D-4747-A486-0CBCE91C498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8809" y="1354539"/>
              <a:ext cx="352339" cy="352339"/>
            </a:xfrm>
            <a:prstGeom prst="rect">
              <a:avLst/>
            </a:prstGeom>
          </p:spPr>
        </p:pic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60C9BC14-8988-4A7B-8207-DABAD76A1BE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68410" y="4031146"/>
              <a:ext cx="352338" cy="352338"/>
            </a:xfrm>
            <a:prstGeom prst="rect">
              <a:avLst/>
            </a:prstGeom>
          </p:spPr>
        </p:pic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4A3C53C0-00D5-4075-9991-0C0D5E74287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5819" y="4031146"/>
              <a:ext cx="352338" cy="352338"/>
            </a:xfrm>
            <a:prstGeom prst="rect">
              <a:avLst/>
            </a:prstGeom>
          </p:spPr>
        </p:pic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DFC98207-BCFD-4FDE-9266-A31D78266B0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83228" y="4031146"/>
              <a:ext cx="352338" cy="352338"/>
            </a:xfrm>
            <a:prstGeom prst="rect">
              <a:avLst/>
            </a:prstGeom>
          </p:spPr>
        </p:pic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F23A2CF4-A0CD-45BE-992C-A4BFE11C31E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9591" y="4031146"/>
              <a:ext cx="352338" cy="352338"/>
            </a:xfrm>
            <a:prstGeom prst="rect">
              <a:avLst/>
            </a:prstGeom>
          </p:spPr>
        </p:pic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60690A5B-5F7E-4739-A91E-D38D421FE1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47000" y="4031146"/>
              <a:ext cx="352338" cy="352338"/>
            </a:xfrm>
            <a:prstGeom prst="rect">
              <a:avLst/>
            </a:prstGeom>
          </p:spPr>
        </p:pic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A886EF40-0736-4262-8E35-A8281AC3912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3149" y="5960391"/>
              <a:ext cx="352339" cy="352339"/>
            </a:xfrm>
            <a:prstGeom prst="rect">
              <a:avLst/>
            </a:prstGeom>
          </p:spPr>
        </p:pic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687568AC-FFDC-443C-9283-DA50AACB9D2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12660" y="5960391"/>
              <a:ext cx="352339" cy="352339"/>
            </a:xfrm>
            <a:prstGeom prst="rect">
              <a:avLst/>
            </a:prstGeom>
          </p:spPr>
        </p:pic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EB7B5ABC-5F77-4188-87B1-C3E902DB8B8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45966" y="5960392"/>
              <a:ext cx="352339" cy="352339"/>
            </a:xfrm>
            <a:prstGeom prst="rect">
              <a:avLst/>
            </a:prstGeom>
          </p:spPr>
        </p:pic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id="{50CF03B1-FC81-4521-A3B5-B76CC562550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27478" y="5960391"/>
              <a:ext cx="352339" cy="352339"/>
            </a:xfrm>
            <a:prstGeom prst="rect">
              <a:avLst/>
            </a:prstGeom>
          </p:spPr>
        </p:pic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FC401363-ACFE-48EE-ABF3-23995AD07C1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81641" y="5960392"/>
              <a:ext cx="352339" cy="352339"/>
            </a:xfrm>
            <a:prstGeom prst="rect">
              <a:avLst/>
            </a:prstGeom>
          </p:spPr>
        </p:pic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9EDADE3A-AD99-4560-A0F5-8D30B24389D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63153" y="5960391"/>
              <a:ext cx="352339" cy="352339"/>
            </a:xfrm>
            <a:prstGeom prst="rect">
              <a:avLst/>
            </a:prstGeom>
          </p:spPr>
        </p:pic>
      </p:grp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975B659-FC95-4F59-A496-1B6F445689FA}"/>
              </a:ext>
            </a:extLst>
          </p:cNvPr>
          <p:cNvCxnSpPr>
            <a:cxnSpLocks/>
          </p:cNvCxnSpPr>
          <p:nvPr/>
        </p:nvCxnSpPr>
        <p:spPr>
          <a:xfrm>
            <a:off x="557679" y="5180369"/>
            <a:ext cx="593878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16A8A46F-A116-4E58-A904-F90CCE2F263D}"/>
              </a:ext>
            </a:extLst>
          </p:cNvPr>
          <p:cNvCxnSpPr>
            <a:cxnSpLocks/>
          </p:cNvCxnSpPr>
          <p:nvPr/>
        </p:nvCxnSpPr>
        <p:spPr>
          <a:xfrm flipV="1">
            <a:off x="6220681" y="4530673"/>
            <a:ext cx="0" cy="649696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1941B2D-F394-4DDA-B352-FE8564F81417}"/>
                  </a:ext>
                </a:extLst>
              </p:cNvPr>
              <p:cNvSpPr txBox="1"/>
              <p:nvPr/>
            </p:nvSpPr>
            <p:spPr>
              <a:xfrm>
                <a:off x="6218255" y="4364423"/>
                <a:ext cx="97360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𝑉𝑒𝑐𝑡𝑜𝑟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1941B2D-F394-4DDA-B352-FE8564F814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8255" y="4364423"/>
                <a:ext cx="973600" cy="276999"/>
              </a:xfrm>
              <a:prstGeom prst="rect">
                <a:avLst/>
              </a:prstGeom>
              <a:blipFill>
                <a:blip r:embed="rId5"/>
                <a:stretch>
                  <a:fillRect l="-5000" r="-2500" b="-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172D26FB-4D06-4712-95F3-48FB352A6EE9}"/>
                  </a:ext>
                </a:extLst>
              </p:cNvPr>
              <p:cNvSpPr txBox="1"/>
              <p:nvPr/>
            </p:nvSpPr>
            <p:spPr>
              <a:xfrm>
                <a:off x="6443440" y="5180369"/>
                <a:ext cx="480837" cy="3847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5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sSub>
                        <m:sSubPr>
                          <m:ctrlPr>
                            <a:rPr lang="en-IN" sz="25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N" sz="2500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172D26FB-4D06-4712-95F3-48FB352A6E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3440" y="5180369"/>
                <a:ext cx="480837" cy="384721"/>
              </a:xfrm>
              <a:prstGeom prst="rect">
                <a:avLst/>
              </a:prstGeom>
              <a:blipFill>
                <a:blip r:embed="rId6"/>
                <a:stretch>
                  <a:fillRect l="-8861" r="-5063" b="-1428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A510A24-D104-4648-A093-139C33A5C2D2}"/>
              </a:ext>
            </a:extLst>
          </p:cNvPr>
          <p:cNvCxnSpPr>
            <a:cxnSpLocks/>
          </p:cNvCxnSpPr>
          <p:nvPr/>
        </p:nvCxnSpPr>
        <p:spPr>
          <a:xfrm flipH="1">
            <a:off x="745319" y="4207315"/>
            <a:ext cx="21847" cy="97305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1330E4CF-498C-4C19-A3C0-5C3A84CE0F52}"/>
              </a:ext>
            </a:extLst>
          </p:cNvPr>
          <p:cNvCxnSpPr>
            <a:cxnSpLocks/>
          </p:cNvCxnSpPr>
          <p:nvPr/>
        </p:nvCxnSpPr>
        <p:spPr>
          <a:xfrm flipH="1">
            <a:off x="730107" y="5196559"/>
            <a:ext cx="21847" cy="97305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E7D3B193-0719-4544-BCCE-4F3A41E8A9E1}"/>
              </a:ext>
            </a:extLst>
          </p:cNvPr>
          <p:cNvCxnSpPr>
            <a:cxnSpLocks/>
          </p:cNvCxnSpPr>
          <p:nvPr/>
        </p:nvCxnSpPr>
        <p:spPr>
          <a:xfrm flipH="1">
            <a:off x="522561" y="1451295"/>
            <a:ext cx="35119" cy="372907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9116CAC8-6A41-4FB6-8F5A-900A6363EC26}"/>
                  </a:ext>
                </a:extLst>
              </p:cNvPr>
              <p:cNvSpPr txBox="1"/>
              <p:nvPr/>
            </p:nvSpPr>
            <p:spPr>
              <a:xfrm>
                <a:off x="817426" y="4657149"/>
                <a:ext cx="6901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9116CAC8-6A41-4FB6-8F5A-900A6363EC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426" y="4657149"/>
                <a:ext cx="690189" cy="276999"/>
              </a:xfrm>
              <a:prstGeom prst="rect">
                <a:avLst/>
              </a:prstGeom>
              <a:blipFill>
                <a:blip r:embed="rId7"/>
                <a:stretch>
                  <a:fillRect l="-7965" r="-7965" b="-177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90FA20D2-B808-41AD-9CD1-85E84DAC70C5}"/>
                  </a:ext>
                </a:extLst>
              </p:cNvPr>
              <p:cNvSpPr txBox="1"/>
              <p:nvPr/>
            </p:nvSpPr>
            <p:spPr>
              <a:xfrm>
                <a:off x="815906" y="5641240"/>
                <a:ext cx="6901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90FA20D2-B808-41AD-9CD1-85E84DAC70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906" y="5641240"/>
                <a:ext cx="690189" cy="276999"/>
              </a:xfrm>
              <a:prstGeom prst="rect">
                <a:avLst/>
              </a:prstGeom>
              <a:blipFill>
                <a:blip r:embed="rId8"/>
                <a:stretch>
                  <a:fillRect l="-7965" r="-7080" b="-1739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0478378B-E9F8-4936-9252-029BFC0EF98A}"/>
                  </a:ext>
                </a:extLst>
              </p:cNvPr>
              <p:cNvSpPr txBox="1"/>
              <p:nvPr/>
            </p:nvSpPr>
            <p:spPr>
              <a:xfrm>
                <a:off x="1108552" y="1385908"/>
                <a:ext cx="8184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=50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0478378B-E9F8-4936-9252-029BFC0EF9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8552" y="1385908"/>
                <a:ext cx="818429" cy="276999"/>
              </a:xfrm>
              <a:prstGeom prst="rect">
                <a:avLst/>
              </a:prstGeom>
              <a:blipFill>
                <a:blip r:embed="rId9"/>
                <a:stretch>
                  <a:fillRect l="-6716" r="-7463" b="-1739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6992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7" dur="2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47" dur="2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57" dur="2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7" grpId="0" build="p"/>
      <p:bldP spid="65" grpId="0"/>
      <p:bldP spid="66" grpId="0"/>
      <p:bldP spid="77" grpId="0"/>
      <p:bldP spid="78" grpId="0"/>
      <p:bldP spid="7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8535C-2079-4013-B03A-D23CCFE70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Case 2: Fail Scenarios – Impact of Outliers</a:t>
            </a:r>
            <a:endParaRPr lang="en-IN" sz="3000" b="1" dirty="0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3576F20-20B4-4F9E-AEE5-43EE0CF98F67}"/>
              </a:ext>
            </a:extLst>
          </p:cNvPr>
          <p:cNvCxnSpPr>
            <a:cxnSpLocks/>
          </p:cNvCxnSpPr>
          <p:nvPr/>
        </p:nvCxnSpPr>
        <p:spPr>
          <a:xfrm>
            <a:off x="7781029" y="10820"/>
            <a:ext cx="0" cy="684718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CB613C1A-F9C6-460C-9829-78F2C1152EAC}"/>
                  </a:ext>
                </a:extLst>
              </p:cNvPr>
              <p:cNvSpPr txBox="1"/>
              <p:nvPr/>
            </p:nvSpPr>
            <p:spPr>
              <a:xfrm>
                <a:off x="8174865" y="104529"/>
                <a:ext cx="4066434" cy="56248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/>
                  <a:t>Key Points to remember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1200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𝐴𝑟𝑔𝑚𝑎𝑥</m:t>
                    </m:r>
                  </m:oMath>
                </a14:m>
                <a:r>
                  <a:rPr lang="en-US" sz="1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b>
                        <m:sSup>
                          <m:sSup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p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e>
                    </m:nary>
                  </m:oMath>
                </a14:m>
                <a:endParaRPr lang="en-US" sz="1200" dirty="0"/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en-US" sz="1200" dirty="0"/>
                  <a:t>Here only w is variable rest all coming from the data</a:t>
                </a: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1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𝑂𝑝𝑡𝑖𝑚𝑎𝑙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sz="1200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US" sz="1200" b="0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p>
                      <m:sSup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sz="1200" b="0" dirty="0"/>
                  <a:t> +ve then correctly classified points 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p>
                      <m:sSup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sz="1200" b="0" dirty="0"/>
                  <a:t> - ve then incorrectl</a:t>
                </a:r>
                <a:r>
                  <a:rPr lang="en-US" sz="1200" dirty="0"/>
                  <a:t>y classified points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sz="1200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sSup>
                      <m:sSupPr>
                        <m:ctrlPr>
                          <a:rPr lang="en-US" sz="12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sz="1200" b="1" i="1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sSub>
                      <m:sSubPr>
                        <m:ctrlPr>
                          <a:rPr lang="en-US" sz="1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1200" b="1" i="1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sz="1200" b="1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sz="1200" b="1" dirty="0"/>
                  <a:t>(Lets call it as signed distance) 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US" sz="1200" b="1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b="1" dirty="0"/>
                  <a:t>Conclusion from both the scenarios is that </a:t>
                </a:r>
                <a14:m>
                  <m:oMath xmlns:m="http://schemas.openxmlformats.org/officeDocument/2006/math">
                    <m:r>
                      <a:rPr lang="en-US" sz="1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𝝅</m:t>
                    </m:r>
                    <m:sSub>
                      <m:sSubPr>
                        <m:ctrlPr>
                          <a:rPr lang="en-US" sz="1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  <m:sub>
                        <m:r>
                          <a:rPr lang="en-US" sz="1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1200" b="0" dirty="0"/>
                  <a:t> </a:t>
                </a:r>
                <a:r>
                  <a:rPr lang="en-US" sz="1200" b="1" dirty="0"/>
                  <a:t>is the </a:t>
                </a:r>
              </a:p>
              <a:p>
                <a:r>
                  <a:rPr lang="en-US" sz="1200" b="1" dirty="0"/>
                  <a:t>     best classifier which is obviously wrong. 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b="1" dirty="0"/>
                  <a:t>Because of the outlier this has happened. 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b="1" dirty="0"/>
                  <a:t>Maximizing the sum of signed distances is not outlier </a:t>
                </a:r>
              </a:p>
              <a:p>
                <a:r>
                  <a:rPr lang="en-US" sz="1200" b="1" dirty="0"/>
                  <a:t>     prone</a:t>
                </a:r>
              </a:p>
              <a:p>
                <a:endParaRPr lang="en-US" sz="1200" b="1" dirty="0"/>
              </a:p>
              <a:p>
                <a:endParaRPr lang="en-US" sz="1200" b="1" dirty="0"/>
              </a:p>
              <a:p>
                <a:endParaRPr lang="en-US" sz="1200" b="1" dirty="0"/>
              </a:p>
              <a:p>
                <a:endParaRPr lang="en-US" sz="1200" b="1" dirty="0"/>
              </a:p>
              <a:p>
                <a:endParaRPr lang="en-US" sz="1200" b="1" dirty="0"/>
              </a:p>
              <a:p>
                <a:endParaRPr lang="en-US" sz="1200" b="1" dirty="0"/>
              </a:p>
              <a:p>
                <a:endParaRPr lang="en-US" sz="1200" b="1" dirty="0"/>
              </a:p>
              <a:p>
                <a:endParaRPr lang="en-US" sz="1200" b="1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b="1" dirty="0"/>
                  <a:t>Demo: </a:t>
                </a: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en-US" sz="1200" b="1" dirty="0"/>
                  <a:t>Scenario 3</a:t>
                </a:r>
              </a:p>
              <a:p>
                <a:endParaRPr lang="en-US" sz="1200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US" sz="1200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US" sz="1200" dirty="0"/>
              </a:p>
              <a:p>
                <a:pPr lvl="1"/>
                <a:endParaRPr lang="en-US" sz="1200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US" sz="1200" dirty="0"/>
              </a:p>
              <a:p>
                <a:endParaRPr lang="en-IN" sz="1100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CB613C1A-F9C6-460C-9829-78F2C1152E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4865" y="104529"/>
                <a:ext cx="4066434" cy="5624810"/>
              </a:xfrm>
              <a:prstGeom prst="rect">
                <a:avLst/>
              </a:prstGeom>
              <a:blipFill>
                <a:blip r:embed="rId2"/>
                <a:stretch>
                  <a:fillRect t="-151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0" name="Group 79">
            <a:extLst>
              <a:ext uri="{FF2B5EF4-FFF2-40B4-BE49-F238E27FC236}">
                <a16:creationId xmlns:a16="http://schemas.microsoft.com/office/drawing/2014/main" id="{86027F95-3D7A-476B-881E-23C6A155129F}"/>
              </a:ext>
            </a:extLst>
          </p:cNvPr>
          <p:cNvGrpSpPr/>
          <p:nvPr/>
        </p:nvGrpSpPr>
        <p:grpSpPr>
          <a:xfrm>
            <a:off x="569268" y="1346444"/>
            <a:ext cx="5446224" cy="4966287"/>
            <a:chOff x="569268" y="1346444"/>
            <a:chExt cx="5446224" cy="4966287"/>
          </a:xfrm>
        </p:grpSpPr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E47A16A4-16A8-4733-9E5D-D98CA75E802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1001" y="4031146"/>
              <a:ext cx="352338" cy="352338"/>
            </a:xfrm>
            <a:prstGeom prst="rect">
              <a:avLst/>
            </a:prstGeom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B6ADC03D-801D-4747-A486-0CBCE91C498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9268" y="1346444"/>
              <a:ext cx="352339" cy="352339"/>
            </a:xfrm>
            <a:prstGeom prst="rect">
              <a:avLst/>
            </a:prstGeom>
          </p:spPr>
        </p:pic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60C9BC14-8988-4A7B-8207-DABAD76A1BE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68410" y="4031146"/>
              <a:ext cx="352338" cy="352338"/>
            </a:xfrm>
            <a:prstGeom prst="rect">
              <a:avLst/>
            </a:prstGeom>
          </p:spPr>
        </p:pic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4A3C53C0-00D5-4075-9991-0C0D5E74287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5819" y="4031146"/>
              <a:ext cx="352338" cy="352338"/>
            </a:xfrm>
            <a:prstGeom prst="rect">
              <a:avLst/>
            </a:prstGeom>
          </p:spPr>
        </p:pic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DFC98207-BCFD-4FDE-9266-A31D78266B0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83228" y="4031146"/>
              <a:ext cx="352338" cy="352338"/>
            </a:xfrm>
            <a:prstGeom prst="rect">
              <a:avLst/>
            </a:prstGeom>
          </p:spPr>
        </p:pic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F23A2CF4-A0CD-45BE-992C-A4BFE11C31E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9591" y="4031146"/>
              <a:ext cx="352338" cy="352338"/>
            </a:xfrm>
            <a:prstGeom prst="rect">
              <a:avLst/>
            </a:prstGeom>
          </p:spPr>
        </p:pic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60690A5B-5F7E-4739-A91E-D38D421FE1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47000" y="4031146"/>
              <a:ext cx="352338" cy="352338"/>
            </a:xfrm>
            <a:prstGeom prst="rect">
              <a:avLst/>
            </a:prstGeom>
          </p:spPr>
        </p:pic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A886EF40-0736-4262-8E35-A8281AC3912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4059" y="5930015"/>
              <a:ext cx="352339" cy="352339"/>
            </a:xfrm>
            <a:prstGeom prst="rect">
              <a:avLst/>
            </a:prstGeom>
          </p:spPr>
        </p:pic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687568AC-FFDC-443C-9283-DA50AACB9D2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12660" y="5960391"/>
              <a:ext cx="352339" cy="352339"/>
            </a:xfrm>
            <a:prstGeom prst="rect">
              <a:avLst/>
            </a:prstGeom>
          </p:spPr>
        </p:pic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EB7B5ABC-5F77-4188-87B1-C3E902DB8B8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45966" y="5960392"/>
              <a:ext cx="352339" cy="352339"/>
            </a:xfrm>
            <a:prstGeom prst="rect">
              <a:avLst/>
            </a:prstGeom>
          </p:spPr>
        </p:pic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id="{50CF03B1-FC81-4521-A3B5-B76CC562550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27478" y="5960391"/>
              <a:ext cx="352339" cy="352339"/>
            </a:xfrm>
            <a:prstGeom prst="rect">
              <a:avLst/>
            </a:prstGeom>
          </p:spPr>
        </p:pic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FC401363-ACFE-48EE-ABF3-23995AD07C1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81641" y="5960392"/>
              <a:ext cx="352339" cy="352339"/>
            </a:xfrm>
            <a:prstGeom prst="rect">
              <a:avLst/>
            </a:prstGeom>
          </p:spPr>
        </p:pic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9EDADE3A-AD99-4560-A0F5-8D30B24389D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63153" y="5960391"/>
              <a:ext cx="352339" cy="352339"/>
            </a:xfrm>
            <a:prstGeom prst="rect">
              <a:avLst/>
            </a:prstGeom>
          </p:spPr>
        </p:pic>
      </p:grp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975B659-FC95-4F59-A496-1B6F445689FA}"/>
              </a:ext>
            </a:extLst>
          </p:cNvPr>
          <p:cNvCxnSpPr>
            <a:cxnSpLocks/>
          </p:cNvCxnSpPr>
          <p:nvPr/>
        </p:nvCxnSpPr>
        <p:spPr>
          <a:xfrm flipV="1">
            <a:off x="989203" y="1283516"/>
            <a:ext cx="63366" cy="541089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16A8A46F-A116-4E58-A904-F90CCE2F263D}"/>
              </a:ext>
            </a:extLst>
          </p:cNvPr>
          <p:cNvCxnSpPr>
            <a:cxnSpLocks/>
          </p:cNvCxnSpPr>
          <p:nvPr/>
        </p:nvCxnSpPr>
        <p:spPr>
          <a:xfrm flipH="1">
            <a:off x="288478" y="6538799"/>
            <a:ext cx="700725" cy="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172D26FB-4D06-4712-95F3-48FB352A6EE9}"/>
                  </a:ext>
                </a:extLst>
              </p:cNvPr>
              <p:cNvSpPr txBox="1"/>
              <p:nvPr/>
            </p:nvSpPr>
            <p:spPr>
              <a:xfrm>
                <a:off x="192446" y="1027906"/>
                <a:ext cx="488275" cy="3847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5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sSub>
                        <m:sSubPr>
                          <m:ctrlPr>
                            <a:rPr lang="en-IN" sz="25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N" sz="2500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172D26FB-4D06-4712-95F3-48FB352A6E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446" y="1027906"/>
                <a:ext cx="488275" cy="384721"/>
              </a:xfrm>
              <a:prstGeom prst="rect">
                <a:avLst/>
              </a:prstGeom>
              <a:blipFill>
                <a:blip r:embed="rId5"/>
                <a:stretch>
                  <a:fillRect l="-8750" r="-5000" b="-1428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9116CAC8-6A41-4FB6-8F5A-900A6363EC26}"/>
                  </a:ext>
                </a:extLst>
              </p:cNvPr>
              <p:cNvSpPr txBox="1"/>
              <p:nvPr/>
            </p:nvSpPr>
            <p:spPr>
              <a:xfrm>
                <a:off x="1168244" y="3556636"/>
                <a:ext cx="6901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9116CAC8-6A41-4FB6-8F5A-900A6363EC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8244" y="3556636"/>
                <a:ext cx="690189" cy="276999"/>
              </a:xfrm>
              <a:prstGeom prst="rect">
                <a:avLst/>
              </a:prstGeom>
              <a:blipFill>
                <a:blip r:embed="rId6"/>
                <a:stretch>
                  <a:fillRect l="-7965" r="-7080" b="-1739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B32608F-2FFD-457F-BC46-9F27981BFDE6}"/>
                  </a:ext>
                </a:extLst>
              </p:cNvPr>
              <p:cNvSpPr txBox="1"/>
              <p:nvPr/>
            </p:nvSpPr>
            <p:spPr>
              <a:xfrm>
                <a:off x="12042" y="6106185"/>
                <a:ext cx="97360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𝑉𝑒𝑐𝑡𝑜𝑟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B32608F-2FFD-457F-BC46-9F27981BFD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42" y="6106185"/>
                <a:ext cx="973600" cy="276999"/>
              </a:xfrm>
              <a:prstGeom prst="rect">
                <a:avLst/>
              </a:prstGeom>
              <a:blipFill>
                <a:blip r:embed="rId7"/>
                <a:stretch>
                  <a:fillRect l="-5625" r="-2500" b="-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C392A57-9D60-484C-B690-3C7459D010C7}"/>
                  </a:ext>
                </a:extLst>
              </p:cNvPr>
              <p:cNvSpPr txBox="1"/>
              <p:nvPr/>
            </p:nvSpPr>
            <p:spPr>
              <a:xfrm>
                <a:off x="2075653" y="3164820"/>
                <a:ext cx="5619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IN" dirty="0"/>
                  <a:t>2</a:t>
                </a: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C392A57-9D60-484C-B690-3C7459D010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5653" y="3164820"/>
                <a:ext cx="561949" cy="276999"/>
              </a:xfrm>
              <a:prstGeom prst="rect">
                <a:avLst/>
              </a:prstGeom>
              <a:blipFill>
                <a:blip r:embed="rId8"/>
                <a:stretch>
                  <a:fillRect l="-15054" t="-28261" r="-23656" b="-50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D3F24DFB-397E-4635-A555-FC9AC0AC545F}"/>
                  </a:ext>
                </a:extLst>
              </p:cNvPr>
              <p:cNvSpPr txBox="1"/>
              <p:nvPr/>
            </p:nvSpPr>
            <p:spPr>
              <a:xfrm>
                <a:off x="3013074" y="2722417"/>
                <a:ext cx="5619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IN" dirty="0"/>
                  <a:t>3</a:t>
                </a: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D3F24DFB-397E-4635-A555-FC9AC0AC54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3074" y="2722417"/>
                <a:ext cx="561949" cy="276999"/>
              </a:xfrm>
              <a:prstGeom prst="rect">
                <a:avLst/>
              </a:prstGeom>
              <a:blipFill>
                <a:blip r:embed="rId9"/>
                <a:stretch>
                  <a:fillRect l="-15217" t="-28889" r="-25000" b="-5111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2D039D7-EB36-4832-B69F-A4A5C57E8387}"/>
                  </a:ext>
                </a:extLst>
              </p:cNvPr>
              <p:cNvSpPr txBox="1"/>
              <p:nvPr/>
            </p:nvSpPr>
            <p:spPr>
              <a:xfrm>
                <a:off x="3956995" y="2276670"/>
                <a:ext cx="5619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IN" dirty="0"/>
                  <a:t>4</a:t>
                </a: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2D039D7-EB36-4832-B69F-A4A5C57E83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6995" y="2276670"/>
                <a:ext cx="561949" cy="276999"/>
              </a:xfrm>
              <a:prstGeom prst="rect">
                <a:avLst/>
              </a:prstGeom>
              <a:blipFill>
                <a:blip r:embed="rId10"/>
                <a:stretch>
                  <a:fillRect l="-15217" t="-28261" r="-25000" b="-50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376182DA-69D2-476C-A4E5-2C9E1855A735}"/>
                  </a:ext>
                </a:extLst>
              </p:cNvPr>
              <p:cNvSpPr txBox="1"/>
              <p:nvPr/>
            </p:nvSpPr>
            <p:spPr>
              <a:xfrm>
                <a:off x="4727920" y="1849373"/>
                <a:ext cx="5619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IN" dirty="0"/>
                  <a:t>5</a:t>
                </a: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376182DA-69D2-476C-A4E5-2C9E1855A7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7920" y="1849373"/>
                <a:ext cx="561949" cy="276999"/>
              </a:xfrm>
              <a:prstGeom prst="rect">
                <a:avLst/>
              </a:prstGeom>
              <a:blipFill>
                <a:blip r:embed="rId11"/>
                <a:stretch>
                  <a:fillRect l="-15217" t="-28261" r="-23913" b="-50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847A232B-B9A9-4D09-A6BE-394144DCD1C9}"/>
                  </a:ext>
                </a:extLst>
              </p:cNvPr>
              <p:cNvSpPr txBox="1"/>
              <p:nvPr/>
            </p:nvSpPr>
            <p:spPr>
              <a:xfrm>
                <a:off x="5613872" y="1429879"/>
                <a:ext cx="5619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IN" dirty="0"/>
                  <a:t>6</a:t>
                </a: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847A232B-B9A9-4D09-A6BE-394144DCD1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3872" y="1429879"/>
                <a:ext cx="561949" cy="276999"/>
              </a:xfrm>
              <a:prstGeom prst="rect">
                <a:avLst/>
              </a:prstGeom>
              <a:blipFill>
                <a:blip r:embed="rId12"/>
                <a:stretch>
                  <a:fillRect l="-15217" t="-28889" r="-23913" b="-5111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3342899-C405-4705-B0C8-1B82B1562DBE}"/>
              </a:ext>
            </a:extLst>
          </p:cNvPr>
          <p:cNvCxnSpPr>
            <a:cxnSpLocks/>
          </p:cNvCxnSpPr>
          <p:nvPr/>
        </p:nvCxnSpPr>
        <p:spPr>
          <a:xfrm>
            <a:off x="1031148" y="4496499"/>
            <a:ext cx="33181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E7EB9E6-E6F9-4BF6-B351-087D3AF21590}"/>
              </a:ext>
            </a:extLst>
          </p:cNvPr>
          <p:cNvCxnSpPr>
            <a:cxnSpLocks/>
          </p:cNvCxnSpPr>
          <p:nvPr/>
        </p:nvCxnSpPr>
        <p:spPr>
          <a:xfrm>
            <a:off x="1005355" y="5873692"/>
            <a:ext cx="33181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088F464-6594-4398-BD8B-3B634AADA62B}"/>
              </a:ext>
            </a:extLst>
          </p:cNvPr>
          <p:cNvCxnSpPr>
            <a:cxnSpLocks/>
          </p:cNvCxnSpPr>
          <p:nvPr/>
        </p:nvCxnSpPr>
        <p:spPr>
          <a:xfrm>
            <a:off x="1034720" y="4590176"/>
            <a:ext cx="122191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1CD1719-732B-46B9-88DC-846645933E17}"/>
              </a:ext>
            </a:extLst>
          </p:cNvPr>
          <p:cNvCxnSpPr>
            <a:cxnSpLocks/>
          </p:cNvCxnSpPr>
          <p:nvPr/>
        </p:nvCxnSpPr>
        <p:spPr>
          <a:xfrm>
            <a:off x="1005355" y="5766033"/>
            <a:ext cx="122191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72FC6D69-0D21-4124-BA91-6E1E826E8CF7}"/>
              </a:ext>
            </a:extLst>
          </p:cNvPr>
          <p:cNvCxnSpPr>
            <a:cxnSpLocks/>
          </p:cNvCxnSpPr>
          <p:nvPr/>
        </p:nvCxnSpPr>
        <p:spPr>
          <a:xfrm>
            <a:off x="1031148" y="4692241"/>
            <a:ext cx="207277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B309494A-03E2-4E91-9DD0-E7453173DCC5}"/>
              </a:ext>
            </a:extLst>
          </p:cNvPr>
          <p:cNvCxnSpPr>
            <a:cxnSpLocks/>
          </p:cNvCxnSpPr>
          <p:nvPr/>
        </p:nvCxnSpPr>
        <p:spPr>
          <a:xfrm>
            <a:off x="1005355" y="5649985"/>
            <a:ext cx="207277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270CB6D4-5430-4EDA-ADBB-A0E990AD57A8}"/>
              </a:ext>
            </a:extLst>
          </p:cNvPr>
          <p:cNvCxnSpPr>
            <a:cxnSpLocks/>
          </p:cNvCxnSpPr>
          <p:nvPr/>
        </p:nvCxnSpPr>
        <p:spPr>
          <a:xfrm>
            <a:off x="1031148" y="4785918"/>
            <a:ext cx="302073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AA1AEBB3-CBD5-489C-9FD9-98D26485824A}"/>
              </a:ext>
            </a:extLst>
          </p:cNvPr>
          <p:cNvCxnSpPr>
            <a:cxnSpLocks/>
          </p:cNvCxnSpPr>
          <p:nvPr/>
        </p:nvCxnSpPr>
        <p:spPr>
          <a:xfrm>
            <a:off x="1010809" y="5508769"/>
            <a:ext cx="302073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E21CB481-D8D3-43A5-9652-686072D01647}"/>
              </a:ext>
            </a:extLst>
          </p:cNvPr>
          <p:cNvCxnSpPr>
            <a:cxnSpLocks/>
          </p:cNvCxnSpPr>
          <p:nvPr/>
        </p:nvCxnSpPr>
        <p:spPr>
          <a:xfrm>
            <a:off x="1031148" y="4879595"/>
            <a:ext cx="387641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BE83CEF5-B70E-4A1A-911A-60E2A3252291}"/>
              </a:ext>
            </a:extLst>
          </p:cNvPr>
          <p:cNvCxnSpPr>
            <a:cxnSpLocks/>
          </p:cNvCxnSpPr>
          <p:nvPr/>
        </p:nvCxnSpPr>
        <p:spPr>
          <a:xfrm>
            <a:off x="1005355" y="5401111"/>
            <a:ext cx="387641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D1A62C40-A45D-4211-8CFD-EC54A9CBEAD3}"/>
              </a:ext>
            </a:extLst>
          </p:cNvPr>
          <p:cNvCxnSpPr>
            <a:cxnSpLocks/>
          </p:cNvCxnSpPr>
          <p:nvPr/>
        </p:nvCxnSpPr>
        <p:spPr>
          <a:xfrm>
            <a:off x="1031148" y="4981662"/>
            <a:ext cx="478242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9679C75F-BC0D-4A15-B91C-E3313D6E2C8E}"/>
              </a:ext>
            </a:extLst>
          </p:cNvPr>
          <p:cNvCxnSpPr>
            <a:cxnSpLocks/>
          </p:cNvCxnSpPr>
          <p:nvPr/>
        </p:nvCxnSpPr>
        <p:spPr>
          <a:xfrm>
            <a:off x="1005355" y="5276675"/>
            <a:ext cx="478242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43080B19-9382-44DB-8FEC-66343B4C064F}"/>
              </a:ext>
            </a:extLst>
          </p:cNvPr>
          <p:cNvCxnSpPr>
            <a:cxnSpLocks/>
          </p:cNvCxnSpPr>
          <p:nvPr/>
        </p:nvCxnSpPr>
        <p:spPr>
          <a:xfrm>
            <a:off x="720754" y="1849373"/>
            <a:ext cx="33181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BD9DC041-FBB2-4BF6-BB40-7DD584190115}"/>
                  </a:ext>
                </a:extLst>
              </p:cNvPr>
              <p:cNvSpPr txBox="1"/>
              <p:nvPr/>
            </p:nvSpPr>
            <p:spPr>
              <a:xfrm>
                <a:off x="295453" y="1878821"/>
                <a:ext cx="6901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BD9DC041-FBB2-4BF6-BB40-7DD5841901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453" y="1878821"/>
                <a:ext cx="690189" cy="276999"/>
              </a:xfrm>
              <a:prstGeom prst="rect">
                <a:avLst/>
              </a:prstGeom>
              <a:blipFill>
                <a:blip r:embed="rId13"/>
                <a:stretch>
                  <a:fillRect l="-7895" r="-7018" b="-1739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0282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40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50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53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63" dur="2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66" dur="2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6" dur="2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9" dur="2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89" dur="2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92" dur="2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02" dur="2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05" dur="2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15" dur="2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0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5" dur="500"/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8" dur="500"/>
                                        <p:tgtEl>
                                          <p:spTgt spid="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1" dur="500"/>
                                        <p:tgtEl>
                                          <p:spTgt spid="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6" dur="500"/>
                                        <p:tgtEl>
                                          <p:spTgt spid="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1" dur="500"/>
                                        <p:tgtEl>
                                          <p:spTgt spid="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6" dur="500"/>
                                        <p:tgtEl>
                                          <p:spTgt spid="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1" dur="500"/>
                                        <p:tgtEl>
                                          <p:spTgt spid="5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6" dur="500"/>
                                        <p:tgtEl>
                                          <p:spTgt spid="5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1" dur="500"/>
                                        <p:tgtEl>
                                          <p:spTgt spid="5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6" dur="500"/>
                                        <p:tgtEl>
                                          <p:spTgt spid="5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1" dur="500"/>
                                        <p:tgtEl>
                                          <p:spTgt spid="5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6" dur="500"/>
                                        <p:tgtEl>
                                          <p:spTgt spid="57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9" dur="500"/>
                                        <p:tgtEl>
                                          <p:spTgt spid="57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7" grpId="0" build="p"/>
      <p:bldP spid="66" grpId="0"/>
      <p:bldP spid="77" grpId="0"/>
      <p:bldP spid="35" grpId="0"/>
      <p:bldP spid="36" grpId="0"/>
      <p:bldP spid="38" grpId="0"/>
      <p:bldP spid="39" grpId="0"/>
      <p:bldP spid="40" grpId="0"/>
      <p:bldP spid="41" grpId="0"/>
      <p:bldP spid="8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8535C-2079-4013-B03A-D23CCFE70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Squashing</a:t>
            </a:r>
            <a:endParaRPr lang="en-IN" sz="3000" b="1" dirty="0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3576F20-20B4-4F9E-AEE5-43EE0CF98F67}"/>
              </a:ext>
            </a:extLst>
          </p:cNvPr>
          <p:cNvCxnSpPr>
            <a:cxnSpLocks/>
          </p:cNvCxnSpPr>
          <p:nvPr/>
        </p:nvCxnSpPr>
        <p:spPr>
          <a:xfrm>
            <a:off x="7781029" y="10820"/>
            <a:ext cx="0" cy="684718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CB613C1A-F9C6-460C-9829-78F2C1152EAC}"/>
                  </a:ext>
                </a:extLst>
              </p:cNvPr>
              <p:cNvSpPr txBox="1"/>
              <p:nvPr/>
            </p:nvSpPr>
            <p:spPr>
              <a:xfrm>
                <a:off x="8174865" y="104529"/>
                <a:ext cx="4014882" cy="62906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/>
                  <a:t>Key Points to remember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/>
                  <a:t>Key idea of Squashing: </a:t>
                </a: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en-US" sz="1200" dirty="0"/>
                  <a:t>If signed distance is small use it as is, if the signed </a:t>
                </a:r>
              </a:p>
              <a:p>
                <a:r>
                  <a:rPr lang="en-US" sz="1200" dirty="0"/>
                  <a:t>                  distance is large make it a smaller value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US" sz="1200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/>
                  <a:t>We are converting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1200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𝐴𝑟𝑔𝑚𝑎𝑥</m:t>
                    </m:r>
                  </m:oMath>
                </a14:m>
                <a:r>
                  <a:rPr lang="en-US" sz="1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b>
                        <m:sSup>
                          <m:sSup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p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1200" dirty="0"/>
                  <a:t>to </a:t>
                </a:r>
              </a:p>
              <a:p>
                <a:r>
                  <a:rPr lang="en-US" sz="1200" dirty="0"/>
                  <a:t>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1200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𝐴𝑟𝑔𝑚𝑎𝑥</m:t>
                    </m:r>
                  </m:oMath>
                </a14:m>
                <a:r>
                  <a:rPr lang="en-US" sz="1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b>
                        <m:sSup>
                          <m:sSup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p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sz="1200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US" sz="1200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/>
                  <a:t>Sigmoid function is one of the functions which we use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US" sz="1200" dirty="0"/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 </m:t>
                        </m:r>
                        <m:sSup>
                          <m:sSup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den>
                    </m:f>
                  </m:oMath>
                </a14:m>
                <a:endParaRPr lang="en-US" sz="1200" dirty="0">
                  <a:latin typeface="+mj-lt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US" sz="1200" dirty="0">
                  <a:latin typeface="+mj-lt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 </m:t>
                        </m:r>
                        <m:sSup>
                          <m:sSup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p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sub>
                            </m:sSub>
                          </m:sup>
                        </m:sSup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den>
                    </m:f>
                  </m:oMath>
                </a14:m>
                <a:endParaRPr lang="en-US" sz="1200" dirty="0">
                  <a:latin typeface="+mj-lt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US" sz="1200" dirty="0">
                  <a:latin typeface="+mj-lt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US" sz="1200" dirty="0">
                  <a:latin typeface="+mj-lt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200" dirty="0"/>
                  <a:t> 0.5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US" sz="1200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/>
                  <a:t>It has a nice probabilistic interpretation </a:t>
                </a: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en-US" sz="1200" dirty="0"/>
                  <a:t>If point lies in the hyper plane the probability of </a:t>
                </a:r>
              </a:p>
              <a:p>
                <a:pPr lvl="1"/>
                <a:r>
                  <a:rPr lang="en-US" sz="1200" dirty="0"/>
                  <a:t>     P(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=1)=0.5</m:t>
                    </m:r>
                  </m:oMath>
                </a14:m>
                <a:endParaRPr lang="en-US" sz="1200" dirty="0"/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en-US" sz="1200" dirty="0"/>
                  <a:t>If point lies very far from hyper plane and towards</a:t>
                </a:r>
              </a:p>
              <a:p>
                <a:pPr lvl="1"/>
                <a:r>
                  <a:rPr lang="en-US" sz="1200" dirty="0"/>
                  <a:t>     w then the probability of P(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=1)= 0.9999</m:t>
                    </m:r>
                  </m:oMath>
                </a14:m>
                <a:endParaRPr lang="en-US" sz="1200" dirty="0"/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en-US" sz="1200" dirty="0"/>
                  <a:t>If point lies very far from hyper plane and opposite </a:t>
                </a:r>
              </a:p>
              <a:p>
                <a:pPr lvl="1"/>
                <a:r>
                  <a:rPr lang="en-US" sz="1200" dirty="0"/>
                  <a:t>     of w then the probability of P(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=1)= 0</m:t>
                    </m:r>
                  </m:oMath>
                </a14:m>
                <a:endParaRPr lang="en-US" sz="1200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US" sz="1200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/>
                  <a:t>New optimization equation will be </a:t>
                </a: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1200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𝐴𝑟𝑔𝑚𝑎𝑥</m:t>
                    </m:r>
                  </m:oMath>
                </a14:m>
                <a:r>
                  <a:rPr lang="en-US" sz="1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b>
                        <m:sSup>
                          <m:sSup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p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f>
                          <m:fPr>
                            <m:ctrlPr>
                              <a:rPr lang="en-US" sz="12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1+ </m:t>
                            </m:r>
                            <m:sSup>
                              <m:sSup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sSub>
                                  <m:sSub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sup>
                            </m:sSup>
                          </m:den>
                        </m:f>
                      </m:e>
                    </m:nary>
                  </m:oMath>
                </a14:m>
                <a:endParaRPr lang="en-US" sz="1200" dirty="0"/>
              </a:p>
              <a:p>
                <a:pPr lvl="1"/>
                <a:endParaRPr lang="en-US" sz="1200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/>
                  <a:t>Why are we going with Sigmoid function? </a:t>
                </a: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en-US" sz="1200" dirty="0"/>
                  <a:t>Sigmoid function is differentiable </a:t>
                </a: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en-US" sz="1200" dirty="0"/>
                  <a:t>It has a nice probabilistic interpretation </a:t>
                </a:r>
              </a:p>
              <a:p>
                <a:endParaRPr lang="en-IN" sz="1100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CB613C1A-F9C6-460C-9829-78F2C1152E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4865" y="104529"/>
                <a:ext cx="4014882" cy="629069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8" name="Picture 4">
            <a:extLst>
              <a:ext uri="{FF2B5EF4-FFF2-40B4-BE49-F238E27FC236}">
                <a16:creationId xmlns:a16="http://schemas.microsoft.com/office/drawing/2014/main" id="{E909933F-2F52-4298-9798-75EAF524F0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932" y="1802831"/>
            <a:ext cx="6801246" cy="4616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4618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5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5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5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5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5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5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5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57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57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57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57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57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57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57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57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500"/>
                                        <p:tgtEl>
                                          <p:spTgt spid="57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7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F0B-E0BB-4752-BF7D-1E9FC0FED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Assessment</a:t>
            </a:r>
            <a:endParaRPr lang="en-IN" sz="3000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859EA6-C196-4129-AE9A-2CBE0CBE58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10820909" cy="823912"/>
          </a:xfrm>
        </p:spPr>
        <p:txBody>
          <a:bodyPr/>
          <a:lstStyle/>
          <a:p>
            <a:r>
              <a:rPr lang="en-US" b="0" dirty="0"/>
              <a:t>Q1. What is problem with the signed distance approach?  </a:t>
            </a:r>
            <a:endParaRPr lang="en-IN" b="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4DA959-970C-4257-A61C-76D7BC218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10820909" cy="3684588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+mj-lt"/>
              </a:rPr>
              <a:t>It is impacted highly with the outliers</a:t>
            </a:r>
          </a:p>
          <a:p>
            <a:r>
              <a:rPr lang="en-US" sz="2000" dirty="0">
                <a:latin typeface="+mj-lt"/>
              </a:rPr>
              <a:t>There is no issue with signed distance it is just to make things faster we are going with Sigmoid approach</a:t>
            </a:r>
          </a:p>
          <a:p>
            <a:r>
              <a:rPr lang="en-US" sz="2000" dirty="0">
                <a:latin typeface="+mj-lt"/>
              </a:rPr>
              <a:t>Signed distance slows down the performance of the model </a:t>
            </a:r>
          </a:p>
          <a:p>
            <a:r>
              <a:rPr lang="en-US" sz="2000" dirty="0">
                <a:latin typeface="+mj-lt"/>
              </a:rPr>
              <a:t>None of the above</a:t>
            </a:r>
          </a:p>
          <a:p>
            <a:endParaRPr lang="en-US" sz="2400" dirty="0"/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826564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0AD47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F0B-E0BB-4752-BF7D-1E9FC0FED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Assessment</a:t>
            </a:r>
            <a:endParaRPr lang="en-IN" sz="3000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859EA6-C196-4129-AE9A-2CBE0CBE58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10820909" cy="823912"/>
          </a:xfrm>
        </p:spPr>
        <p:txBody>
          <a:bodyPr/>
          <a:lstStyle/>
          <a:p>
            <a:r>
              <a:rPr lang="en-US" b="0" dirty="0"/>
              <a:t>Q2. Why are we using Sigmoid transformation?  </a:t>
            </a:r>
            <a:endParaRPr lang="en-IN" b="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4DA959-970C-4257-A61C-76D7BC218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10820909" cy="3684588"/>
          </a:xfrm>
        </p:spPr>
        <p:txBody>
          <a:bodyPr>
            <a:norm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Sigmoid transformation has nice probabilistic interpretation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Sigmoid transformation comes up with good predictions when outliers are present in the dataset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Sigmoid function is differentiable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All of the above</a:t>
            </a:r>
          </a:p>
          <a:p>
            <a:endParaRPr lang="en-US" sz="2000" dirty="0">
              <a:latin typeface="+mj-lt"/>
            </a:endParaRPr>
          </a:p>
          <a:p>
            <a:endParaRPr lang="en-IN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97631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0AD47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F0B-E0BB-4752-BF7D-1E9FC0FED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Logistic Regression – Squashing Cheat Sheet</a:t>
            </a:r>
            <a:endParaRPr lang="en-IN" sz="3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DD953BD-CE1E-45BA-9141-0CCD82C86C6B}"/>
                  </a:ext>
                </a:extLst>
              </p:cNvPr>
              <p:cNvSpPr txBox="1"/>
              <p:nvPr/>
            </p:nvSpPr>
            <p:spPr>
              <a:xfrm>
                <a:off x="347937" y="1690688"/>
                <a:ext cx="4066434" cy="45413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/>
                  <a:t>Key Points to remember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1200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𝐴𝑟𝑔𝑚𝑎𝑥</m:t>
                    </m:r>
                  </m:oMath>
                </a14:m>
                <a:r>
                  <a:rPr lang="en-US" sz="1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b>
                        <m:sSup>
                          <m:sSup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p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e>
                    </m:nary>
                  </m:oMath>
                </a14:m>
                <a:endParaRPr lang="en-US" sz="1200" dirty="0"/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en-US" sz="1200" dirty="0"/>
                  <a:t>Here only w is variable rest all coming from the data</a:t>
                </a: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1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𝑂𝑝𝑡𝑖𝑚𝑎𝑙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sz="1200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US" sz="1200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p>
                      <m:sSup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sz="1200" dirty="0"/>
                  <a:t> +ve then correctly classified points 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p>
                      <m:sSup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sz="1200" dirty="0"/>
                  <a:t> - ve then incorrectly classified points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sz="1200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sSup>
                      <m:sSupPr>
                        <m:ctrlPr>
                          <a:rPr lang="en-US" sz="12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sz="1200" b="1" i="1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sSub>
                      <m:sSubPr>
                        <m:ctrlPr>
                          <a:rPr lang="en-US" sz="1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1200" b="1" i="1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sz="1200" b="1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sz="1200" b="1" dirty="0"/>
                  <a:t>(Lets call it as signed distance) 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US" sz="1200" b="1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b="1" dirty="0"/>
                  <a:t>Conclusion from both the scenarios is that </a:t>
                </a:r>
                <a14:m>
                  <m:oMath xmlns:m="http://schemas.openxmlformats.org/officeDocument/2006/math">
                    <m:r>
                      <a:rPr lang="en-US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𝝅</m:t>
                    </m:r>
                    <m:sSub>
                      <m:sSubPr>
                        <m:ctrlPr>
                          <a:rPr lang="en-US" sz="1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  <m:sub>
                        <m:r>
                          <a:rPr lang="en-US" sz="1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1200" dirty="0"/>
                  <a:t> </a:t>
                </a:r>
                <a:r>
                  <a:rPr lang="en-US" sz="1200" b="1" dirty="0"/>
                  <a:t>is the </a:t>
                </a:r>
              </a:p>
              <a:p>
                <a:r>
                  <a:rPr lang="en-US" sz="1200" b="1" dirty="0"/>
                  <a:t>     best classifier which is obviously wrong. 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b="1" dirty="0"/>
                  <a:t>Because of the outlier this has happened. 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b="1" dirty="0"/>
                  <a:t>Maximizing the sum of signed distances is not outlier </a:t>
                </a:r>
              </a:p>
              <a:p>
                <a:r>
                  <a:rPr lang="en-US" sz="1200" b="1" dirty="0"/>
                  <a:t>     prone</a:t>
                </a:r>
              </a:p>
              <a:p>
                <a:endParaRPr lang="en-US" sz="1200" b="1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/>
                  <a:t>Key idea of Squashing: </a:t>
                </a: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en-US" sz="1200" dirty="0"/>
                  <a:t>If signed distance is small use it as is, if the signed </a:t>
                </a:r>
              </a:p>
              <a:p>
                <a:r>
                  <a:rPr lang="en-US" sz="1200" dirty="0"/>
                  <a:t>                  distance is large make it a smaller value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US" sz="1200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/>
                  <a:t>We are converting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1200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𝐴𝑟𝑔𝑚𝑎𝑥</m:t>
                    </m:r>
                  </m:oMath>
                </a14:m>
                <a:r>
                  <a:rPr lang="en-US" sz="1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b>
                        <m:sSup>
                          <m:sSup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p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1200" dirty="0"/>
                  <a:t>to </a:t>
                </a:r>
              </a:p>
              <a:p>
                <a:r>
                  <a:rPr lang="en-US" sz="1200" dirty="0"/>
                  <a:t>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1200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𝐴𝑟𝑔𝑚𝑎𝑥</m:t>
                    </m:r>
                  </m:oMath>
                </a14:m>
                <a:r>
                  <a:rPr lang="en-US" sz="1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b>
                        <m:sSup>
                          <m:sSup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p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sz="1200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US" sz="1200" dirty="0"/>
              </a:p>
              <a:p>
                <a:endParaRPr lang="en-US" sz="1200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US" sz="1200" b="1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DD953BD-CE1E-45BA-9141-0CCD82C86C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937" y="1690688"/>
                <a:ext cx="4066434" cy="4541308"/>
              </a:xfrm>
              <a:prstGeom prst="rect">
                <a:avLst/>
              </a:prstGeom>
              <a:blipFill>
                <a:blip r:embed="rId2"/>
                <a:stretch>
                  <a:fillRect t="-187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80476BA-CCC0-44A7-94EA-BC66F971E0E4}"/>
                  </a:ext>
                </a:extLst>
              </p:cNvPr>
              <p:cNvSpPr txBox="1"/>
              <p:nvPr/>
            </p:nvSpPr>
            <p:spPr>
              <a:xfrm>
                <a:off x="6184784" y="1774578"/>
                <a:ext cx="6094602" cy="46278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/>
                  <a:t>Sigmoid function is one of the functions which we use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US" sz="1200" dirty="0"/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 </m:t>
                        </m:r>
                        <m:sSup>
                          <m:sSup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den>
                    </m:f>
                  </m:oMath>
                </a14:m>
                <a:endParaRPr lang="en-US" sz="1200" dirty="0">
                  <a:latin typeface="+mj-lt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US" sz="1200" dirty="0">
                  <a:latin typeface="+mj-lt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 </m:t>
                        </m:r>
                        <m:sSup>
                          <m:sSup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p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sub>
                            </m:sSub>
                          </m:sup>
                        </m:sSup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den>
                    </m:f>
                  </m:oMath>
                </a14:m>
                <a:endParaRPr lang="en-US" sz="1200" dirty="0">
                  <a:latin typeface="+mj-lt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US" sz="1200" dirty="0">
                  <a:latin typeface="+mj-lt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US" sz="1200" dirty="0">
                  <a:latin typeface="+mj-lt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200" dirty="0"/>
                  <a:t> 0.5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US" sz="1200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/>
                  <a:t>It has a nice probabilistic interpretation </a:t>
                </a: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en-US" sz="1200" dirty="0"/>
                  <a:t>If point lies in the hyper plane the probability of </a:t>
                </a:r>
              </a:p>
              <a:p>
                <a:pPr lvl="1"/>
                <a:r>
                  <a:rPr lang="en-US" sz="1200" dirty="0"/>
                  <a:t>     P(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=1)=0.5</m:t>
                    </m:r>
                  </m:oMath>
                </a14:m>
                <a:endParaRPr lang="en-US" sz="1200" dirty="0"/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en-US" sz="1200" dirty="0"/>
                  <a:t>If point lies very far from hyper plane and towards</a:t>
                </a:r>
              </a:p>
              <a:p>
                <a:pPr lvl="1"/>
                <a:r>
                  <a:rPr lang="en-US" sz="1200" dirty="0"/>
                  <a:t>     w then the probability of P(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=1)= 0.9999</m:t>
                    </m:r>
                  </m:oMath>
                </a14:m>
                <a:endParaRPr lang="en-US" sz="1200" dirty="0"/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en-US" sz="1200" dirty="0"/>
                  <a:t>If point lies very far from hyper plane and opposite </a:t>
                </a:r>
              </a:p>
              <a:p>
                <a:pPr lvl="1"/>
                <a:r>
                  <a:rPr lang="en-US" sz="1200" dirty="0"/>
                  <a:t>     of w then the probability of P(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=1)= 0</m:t>
                    </m:r>
                  </m:oMath>
                </a14:m>
                <a:endParaRPr lang="en-US" sz="1200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US" sz="1200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/>
                  <a:t>New optimization equation will be </a:t>
                </a: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1200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𝐴𝑟𝑔𝑚𝑎𝑥</m:t>
                    </m:r>
                  </m:oMath>
                </a14:m>
                <a:r>
                  <a:rPr lang="en-US" sz="1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b>
                        <m:sSup>
                          <m:sSup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p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f>
                          <m:fPr>
                            <m:ctrlPr>
                              <a:rPr lang="en-US" sz="12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1+ </m:t>
                            </m:r>
                            <m:sSup>
                              <m:sSup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sSub>
                                  <m:sSub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sup>
                            </m:sSup>
                          </m:den>
                        </m:f>
                      </m:e>
                    </m:nary>
                  </m:oMath>
                </a14:m>
                <a:endParaRPr lang="en-US" sz="1200" dirty="0"/>
              </a:p>
              <a:p>
                <a:pPr lvl="1"/>
                <a:endParaRPr lang="en-US" sz="1200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/>
                  <a:t>Why are we going with Sigmoid function? </a:t>
                </a: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en-US" sz="1200" dirty="0"/>
                  <a:t>Sigmoid function is differentiable </a:t>
                </a: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en-US" sz="1200" dirty="0"/>
                  <a:t>It has a nice probabilistic interpretation 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80476BA-CCC0-44A7-94EA-BC66F971E0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4784" y="1774578"/>
                <a:ext cx="6094602" cy="4627870"/>
              </a:xfrm>
              <a:prstGeom prst="rect">
                <a:avLst/>
              </a:prstGeom>
              <a:blipFill>
                <a:blip r:embed="rId3"/>
                <a:stretch>
                  <a:fillRect b="-13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47748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0FB21-C286-4B36-8461-EF648632BA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Mathematical Formulation</a:t>
            </a:r>
            <a:endParaRPr lang="en-IN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2A9C4C-9012-4295-9CF7-7ACC4BFBC2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Objective Function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313470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8535C-2079-4013-B03A-D23CCFE70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Optimization Problem</a:t>
            </a:r>
            <a:endParaRPr lang="en-IN" sz="3000" b="1" dirty="0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3576F20-20B4-4F9E-AEE5-43EE0CF98F67}"/>
              </a:ext>
            </a:extLst>
          </p:cNvPr>
          <p:cNvCxnSpPr>
            <a:cxnSpLocks/>
          </p:cNvCxnSpPr>
          <p:nvPr/>
        </p:nvCxnSpPr>
        <p:spPr>
          <a:xfrm>
            <a:off x="7781029" y="10820"/>
            <a:ext cx="0" cy="684718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CB613C1A-F9C6-460C-9829-78F2C1152EAC}"/>
                  </a:ext>
                </a:extLst>
              </p:cNvPr>
              <p:cNvSpPr txBox="1"/>
              <p:nvPr/>
            </p:nvSpPr>
            <p:spPr>
              <a:xfrm>
                <a:off x="8174865" y="104529"/>
                <a:ext cx="3977756" cy="81135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/>
                  <a:t>Key Points to remember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/>
                  <a:t>Idea of Monotonic Functions</a:t>
                </a: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en-US" sz="1200" dirty="0"/>
                  <a:t>A function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1200" dirty="0"/>
                  <a:t> is considered as Monotonic when </a:t>
                </a:r>
              </a:p>
              <a:p>
                <a:pPr lvl="1"/>
                <a:r>
                  <a:rPr lang="en-US" sz="1200" dirty="0"/>
                  <a:t>   </a:t>
                </a:r>
                <a14:m>
                  <m:oMath xmlns:m="http://schemas.openxmlformats.org/officeDocument/2006/math">
                    <m:r>
                      <a:rPr lang="en-US" sz="1200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𝑖𝑛𝑐𝑟𝑒𝑎𝑠𝑒𝑠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𝑡h𝑒𝑛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𝑎𝑙𝑠𝑜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𝑖𝑛𝑐𝑟𝑒𝑎𝑠𝑒𝑠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1200" dirty="0"/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en-US" sz="12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&gt; 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𝑡h𝑒𝑛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200" dirty="0"/>
                  <a:t>then it </a:t>
                </a:r>
              </a:p>
              <a:p>
                <a:pPr lvl="1"/>
                <a:r>
                  <a:rPr lang="en-US" sz="1200" dirty="0"/>
                  <a:t>     monotonically increasing function 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US" sz="1200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𝐿𝑜𝑔</m:t>
                    </m:r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𝑚𝑜𝑛𝑜𝑡𝑜𝑛𝑖𝑐𝑎𝑙𝑙𝑦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𝑖𝑛𝑐𝑟𝑒𝑎𝑠𝑖𝑛𝑔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𝑓𝑢𝑛𝑐𝑡𝑖𝑜𝑛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1200" b="0" dirty="0"/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en-US" sz="1200" dirty="0"/>
                  <a:t>When value of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&gt;0 , </m:t>
                    </m:r>
                  </m:oMath>
                </a14:m>
                <a:endParaRPr lang="en-US" sz="1200" b="0" i="1" dirty="0">
                  <a:latin typeface="Cambria Math" panose="02040503050406030204" pitchFamily="18" charset="0"/>
                </a:endParaRP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𝐿𝑜𝑔</m:t>
                    </m:r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𝑜𝑟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𝑣𝑒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𝑣𝑎𝑙𝑢𝑒𝑠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𝑛𝑜𝑡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𝑑𝑒𝑓𝑖𝑛𝑒𝑑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200" dirty="0"/>
                  <a:t> </a:t>
                </a: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𝑳𝒐𝒈</m:t>
                    </m:r>
                    <m:d>
                      <m:dPr>
                        <m:ctrlPr>
                          <a:rPr lang="en-US" sz="1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2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2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sz="12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den>
                        </m:f>
                      </m:e>
                    </m:d>
                    <m:r>
                      <a:rPr lang="en-US" sz="1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sz="1200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𝐥𝐨𝐠</m:t>
                    </m:r>
                    <m:r>
                      <a:rPr lang="en-US" sz="1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sz="1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1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200" dirty="0"/>
                  <a:t>	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US" sz="1200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/>
                  <a:t>Simple Optimization Problem </a:t>
                </a: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𝑎𝑟𝑔𝑚𝑖𝑛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200" dirty="0"/>
                  <a:t> </a:t>
                </a: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en-US" sz="1200" dirty="0"/>
                  <a:t>Here we need to find the best x which will </a:t>
                </a:r>
              </a:p>
              <a:p>
                <a:pPr lvl="1"/>
                <a:r>
                  <a:rPr lang="en-US" sz="1200" dirty="0"/>
                  <a:t>     minimize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1200" dirty="0"/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en-US" sz="1200" dirty="0"/>
                  <a:t>Minima’s and Maxima’s concept – Here we see 0</a:t>
                </a: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1200" dirty="0">
                  <a:latin typeface="+mj-lt"/>
                </a:endParaRP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𝑚𝑜𝑛𝑜𝑡𝑜𝑛𝑖𝑐𝑎𝑙𝑙𝑦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𝑖𝑛𝑐𝑟𝑒𝑎𝑠𝑖𝑛𝑔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𝑤h𝑒𝑛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sz="1200" dirty="0">
                  <a:latin typeface="+mj-lt"/>
                </a:endParaRP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𝑚𝑜𝑛𝑜𝑡𝑜𝑛𝑖𝑐𝑎𝑙𝑙𝑦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𝑑𝑒𝑐𝑟𝑒𝑎𝑠𝑖𝑛𝑔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𝑤h𝑒𝑛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1200" dirty="0">
                  <a:latin typeface="+mj-lt"/>
                </a:endParaRP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endParaRPr lang="en-US" sz="1200" dirty="0">
                  <a:latin typeface="+mj-lt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>
                    <a:ea typeface="Cambria Math" panose="02040503050406030204" pitchFamily="18" charset="0"/>
                  </a:rPr>
                  <a:t>Applying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𝐿𝑜𝑔</m:t>
                    </m:r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en-US" sz="1200" dirty="0"/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𝑎𝑟𝑔𝑚𝑖𝑛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p>
                      </m:e>
                    </m:d>
                    <m:r>
                      <a:rPr lang="en-US" sz="1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200" dirty="0"/>
                  <a:t> </a:t>
                </a: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𝑎𝑟𝑔𝑚𝑖𝑛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func>
                      <m:func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20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endParaRPr lang="en-US" sz="1200" dirty="0"/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en-US" sz="1200" dirty="0"/>
                  <a:t>Our claim is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1200" i="1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1200" dirty="0">
                    <a:latin typeface="+mj-lt"/>
                  </a:rPr>
                  <a:t> because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2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200" dirty="0">
                    <a:latin typeface="+mj-lt"/>
                  </a:rPr>
                  <a:t>is monotonic </a:t>
                </a:r>
              </a:p>
              <a:p>
                <a:pPr lvl="1"/>
                <a:r>
                  <a:rPr lang="en-US" sz="1200" dirty="0">
                    <a:latin typeface="+mj-lt"/>
                  </a:rPr>
                  <a:t>     function  </a:t>
                </a: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en-US" sz="1200" dirty="0">
                    <a:latin typeface="+mj-lt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2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200" dirty="0">
                    <a:latin typeface="+mj-lt"/>
                  </a:rPr>
                  <a:t>is a monotonic function (Inc./Dec.) then</a:t>
                </a:r>
              </a:p>
              <a:p>
                <a:pPr marL="1085850" lvl="2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𝑎𝑟𝑔𝑚𝑖𝑛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𝑎𝑟𝑔𝑚𝑖𝑛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200" dirty="0">
                  <a:latin typeface="+mj-lt"/>
                </a:endParaRPr>
              </a:p>
              <a:p>
                <a:pPr marL="1085850" lvl="2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𝑎𝑟𝑔𝑚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𝑎𝑥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𝑎𝑟𝑔𝑚𝑎𝑥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200" dirty="0"/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200" b="1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𝒂𝒓𝒈𝒎𝒂𝒙</m:t>
                    </m:r>
                    <m:sSub>
                      <m:sSubPr>
                        <m:ctrlPr>
                          <a:rPr lang="en-US" sz="12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b>
                        <m:r>
                          <a:rPr lang="en-US" sz="12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sub>
                    </m:sSub>
                    <m:r>
                      <a:rPr lang="en-US" sz="1200" b="1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sz="12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sz="1200" b="1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b="1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𝒂𝒓𝒈𝒎𝒊𝒏</m:t>
                    </m:r>
                    <m:sSub>
                      <m:sSubPr>
                        <m:ctrlPr>
                          <a:rPr lang="en-US" sz="12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b>
                        <m:r>
                          <a:rPr lang="en-US" sz="12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sub>
                    </m:sSub>
                    <m:r>
                      <a:rPr lang="en-US" sz="1200" b="1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200" b="1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sz="1200" b="1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200" b="1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1200" b="1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200" b="1" dirty="0">
                  <a:latin typeface="+mj-lt"/>
                </a:endParaRP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2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𝒂𝒓𝒈𝒎𝒂𝒙</m:t>
                    </m:r>
                    <m:sSub>
                      <m:sSubPr>
                        <m:ctrlPr>
                          <a:rPr lang="en-US" sz="12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b>
                        <m:r>
                          <a:rPr lang="en-US" sz="12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sub>
                    </m:sSub>
                    <m:r>
                      <a:rPr lang="en-US" sz="1200" b="1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2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sz="12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sz="12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𝒂𝒓𝒈𝒎𝒊𝒏</m:t>
                    </m:r>
                    <m:sSub>
                      <m:sSubPr>
                        <m:ctrlPr>
                          <a:rPr lang="en-US" sz="12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b>
                        <m:r>
                          <a:rPr lang="en-US" sz="12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sub>
                    </m:sSub>
                    <m:r>
                      <a:rPr lang="en-US" sz="12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sz="12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2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12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200" b="1" dirty="0">
                  <a:latin typeface="+mj-lt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b="0" dirty="0">
                    <a:ea typeface="Cambria Math" panose="02040503050406030204" pitchFamily="18" charset="0"/>
                  </a:rPr>
                  <a:t>Use below plots for explanation </a:t>
                </a: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𝐿𝑜𝑔</m:t>
                    </m:r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1200" i="1" dirty="0">
                  <a:latin typeface="Cambria Math" panose="02040503050406030204" pitchFamily="18" charset="0"/>
                </a:endParaRP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1200" dirty="0"/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𝐿𝑜𝑔</m:t>
                    </m:r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sz="1200" dirty="0"/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200" b="1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sz="12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sz="12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endParaRPr lang="en-US" sz="1200" b="1" dirty="0"/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endParaRPr lang="en-US" sz="1200" dirty="0"/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endParaRPr lang="en-US" sz="1200" dirty="0"/>
              </a:p>
              <a:p>
                <a:pPr lvl="1"/>
                <a:endParaRPr lang="en-US" sz="1200" dirty="0"/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endParaRPr lang="en-US" sz="1200" dirty="0"/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endParaRPr lang="en-US" sz="1200" dirty="0"/>
              </a:p>
              <a:p>
                <a:endParaRPr lang="en-IN" sz="1100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CB613C1A-F9C6-460C-9829-78F2C1152E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4865" y="104529"/>
                <a:ext cx="3977756" cy="811350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60B2FFA-92FE-429E-9AC1-47BF08681537}"/>
                  </a:ext>
                </a:extLst>
              </p:cNvPr>
              <p:cNvSpPr txBox="1"/>
              <p:nvPr/>
            </p:nvSpPr>
            <p:spPr>
              <a:xfrm>
                <a:off x="838200" y="1764425"/>
                <a:ext cx="6094602" cy="8177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3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3000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sz="3000" i="1">
                        <a:latin typeface="Cambria Math" panose="02040503050406030204" pitchFamily="18" charset="0"/>
                      </a:rPr>
                      <m:t>𝐴𝑟𝑔𝑚𝑎𝑥</m:t>
                    </m:r>
                  </m:oMath>
                </a14:m>
                <a:r>
                  <a:rPr lang="en-US" sz="3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b>
                        <m:sSup>
                          <m:sSupPr>
                            <m:ctrlPr>
                              <a:rPr lang="en-US" sz="3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0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sz="30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p>
                      </m:sub>
                    </m:sSub>
                    <m:r>
                      <a:rPr lang="en-US" sz="3000" i="1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3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f>
                          <m:fPr>
                            <m:ctrlPr>
                              <a:rPr lang="en-US" sz="30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1+ </m:t>
                            </m:r>
                            <m:sSup>
                              <m:sSupPr>
                                <m:ctrlPr>
                                  <a:rPr lang="en-US" sz="3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0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sz="3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3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0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30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sz="3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0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sz="30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sSub>
                                  <m:sSubPr>
                                    <m:ctrlPr>
                                      <a:rPr lang="en-US" sz="3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30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3000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sup>
                            </m:sSup>
                          </m:den>
                        </m:f>
                      </m:e>
                    </m:nary>
                  </m:oMath>
                </a14:m>
                <a:endParaRPr lang="en-IN" sz="3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60B2FFA-92FE-429E-9AC1-47BF086815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764425"/>
                <a:ext cx="6094602" cy="81778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5CE77EB-BAC8-44F3-AB4C-3F0DEE74A627}"/>
                  </a:ext>
                </a:extLst>
              </p:cNvPr>
              <p:cNvSpPr txBox="1"/>
              <p:nvPr/>
            </p:nvSpPr>
            <p:spPr>
              <a:xfrm>
                <a:off x="625450" y="2704128"/>
                <a:ext cx="6731465" cy="8177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3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3000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sz="3000" i="1">
                        <a:latin typeface="Cambria Math" panose="02040503050406030204" pitchFamily="18" charset="0"/>
                      </a:rPr>
                      <m:t>𝐴𝑟𝑔𝑚𝑎𝑥</m:t>
                    </m:r>
                  </m:oMath>
                </a14:m>
                <a:r>
                  <a:rPr lang="en-US" sz="3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b>
                        <m:sSup>
                          <m:sSupPr>
                            <m:ctrlPr>
                              <a:rPr lang="en-US" sz="3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0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sz="30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p>
                      </m:sub>
                    </m:sSub>
                    <m:r>
                      <a:rPr lang="en-US" sz="3000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3000" b="0" i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⁡(</m:t>
                    </m:r>
                    <m:nary>
                      <m:naryPr>
                        <m:chr m:val="∑"/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3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f>
                          <m:fPr>
                            <m:ctrlPr>
                              <a:rPr lang="en-US" sz="30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1+ </m:t>
                            </m:r>
                            <m:sSup>
                              <m:sSupPr>
                                <m:ctrlPr>
                                  <a:rPr lang="en-US" sz="3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0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sz="3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3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0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30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sz="3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0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sz="30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sSub>
                                  <m:sSubPr>
                                    <m:ctrlPr>
                                      <a:rPr lang="en-US" sz="3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30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3000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sup>
                            </m:sSup>
                          </m:den>
                        </m:f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IN" sz="3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5CE77EB-BAC8-44F3-AB4C-3F0DEE74A6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450" y="2704128"/>
                <a:ext cx="6731465" cy="81778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EAABFE8-596C-44A9-9F5E-A26024C885B3}"/>
                  </a:ext>
                </a:extLst>
              </p:cNvPr>
              <p:cNvSpPr txBox="1"/>
              <p:nvPr/>
            </p:nvSpPr>
            <p:spPr>
              <a:xfrm>
                <a:off x="310393" y="3494047"/>
                <a:ext cx="7298421" cy="6439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3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3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3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sz="3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𝐴𝑟𝑔𝑚𝑎𝑥</m:t>
                    </m:r>
                  </m:oMath>
                </a14:m>
                <a:r>
                  <a:rPr lang="en-US" sz="300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b>
                        <m:sSup>
                          <m:sSupPr>
                            <m:ctrlPr>
                              <a:rPr lang="en-US" sz="3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sz="3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p>
                      </m:sub>
                    </m:sSub>
                    <m:r>
                      <a:rPr lang="en-US" sz="3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3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30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sz="3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⁡(</m:t>
                    </m:r>
                    <m:nary>
                      <m:naryPr>
                        <m:chr m:val="∑"/>
                        <m:ctrlPr>
                          <a:rPr lang="en-US" sz="3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3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3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sz="3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sz="3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3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3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3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sz="3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p>
                                <m:r>
                                  <a:rPr lang="en-US" sz="3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US" sz="3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3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  <m:r>
                          <a:rPr lang="en-US" sz="3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)</m:t>
                        </m:r>
                      </m:e>
                    </m:nary>
                  </m:oMath>
                </a14:m>
                <a:endParaRPr lang="en-IN" sz="3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EAABFE8-596C-44A9-9F5E-A26024C885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393" y="3494047"/>
                <a:ext cx="7298421" cy="64395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51B1C38-7205-4041-A192-D0F58947DE50}"/>
                  </a:ext>
                </a:extLst>
              </p:cNvPr>
              <p:cNvSpPr txBox="1"/>
              <p:nvPr/>
            </p:nvSpPr>
            <p:spPr>
              <a:xfrm>
                <a:off x="310393" y="4202328"/>
                <a:ext cx="7298421" cy="6439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300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0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30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3000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000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𝐴𝑟𝑔𝑚𝑖𝑛</m:t>
                    </m:r>
                  </m:oMath>
                </a14:m>
                <a:r>
                  <a:rPr lang="en-US" sz="3000" dirty="0">
                    <a:solidFill>
                      <a:schemeClr val="accent6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b>
                        <m:sSup>
                          <m:sSupPr>
                            <m:ctrlPr>
                              <a:rPr lang="en-US" sz="30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0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sz="30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p>
                      </m:sub>
                    </m:sSub>
                    <m:r>
                      <a:rPr lang="en-US" sz="3000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3000" b="0" i="0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sz="3000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⁡(</m:t>
                    </m:r>
                    <m:nary>
                      <m:naryPr>
                        <m:chr m:val="∑"/>
                        <m:ctrlPr>
                          <a:rPr lang="en-US" sz="300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30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0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30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sz="30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sz="30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0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30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3000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000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3000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sz="3000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000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p>
                                <m:r>
                                  <a:rPr lang="en-US" sz="3000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US" sz="3000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000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3000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  <m:r>
                          <a:rPr lang="en-US" sz="30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 )</m:t>
                        </m:r>
                      </m:e>
                    </m:nary>
                  </m:oMath>
                </a14:m>
                <a:endParaRPr lang="en-IN" sz="30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51B1C38-7205-4041-A192-D0F58947DE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393" y="4202328"/>
                <a:ext cx="7298421" cy="64395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CF5D2E6-E891-4E71-8029-8F2EECA770A5}"/>
                  </a:ext>
                </a:extLst>
              </p:cNvPr>
              <p:cNvSpPr txBox="1"/>
              <p:nvPr/>
            </p:nvSpPr>
            <p:spPr>
              <a:xfrm>
                <a:off x="1262314" y="5099761"/>
                <a:ext cx="6094602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 +1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𝑃𝑜𝑠𝑖𝑡𝑖𝑣𝑒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𝑝𝑜𝑖𝑛𝑡𝑠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1800" b="0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US" sz="1800" b="0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   −1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𝑁𝑒𝑔𝑎𝑡𝑖𝑣𝑒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𝑝𝑜𝑖𝑛𝑡𝑠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1800" b="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CF5D2E6-E891-4E71-8029-8F2EECA770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2314" y="5099761"/>
                <a:ext cx="6094602" cy="923330"/>
              </a:xfrm>
              <a:prstGeom prst="rect">
                <a:avLst/>
              </a:prstGeom>
              <a:blipFill>
                <a:blip r:embed="rId7"/>
                <a:stretch>
                  <a:fillRect l="-600" t="-1987" b="-728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BBB941EF-4256-4D3C-86CA-08308DFD0362}"/>
              </a:ext>
            </a:extLst>
          </p:cNvPr>
          <p:cNvSpPr txBox="1"/>
          <p:nvPr/>
        </p:nvSpPr>
        <p:spPr>
          <a:xfrm>
            <a:off x="4614317" y="4787498"/>
            <a:ext cx="29546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/>
              <a:t>If 1 is not there then it is nothing but signed distance </a:t>
            </a:r>
            <a:endParaRPr lang="en-IN" sz="10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96A4725-0BD5-440B-92C8-50B693CF3E9A}"/>
                  </a:ext>
                </a:extLst>
              </p:cNvPr>
              <p:cNvSpPr txBox="1"/>
              <p:nvPr/>
            </p:nvSpPr>
            <p:spPr>
              <a:xfrm>
                <a:off x="310393" y="6023091"/>
                <a:ext cx="7298421" cy="37035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𝐴𝑟𝑔𝑚𝑖𝑛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b>
                        <m:sSup>
                          <m:sSup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p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func>
                      <m:func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⁡(1−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96A4725-0BD5-440B-92C8-50B693CF3E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393" y="6023091"/>
                <a:ext cx="7298421" cy="370358"/>
              </a:xfrm>
              <a:prstGeom prst="rect">
                <a:avLst/>
              </a:prstGeom>
              <a:blipFill>
                <a:blip r:embed="rId8"/>
                <a:stretch>
                  <a:fillRect t="-119672" b="-18360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E1EEC5D-6CF2-4165-9281-36795361EAFD}"/>
                  </a:ext>
                </a:extLst>
              </p:cNvPr>
              <p:cNvSpPr txBox="1"/>
              <p:nvPr/>
            </p:nvSpPr>
            <p:spPr>
              <a:xfrm>
                <a:off x="270551" y="6437104"/>
                <a:ext cx="729842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>
                    <a:solidFill>
                      <a:schemeClr val="tx1"/>
                    </a:solidFill>
                  </a:rPr>
                  <a:t>, 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=0/1</m:t>
                    </m:r>
                  </m:oMath>
                </a14:m>
                <a:r>
                  <a:rPr lang="en-IN" dirty="0">
                    <a:solidFill>
                      <a:schemeClr val="tx1"/>
                    </a:solidFill>
                  </a:rPr>
                  <a:t>, </a:t>
                </a:r>
                <a:r>
                  <a:rPr lang="en-IN" sz="1200" i="1" dirty="0">
                    <a:solidFill>
                      <a:schemeClr val="tx1"/>
                    </a:solidFill>
                  </a:rPr>
                  <a:t>above equation is probabilistic approach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E1EEC5D-6CF2-4165-9281-36795361EA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551" y="6437104"/>
                <a:ext cx="7298421" cy="369332"/>
              </a:xfrm>
              <a:prstGeom prst="rect">
                <a:avLst/>
              </a:prstGeom>
              <a:blipFill>
                <a:blip r:embed="rId9"/>
                <a:stretch>
                  <a:fillRect t="-9836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8215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5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5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5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5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5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5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5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5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5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5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5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57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57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57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57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57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57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57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500"/>
                                        <p:tgtEl>
                                          <p:spTgt spid="57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57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1" dur="500"/>
                                        <p:tgtEl>
                                          <p:spTgt spid="57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6" dur="500"/>
                                        <p:tgtEl>
                                          <p:spTgt spid="57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9" dur="500"/>
                                        <p:tgtEl>
                                          <p:spTgt spid="57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33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2" dur="500"/>
                                        <p:tgtEl>
                                          <p:spTgt spid="57">
                                            <p:txEl>
                                              <p:pRg st="33" end="3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34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5" dur="500"/>
                                        <p:tgtEl>
                                          <p:spTgt spid="57">
                                            <p:txEl>
                                              <p:pRg st="34" end="3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35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8" dur="500"/>
                                        <p:tgtEl>
                                          <p:spTgt spid="57">
                                            <p:txEl>
                                              <p:pRg st="35" end="3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7" grpId="0" build="p"/>
      <p:bldP spid="7" grpId="0"/>
      <p:bldP spid="9" grpId="0"/>
      <p:bldP spid="10" grpId="0"/>
      <p:bldP spid="11" grpId="0"/>
      <p:bldP spid="13" grpId="0"/>
      <p:bldP spid="5" grpId="0"/>
      <p:bldP spid="15" grpId="0"/>
      <p:bldP spid="1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F0B-E0BB-4752-BF7D-1E9FC0FED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Assessment</a:t>
            </a:r>
            <a:endParaRPr lang="en-IN" sz="3000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859EA6-C196-4129-AE9A-2CBE0CBE58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10820909" cy="823912"/>
          </a:xfrm>
        </p:spPr>
        <p:txBody>
          <a:bodyPr/>
          <a:lstStyle/>
          <a:p>
            <a:r>
              <a:rPr lang="en-US" b="0" dirty="0"/>
              <a:t>Q1. What is the property of monotonic function?  </a:t>
            </a:r>
            <a:endParaRPr lang="en-IN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964DA959-970C-4257-A61C-76D7BC218797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839788" y="2505075"/>
                <a:ext cx="10820909" cy="3684588"/>
              </a:xfrm>
            </p:spPr>
            <p:txBody>
              <a:bodyPr>
                <a:normAutofit/>
              </a:bodyPr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+mj-lt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𝑖𝑛𝑐𝑟𝑒𝑎𝑠𝑒𝑠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𝑡h𝑒𝑛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𝑑𝑒𝑐𝑟𝑒𝑎𝑠𝑒𝑠</m:t>
                    </m:r>
                  </m:oMath>
                </a14:m>
                <a:endParaRPr lang="en-US" sz="2000" dirty="0">
                  <a:latin typeface="+mj-lt"/>
                </a:endParaRPr>
              </a:p>
              <a:p>
                <a:pPr marL="171450" indent="-171450"/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𝑖𝑛𝑐𝑟𝑒𝑎𝑠𝑒𝑠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𝑡h𝑒𝑛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𝑤𝑖𝑙𝑙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𝑐𝑜𝑛𝑠𝑡𝑎𝑛𝑡</m:t>
                    </m:r>
                  </m:oMath>
                </a14:m>
                <a:endParaRPr lang="en-US" sz="2000" dirty="0"/>
              </a:p>
              <a:p>
                <a:pPr marL="171450" indent="-171450"/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𝑖𝑛𝑐𝑟𝑒𝑎𝑠𝑒𝑠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𝑡h𝑒𝑛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𝑖𝑛𝑐𝑟𝑒𝑎𝑠𝑒𝑠</m:t>
                    </m:r>
                  </m:oMath>
                </a14:m>
                <a:endParaRPr lang="en-US" sz="2000" dirty="0"/>
              </a:p>
              <a:p>
                <a:pPr marL="171450" indent="-171450"/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𝑖𝑛𝑐𝑟𝑒𝑎𝑠𝑒𝑠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𝑡h𝑒𝑛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𝑏𝑒𝑐𝑜𝑚𝑒𝑠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0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IN" sz="2000" dirty="0">
                  <a:latin typeface="+mj-lt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964DA959-970C-4257-A61C-76D7BC2187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839788" y="2505075"/>
                <a:ext cx="10820909" cy="3684588"/>
              </a:xfrm>
              <a:blipFill>
                <a:blip r:embed="rId2"/>
                <a:stretch>
                  <a:fillRect l="-507" t="-115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6912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8535C-2079-4013-B03A-D23CCFE70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Geometric Intuition</a:t>
            </a:r>
            <a:endParaRPr lang="en-IN" sz="3000" b="1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7F668E0-A320-4E73-98F3-025DC374CF27}"/>
              </a:ext>
            </a:extLst>
          </p:cNvPr>
          <p:cNvGrpSpPr/>
          <p:nvPr/>
        </p:nvGrpSpPr>
        <p:grpSpPr>
          <a:xfrm>
            <a:off x="397070" y="1690688"/>
            <a:ext cx="5573095" cy="5034025"/>
            <a:chOff x="901468" y="603466"/>
            <a:chExt cx="5573095" cy="5034025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B85943A2-EF7A-47D0-8308-E467CE86F99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31920" y="1919188"/>
              <a:ext cx="352338" cy="352338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5355D1A-F7EE-4E32-AF09-E1924B3C6E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8094" y="2419338"/>
              <a:ext cx="352338" cy="352338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E5B6E2A-A16A-4283-9FF2-C5ED5C61497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4874" y="1566850"/>
              <a:ext cx="352338" cy="352338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DD6F266F-C10F-4909-9D6F-BF96010BC1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62677" y="1072291"/>
              <a:ext cx="352338" cy="352338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CD1F4E9D-CFCF-45DC-AA21-AE42809A627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86508" y="2857357"/>
              <a:ext cx="352338" cy="352338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60B6799D-746D-4F2D-9872-EF2370ABF70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8782" y="1919188"/>
              <a:ext cx="352338" cy="352338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91AAC485-F8E2-4FED-A547-CE94348EE7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6445" y="2505019"/>
              <a:ext cx="352338" cy="352338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B5201D9F-CA3B-4847-9B36-31496774A8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67102" y="1743019"/>
              <a:ext cx="352338" cy="352338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D2BD261F-0D3B-4519-B655-D09F5822983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64865" y="3548050"/>
              <a:ext cx="352338" cy="352338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1F724B5C-8BAB-410C-89CD-242DC447501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4951" y="2625039"/>
              <a:ext cx="352338" cy="352338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0F3F2CF8-7E43-42F9-A170-31F0080CFA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54802" y="2256828"/>
              <a:ext cx="352338" cy="352338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12C2A8E1-B2AC-4117-856F-70821274D3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27289" y="1127826"/>
              <a:ext cx="352338" cy="352338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CBBD9FD1-8074-4AA9-A091-7C260D9037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84258" y="1586202"/>
              <a:ext cx="352338" cy="352338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482341C7-9A3D-40F6-B40E-4074ABAA9A3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1925" y="2930982"/>
              <a:ext cx="352338" cy="352338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6F9A185F-4F73-4997-B1B8-43C4F27ED9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1468" y="2048911"/>
              <a:ext cx="352338" cy="352338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6432EB4A-E037-45D3-8A29-1165AD1C9F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60427" y="3423836"/>
              <a:ext cx="352338" cy="352338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F40A70C8-004F-449F-A208-47C9A9527A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21882" y="1303995"/>
              <a:ext cx="352338" cy="352338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F23A2D07-0DE6-4417-84ED-EAC4E82BE47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61965" y="3527659"/>
              <a:ext cx="352339" cy="352339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E2E6B715-4E3B-495D-90D7-95D5CB6787F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6859" y="4556589"/>
              <a:ext cx="352339" cy="352339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F40B78AF-5D9B-4FE2-BB53-5D781C2145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81988" y="3527659"/>
              <a:ext cx="352339" cy="352339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315C0E9F-D2B0-421E-8FF8-83449AB1A4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83357" y="2322559"/>
              <a:ext cx="352339" cy="352339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9E91C9E8-A98D-459D-A67E-C77E2117FC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57288" y="5171339"/>
              <a:ext cx="352339" cy="352339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7CE61592-4813-457D-A0AE-F58AB625221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29649" y="3062855"/>
              <a:ext cx="352339" cy="352339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2738EA29-8B06-4EFD-94B7-1994A24E3C4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33999" y="4702512"/>
              <a:ext cx="352339" cy="352339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939189DF-D03E-4365-A221-6EE7B7A999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78368" y="3006706"/>
              <a:ext cx="352339" cy="352339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946C8AF5-9D15-4F2A-A00E-D8BA3890BF1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93717" y="4036369"/>
              <a:ext cx="352339" cy="352339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96F6E371-8647-4754-B307-C07077CE1C2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50917" y="2952312"/>
              <a:ext cx="352339" cy="352339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A3096F36-E117-4D20-9840-3F1F574A67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29682" y="5285152"/>
              <a:ext cx="352339" cy="352339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924BB62D-D694-4B84-B825-58B34FE991C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22224" y="3786323"/>
              <a:ext cx="352339" cy="352339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FBCE9A58-D48B-4CEE-936A-2F21F4D899D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3458" y="4184798"/>
              <a:ext cx="352339" cy="352339"/>
            </a:xfrm>
            <a:prstGeom prst="rect">
              <a:avLst/>
            </a:prstGeom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D7C4ECCF-509C-4A1C-9177-617258F6BC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43947" y="603466"/>
              <a:ext cx="352339" cy="352339"/>
            </a:xfrm>
            <a:prstGeom prst="rect">
              <a:avLst/>
            </a:prstGeom>
          </p:spPr>
        </p:pic>
      </p:grp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9C4BB9B-4FDB-4299-B58B-A35B1C737224}"/>
              </a:ext>
            </a:extLst>
          </p:cNvPr>
          <p:cNvCxnSpPr>
            <a:cxnSpLocks/>
          </p:cNvCxnSpPr>
          <p:nvPr/>
        </p:nvCxnSpPr>
        <p:spPr>
          <a:xfrm flipH="1">
            <a:off x="1563131" y="2372694"/>
            <a:ext cx="3269618" cy="390710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456D4181-DC91-4869-B439-8BA58082AD94}"/>
                  </a:ext>
                </a:extLst>
              </p:cNvPr>
              <p:cNvSpPr txBox="1"/>
              <p:nvPr/>
            </p:nvSpPr>
            <p:spPr>
              <a:xfrm>
                <a:off x="1225573" y="6142073"/>
                <a:ext cx="269754" cy="3847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5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IN" sz="25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456D4181-DC91-4869-B439-8BA58082AD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5573" y="6142073"/>
                <a:ext cx="269754" cy="384721"/>
              </a:xfrm>
              <a:prstGeom prst="rect">
                <a:avLst/>
              </a:prstGeom>
              <a:blipFill>
                <a:blip r:embed="rId4"/>
                <a:stretch>
                  <a:fillRect l="-15909" r="-1363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C6F512E-1178-4FB3-B2E2-8F200493D16C}"/>
              </a:ext>
            </a:extLst>
          </p:cNvPr>
          <p:cNvCxnSpPr>
            <a:cxnSpLocks/>
          </p:cNvCxnSpPr>
          <p:nvPr/>
        </p:nvCxnSpPr>
        <p:spPr>
          <a:xfrm flipH="1" flipV="1">
            <a:off x="4125284" y="2122470"/>
            <a:ext cx="503346" cy="444917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2F1058C3-E58F-4EF4-BE03-128BBE07E437}"/>
                  </a:ext>
                </a:extLst>
              </p:cNvPr>
              <p:cNvSpPr txBox="1"/>
              <p:nvPr/>
            </p:nvSpPr>
            <p:spPr>
              <a:xfrm>
                <a:off x="4401420" y="2040886"/>
                <a:ext cx="97360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𝑉𝑒𝑐𝑡𝑜𝑟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2F1058C3-E58F-4EF4-BE03-128BBE07E4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1420" y="2040886"/>
                <a:ext cx="973600" cy="276999"/>
              </a:xfrm>
              <a:prstGeom prst="rect">
                <a:avLst/>
              </a:prstGeom>
              <a:blipFill>
                <a:blip r:embed="rId5"/>
                <a:stretch>
                  <a:fillRect l="-5000" r="-2500" b="-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3576F20-20B4-4F9E-AEE5-43EE0CF98F67}"/>
              </a:ext>
            </a:extLst>
          </p:cNvPr>
          <p:cNvCxnSpPr>
            <a:cxnSpLocks/>
          </p:cNvCxnSpPr>
          <p:nvPr/>
        </p:nvCxnSpPr>
        <p:spPr>
          <a:xfrm>
            <a:off x="7781029" y="10820"/>
            <a:ext cx="0" cy="684718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CB613C1A-F9C6-460C-9829-78F2C1152EAC}"/>
                  </a:ext>
                </a:extLst>
              </p:cNvPr>
              <p:cNvSpPr txBox="1"/>
              <p:nvPr/>
            </p:nvSpPr>
            <p:spPr>
              <a:xfrm>
                <a:off x="8174865" y="104529"/>
                <a:ext cx="4076822" cy="37702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/>
                  <a:t>Key Points to remember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200" dirty="0" smtClean="0"/>
                      <m:t>Biggest</m:t>
                    </m:r>
                    <m:r>
                      <m:rPr>
                        <m:nor/>
                      </m:rPr>
                      <a:rPr lang="en-US" sz="1200" dirty="0" smtClean="0"/>
                      <m:t> </m:t>
                    </m:r>
                    <m:r>
                      <m:rPr>
                        <m:nor/>
                      </m:rPr>
                      <a:rPr lang="en-US" sz="1200" dirty="0" smtClean="0"/>
                      <m:t>assumption</m:t>
                    </m:r>
                    <m:r>
                      <m:rPr>
                        <m:nor/>
                      </m:rPr>
                      <a:rPr lang="en-US" sz="1200" dirty="0" smtClean="0"/>
                      <m:t>: </m:t>
                    </m:r>
                    <m:r>
                      <m:rPr>
                        <m:nor/>
                      </m:rPr>
                      <a:rPr lang="en-US" sz="1200" dirty="0" smtClean="0"/>
                      <m:t>Data</m:t>
                    </m:r>
                    <m:r>
                      <m:rPr>
                        <m:nor/>
                      </m:rPr>
                      <a:rPr lang="en-US" sz="1200" dirty="0" smtClean="0"/>
                      <m:t> </m:t>
                    </m:r>
                    <m:r>
                      <m:rPr>
                        <m:nor/>
                      </m:rPr>
                      <a:rPr lang="en-US" sz="1200" dirty="0" smtClean="0"/>
                      <m:t>should</m:t>
                    </m:r>
                    <m:r>
                      <m:rPr>
                        <m:nor/>
                      </m:rPr>
                      <a:rPr lang="en-US" sz="1200" dirty="0" smtClean="0"/>
                      <m:t> </m:t>
                    </m:r>
                    <m:r>
                      <m:rPr>
                        <m:nor/>
                      </m:rPr>
                      <a:rPr lang="en-US" sz="1200" dirty="0" smtClean="0"/>
                      <m:t>be</m:t>
                    </m:r>
                    <m:r>
                      <m:rPr>
                        <m:nor/>
                      </m:rPr>
                      <a:rPr lang="en-US" sz="1200" dirty="0" smtClean="0"/>
                      <m:t> </m:t>
                    </m:r>
                    <m:r>
                      <m:rPr>
                        <m:nor/>
                      </m:rPr>
                      <a:rPr lang="en-US" sz="1200" dirty="0" smtClean="0"/>
                      <m:t>linearly</m:t>
                    </m:r>
                    <m:r>
                      <m:rPr>
                        <m:nor/>
                      </m:rPr>
                      <a:rPr lang="en-US" sz="1200" dirty="0" smtClean="0"/>
                      <m:t> </m:t>
                    </m:r>
                    <m:r>
                      <m:rPr>
                        <m:nor/>
                      </m:rPr>
                      <a:rPr lang="en-US" sz="1200" dirty="0" smtClean="0"/>
                      <m:t>separable</m:t>
                    </m:r>
                    <m:r>
                      <m:rPr>
                        <m:nor/>
                      </m:rPr>
                      <a:rPr lang="en-US" sz="1200" dirty="0" smtClean="0"/>
                      <m:t> </m:t>
                    </m:r>
                  </m:oMath>
                </a14:m>
                <a:endParaRPr lang="en-US" sz="1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200" dirty="0"/>
                        <m:t>or</m:t>
                      </m:r>
                      <m:r>
                        <m:rPr>
                          <m:nor/>
                        </m:rPr>
                        <a:rPr lang="en-US" sz="1200" dirty="0"/>
                        <m:t> </m:t>
                      </m:r>
                      <m:r>
                        <m:rPr>
                          <m:nor/>
                        </m:rPr>
                        <a:rPr lang="en-US" sz="1200" dirty="0"/>
                        <m:t>almost</m:t>
                      </m:r>
                      <m:r>
                        <m:rPr>
                          <m:nor/>
                        </m:rPr>
                        <a:rPr lang="en-US" sz="1200" dirty="0"/>
                        <m:t> </m:t>
                      </m:r>
                      <m:r>
                        <m:rPr>
                          <m:nor/>
                        </m:rPr>
                        <a:rPr lang="en-US" sz="1200" dirty="0"/>
                        <m:t>linearly</m:t>
                      </m:r>
                      <m:r>
                        <m:rPr>
                          <m:nor/>
                        </m:rPr>
                        <a:rPr lang="en-US" sz="1200" dirty="0"/>
                        <m:t> </m:t>
                      </m:r>
                      <m:r>
                        <m:rPr>
                          <m:nor/>
                        </m:rPr>
                        <a:rPr lang="en-US" sz="1200" dirty="0"/>
                        <m:t>separable</m:t>
                      </m:r>
                    </m:oMath>
                  </m:oMathPara>
                </a14:m>
                <a:endParaRPr lang="en-US" sz="1200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US" sz="1200" b="0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200" dirty="0" smtClean="0"/>
                      <m:t>Given</m:t>
                    </m:r>
                    <m:r>
                      <m:rPr>
                        <m:nor/>
                      </m:rPr>
                      <a:rPr lang="en-US" sz="1200" dirty="0" smtClean="0"/>
                      <m:t> </m:t>
                    </m:r>
                    <m:r>
                      <m:rPr>
                        <m:nor/>
                      </m:rPr>
                      <a:rPr lang="en-US" sz="1200" dirty="0" smtClean="0"/>
                      <m:t>the</m:t>
                    </m:r>
                    <m:r>
                      <m:rPr>
                        <m:nor/>
                      </m:rPr>
                      <a:rPr lang="en-US" sz="1200" dirty="0" smtClean="0"/>
                      <m:t> </m:t>
                    </m:r>
                    <m:r>
                      <m:rPr>
                        <m:nor/>
                      </m:rPr>
                      <a:rPr lang="en-US" sz="1200" dirty="0" smtClean="0"/>
                      <m:t>data</m:t>
                    </m:r>
                    <m:r>
                      <m:rPr>
                        <m:nor/>
                      </m:rPr>
                      <a:rPr lang="en-US" sz="1200" dirty="0" smtClean="0"/>
                      <m:t> </m:t>
                    </m:r>
                    <m:sSub>
                      <m:sSubPr>
                        <m:ctrlPr>
                          <a:rPr lang="en-US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𝑤h𝑖𝑐h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h𝑎𝑠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𝑣𝑒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𝑣𝑒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𝑝𝑜𝑖𝑛𝑡𝑠</m:t>
                    </m:r>
                  </m:oMath>
                </a14:m>
                <a:endParaRPr lang="en-US" sz="1200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US" sz="1200" b="0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/>
                  <a:t>The task is to find the Equation of the plane that is </a:t>
                </a: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 </m:t>
                    </m:r>
                  </m:oMath>
                </a14:m>
                <a:endParaRPr lang="en-US" sz="1200" b="0" dirty="0">
                  <a:ea typeface="Cambria Math" panose="02040503050406030204" pitchFamily="18" charset="0"/>
                </a:endParaRP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𝑛𝑜𝑟𝑚𝑎𝑙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𝑝𝑙𝑎𝑛𝑒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𝑉𝑒𝑐𝑡𝑜𝑟</m:t>
                    </m:r>
                  </m:oMath>
                </a14:m>
                <a:endParaRPr lang="en-US" sz="1200" b="0" dirty="0"/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𝑑𝑎𝑡𝑎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𝑝𝑜𝑖𝑛𝑡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𝑉𝑒𝑐𝑡𝑜𝑟</m:t>
                    </m:r>
                  </m:oMath>
                </a14:m>
                <a:endParaRPr lang="en-US" sz="1200" b="0" dirty="0"/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𝑖𝑛𝑡𝑒𝑟𝑐𝑒𝑝𝑡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𝑆𝑐𝑎𝑙𝑎𝑟</m:t>
                    </m:r>
                  </m:oMath>
                </a14:m>
                <a:endParaRPr lang="en-US" sz="1200" b="0" dirty="0">
                  <a:ea typeface="Cambria Math" panose="02040503050406030204" pitchFamily="18" charset="0"/>
                </a:endParaRP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en-US" sz="1200" dirty="0">
                    <a:ea typeface="Cambria Math" panose="02040503050406030204" pitchFamily="18" charset="0"/>
                  </a:rPr>
                  <a:t>It should best separates the +ve/-ve points </a:t>
                </a:r>
                <a:endParaRPr lang="en-US" sz="1200" b="0" dirty="0">
                  <a:ea typeface="Cambria Math" panose="02040503050406030204" pitchFamily="18" charset="0"/>
                </a:endParaRP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en-US" sz="1200" dirty="0"/>
                  <a:t>If the equation is passing from the origin then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1200" b="0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US" sz="1200" dirty="0"/>
              </a:p>
              <a:p>
                <a:pPr lvl="1"/>
                <a:endParaRPr lang="en-US" sz="1200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US" sz="1200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US" sz="1200" dirty="0"/>
              </a:p>
              <a:p>
                <a:pPr lvl="1"/>
                <a:endParaRPr lang="en-US" sz="1200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US" sz="1200" dirty="0"/>
              </a:p>
              <a:p>
                <a:endParaRPr lang="en-IN" sz="1100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CB613C1A-F9C6-460C-9829-78F2C1152E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4865" y="104529"/>
                <a:ext cx="4076822" cy="377026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1819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0" grpId="0"/>
      <p:bldP spid="47" grpId="0"/>
      <p:bldP spid="57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F0B-E0BB-4752-BF7D-1E9FC0FED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Assessment</a:t>
            </a:r>
            <a:endParaRPr lang="en-IN" sz="3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6F859EA6-C196-4129-AE9A-2CBE0CBE5888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839788" y="1681163"/>
                <a:ext cx="10820909" cy="823912"/>
              </a:xfrm>
            </p:spPr>
            <p:txBody>
              <a:bodyPr/>
              <a:lstStyle/>
              <a:p>
                <a:r>
                  <a:rPr lang="en-US" b="0" dirty="0"/>
                  <a:t>Q2. In the geometric interpretation on Logistic regression what is the 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endParaRPr lang="en-IN" b="0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6F859EA6-C196-4129-AE9A-2CBE0CBE588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39788" y="1681163"/>
                <a:ext cx="10820909" cy="823912"/>
              </a:xfrm>
              <a:blipFill>
                <a:blip r:embed="rId2"/>
                <a:stretch>
                  <a:fillRect l="-901" b="-1703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964DA959-970C-4257-A61C-76D7BC218797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839788" y="2505075"/>
                <a:ext cx="10820909" cy="3684588"/>
              </a:xfrm>
            </p:spPr>
            <p:txBody>
              <a:bodyPr>
                <a:normAutofit/>
              </a:bodyPr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𝑣𝑎𝑟𝑖𝑒𝑠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𝑓𝑟𝑜𝑚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 0 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 1 </m:t>
                    </m:r>
                  </m:oMath>
                </a14:m>
                <a:endParaRPr lang="en-US" sz="2000" b="0" dirty="0"/>
              </a:p>
              <a:p>
                <a:pPr marL="171450" indent="-1714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𝑣𝑎𝑟𝑖𝑒𝑠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𝑓𝑟𝑜𝑚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 −1 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 1 </m:t>
                    </m:r>
                  </m:oMath>
                </a14:m>
                <a:endParaRPr lang="en-US" sz="2000" dirty="0"/>
              </a:p>
              <a:p>
                <a:pPr marL="171450" indent="-1714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𝑣𝑎𝑟𝑖𝑒𝑠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𝑓𝑟𝑜𝑚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 −∞ 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 1 </m:t>
                    </m:r>
                  </m:oMath>
                </a14:m>
                <a:endParaRPr lang="en-US" sz="2000" b="0" dirty="0"/>
              </a:p>
              <a:p>
                <a:pPr marL="171450" indent="-171450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𝑣𝑎𝑟𝑖𝑒𝑠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𝑓𝑟𝑜𝑚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 −∞ 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IN" sz="2000" dirty="0">
                  <a:latin typeface="+mj-lt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964DA959-970C-4257-A61C-76D7BC2187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839788" y="2505075"/>
                <a:ext cx="10820909" cy="3684588"/>
              </a:xfrm>
              <a:blipFill>
                <a:blip r:embed="rId3"/>
                <a:stretch>
                  <a:fillRect l="-507" t="-14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9447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0AD47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F0B-E0BB-4752-BF7D-1E9FC0FED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Logistic Regression - Optimization Problem Cheat Sheet</a:t>
            </a:r>
            <a:endParaRPr lang="en-IN" sz="3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C7AB08A-4C3B-413B-A7DC-DDD5A528EE25}"/>
                  </a:ext>
                </a:extLst>
              </p:cNvPr>
              <p:cNvSpPr txBox="1"/>
              <p:nvPr/>
            </p:nvSpPr>
            <p:spPr>
              <a:xfrm>
                <a:off x="836612" y="1530657"/>
                <a:ext cx="3977756" cy="42313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/>
                  <a:t>Key Points to remember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/>
                  <a:t>Idea of Monotonic Functions</a:t>
                </a: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en-US" sz="1200" dirty="0"/>
                  <a:t>A function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1200" dirty="0"/>
                  <a:t> is considered as Monotonic when </a:t>
                </a:r>
              </a:p>
              <a:p>
                <a:pPr lvl="1"/>
                <a:r>
                  <a:rPr lang="en-US" sz="1200" dirty="0"/>
                  <a:t>   </a:t>
                </a:r>
                <a14:m>
                  <m:oMath xmlns:m="http://schemas.openxmlformats.org/officeDocument/2006/math">
                    <m:r>
                      <a:rPr lang="en-US" sz="1200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𝑖𝑛𝑐𝑟𝑒𝑎𝑠𝑒𝑠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𝑡h𝑒𝑛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𝑎𝑙𝑠𝑜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𝑖𝑛𝑐𝑟𝑒𝑎𝑠𝑒𝑠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1200" dirty="0"/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en-US" sz="12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&gt; 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𝑡h𝑒𝑛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200" dirty="0"/>
                  <a:t>then it </a:t>
                </a:r>
              </a:p>
              <a:p>
                <a:pPr lvl="1"/>
                <a:r>
                  <a:rPr lang="en-US" sz="1200" dirty="0"/>
                  <a:t>     monotonically increasing function 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US" sz="1200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𝐿𝑜𝑔</m:t>
                    </m:r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𝑚𝑜𝑛𝑜𝑡𝑜𝑛𝑖𝑐𝑎𝑙𝑙𝑦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𝑖𝑛𝑐𝑟𝑒𝑎𝑠𝑖𝑛𝑔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𝑓𝑢𝑛𝑐𝑡𝑖𝑜𝑛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1200" b="0" dirty="0"/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en-US" sz="1200" dirty="0"/>
                  <a:t>When value of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&gt;0 , </m:t>
                    </m:r>
                  </m:oMath>
                </a14:m>
                <a:endParaRPr lang="en-US" sz="1200" b="0" i="1" dirty="0">
                  <a:latin typeface="Cambria Math" panose="02040503050406030204" pitchFamily="18" charset="0"/>
                </a:endParaRP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𝐿𝑜𝑔</m:t>
                    </m:r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𝑜𝑟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𝑣𝑒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𝑣𝑎𝑙𝑢𝑒𝑠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𝑛𝑜𝑡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𝑑𝑒𝑓𝑖𝑛𝑒𝑑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200" dirty="0"/>
                  <a:t> </a:t>
                </a: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𝑳𝒐𝒈</m:t>
                    </m:r>
                    <m:d>
                      <m:dPr>
                        <m:ctrlPr>
                          <a:rPr lang="en-US" sz="1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2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2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sz="12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den>
                        </m:f>
                      </m:e>
                    </m:d>
                    <m:r>
                      <a:rPr lang="en-US" sz="1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sz="1200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𝐥𝐨𝐠</m:t>
                    </m:r>
                    <m:r>
                      <a:rPr lang="en-US" sz="1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sz="1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1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200" dirty="0"/>
                  <a:t>	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US" sz="1200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/>
                  <a:t>Simple Optimization Problem </a:t>
                </a: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𝑎𝑟𝑔𝑚𝑖𝑛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200" dirty="0"/>
                  <a:t> </a:t>
                </a: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en-US" sz="1200" dirty="0"/>
                  <a:t>Here we need to find the best x which will </a:t>
                </a:r>
              </a:p>
              <a:p>
                <a:pPr lvl="1"/>
                <a:r>
                  <a:rPr lang="en-US" sz="1200" dirty="0"/>
                  <a:t>     minimize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1200" dirty="0"/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en-US" sz="1200" dirty="0"/>
                  <a:t>Minima’s and Maxima’s concept – Here we see 0</a:t>
                </a: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1200" dirty="0">
                  <a:latin typeface="+mj-lt"/>
                </a:endParaRP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𝑚𝑜𝑛𝑜𝑡𝑜𝑛𝑖𝑐𝑎𝑙𝑙𝑦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𝑖𝑛𝑐𝑟𝑒𝑎𝑠𝑖𝑛𝑔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𝑤h𝑒𝑛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sz="1200" dirty="0">
                  <a:latin typeface="+mj-lt"/>
                </a:endParaRP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𝑚𝑜𝑛𝑜𝑡𝑜𝑛𝑖𝑐𝑎𝑙𝑙𝑦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𝑑𝑒𝑐𝑟𝑒𝑎𝑠𝑖𝑛𝑔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𝑤h𝑒𝑛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1200" dirty="0">
                  <a:latin typeface="+mj-lt"/>
                </a:endParaRP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endParaRPr lang="en-US" sz="1200" dirty="0">
                  <a:latin typeface="+mj-lt"/>
                </a:endParaRPr>
              </a:p>
              <a:p>
                <a:endParaRPr lang="en-IN" sz="11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C7AB08A-4C3B-413B-A7DC-DDD5A528EE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612" y="1530657"/>
                <a:ext cx="3977756" cy="423135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E1A6C79-5A17-4C79-AF7E-3B71ED4AA5A2}"/>
                  </a:ext>
                </a:extLst>
              </p:cNvPr>
              <p:cNvSpPr txBox="1"/>
              <p:nvPr/>
            </p:nvSpPr>
            <p:spPr>
              <a:xfrm>
                <a:off x="6864292" y="1751422"/>
                <a:ext cx="6094602" cy="37898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>
                    <a:ea typeface="Cambria Math" panose="02040503050406030204" pitchFamily="18" charset="0"/>
                  </a:rPr>
                  <a:t>Applying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𝐿𝑜𝑔</m:t>
                    </m:r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en-US" sz="1200" dirty="0"/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𝑎𝑟𝑔𝑚𝑖𝑛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p>
                      </m:e>
                    </m:d>
                    <m:r>
                      <a:rPr lang="en-US" sz="1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200" dirty="0"/>
                  <a:t> </a:t>
                </a: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𝑎𝑟𝑔𝑚𝑖𝑛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func>
                      <m:func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20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endParaRPr lang="en-US" sz="1200" dirty="0"/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en-US" sz="1200" dirty="0"/>
                  <a:t>Our claim is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1200" i="1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1200" dirty="0">
                    <a:latin typeface="+mj-lt"/>
                  </a:rPr>
                  <a:t> because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2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200" dirty="0">
                    <a:latin typeface="+mj-lt"/>
                  </a:rPr>
                  <a:t>is monotonic </a:t>
                </a:r>
              </a:p>
              <a:p>
                <a:pPr lvl="1"/>
                <a:r>
                  <a:rPr lang="en-US" sz="1200" dirty="0">
                    <a:latin typeface="+mj-lt"/>
                  </a:rPr>
                  <a:t>     function  </a:t>
                </a: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en-US" sz="1200" dirty="0">
                    <a:latin typeface="+mj-lt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2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200" dirty="0">
                    <a:latin typeface="+mj-lt"/>
                  </a:rPr>
                  <a:t>is a monotonic function (Inc./Dec.) then</a:t>
                </a:r>
              </a:p>
              <a:p>
                <a:pPr marL="1085850" lvl="2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𝑎𝑟𝑔𝑚𝑖𝑛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𝑎𝑟𝑔𝑚𝑖𝑛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200" dirty="0">
                  <a:latin typeface="+mj-lt"/>
                </a:endParaRPr>
              </a:p>
              <a:p>
                <a:pPr marL="1085850" lvl="2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𝑎𝑟𝑔𝑚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𝑎𝑥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𝑎𝑟𝑔𝑚𝑎𝑥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200" dirty="0"/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200" b="1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𝒂𝒓𝒈𝒎𝒂𝒙</m:t>
                    </m:r>
                    <m:sSub>
                      <m:sSubPr>
                        <m:ctrlPr>
                          <a:rPr lang="en-US" sz="12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b>
                        <m:r>
                          <a:rPr lang="en-US" sz="12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sub>
                    </m:sSub>
                    <m:r>
                      <a:rPr lang="en-US" sz="1200" b="1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sz="12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sz="1200" b="1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b="1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𝒂𝒓𝒈𝒎𝒊𝒏</m:t>
                    </m:r>
                    <m:sSub>
                      <m:sSubPr>
                        <m:ctrlPr>
                          <a:rPr lang="en-US" sz="12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b>
                        <m:r>
                          <a:rPr lang="en-US" sz="12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sub>
                    </m:sSub>
                    <m:r>
                      <a:rPr lang="en-US" sz="1200" b="1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200" b="1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sz="1200" b="1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200" b="1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1200" b="1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200" b="1" dirty="0">
                  <a:latin typeface="+mj-lt"/>
                </a:endParaRP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2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𝒂𝒓𝒈𝒎𝒂𝒙</m:t>
                    </m:r>
                    <m:sSub>
                      <m:sSubPr>
                        <m:ctrlPr>
                          <a:rPr lang="en-US" sz="12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b>
                        <m:r>
                          <a:rPr lang="en-US" sz="12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sub>
                    </m:sSub>
                    <m:r>
                      <a:rPr lang="en-US" sz="1200" b="1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2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sz="12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sz="12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𝒂𝒓𝒈𝒎𝒊𝒏</m:t>
                    </m:r>
                    <m:sSub>
                      <m:sSubPr>
                        <m:ctrlPr>
                          <a:rPr lang="en-US" sz="12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b>
                        <m:r>
                          <a:rPr lang="en-US" sz="12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sub>
                    </m:sSub>
                    <m:r>
                      <a:rPr lang="en-US" sz="12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sz="12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2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1200" b="1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200" b="1" dirty="0">
                  <a:latin typeface="+mj-lt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b="0" dirty="0">
                    <a:ea typeface="Cambria Math" panose="02040503050406030204" pitchFamily="18" charset="0"/>
                  </a:rPr>
                  <a:t>Use below plots for explanation </a:t>
                </a: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𝐿𝑜𝑔</m:t>
                    </m:r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1200" i="1" dirty="0">
                  <a:latin typeface="Cambria Math" panose="02040503050406030204" pitchFamily="18" charset="0"/>
                </a:endParaRP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1200" dirty="0"/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𝐿𝑜𝑔</m:t>
                    </m:r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sz="1200" dirty="0"/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200" b="1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sz="12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sz="12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endParaRPr lang="en-US" sz="1200" b="1" dirty="0"/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endParaRPr lang="en-US" sz="1200" dirty="0"/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endParaRPr lang="en-US" sz="1200" dirty="0"/>
              </a:p>
              <a:p>
                <a:pPr lvl="1"/>
                <a:endParaRPr lang="en-US" sz="1200" dirty="0"/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endParaRPr lang="en-US" sz="1200" dirty="0"/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endParaRPr lang="en-US" sz="1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E1A6C79-5A17-4C79-AF7E-3B71ED4AA5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4292" y="1751422"/>
                <a:ext cx="6094602" cy="37898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91999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0FB21-C286-4B36-8461-EF648632BA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Weight Vector</a:t>
            </a:r>
            <a:endParaRPr lang="en-IN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2A9C4C-9012-4295-9CF7-7ACC4BFBC2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How to interpret? 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1509185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8535C-2079-4013-B03A-D23CCFE70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Weight Vector</a:t>
            </a:r>
            <a:endParaRPr lang="en-IN" sz="3000" b="1" dirty="0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3576F20-20B4-4F9E-AEE5-43EE0CF98F67}"/>
              </a:ext>
            </a:extLst>
          </p:cNvPr>
          <p:cNvCxnSpPr>
            <a:cxnSpLocks/>
          </p:cNvCxnSpPr>
          <p:nvPr/>
        </p:nvCxnSpPr>
        <p:spPr>
          <a:xfrm>
            <a:off x="7781029" y="10820"/>
            <a:ext cx="0" cy="684718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CB613C1A-F9C6-460C-9829-78F2C1152EAC}"/>
                  </a:ext>
                </a:extLst>
              </p:cNvPr>
              <p:cNvSpPr txBox="1"/>
              <p:nvPr/>
            </p:nvSpPr>
            <p:spPr>
              <a:xfrm>
                <a:off x="8174865" y="104529"/>
                <a:ext cx="3902222" cy="52758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/>
                  <a:t>Key Points to remember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/>
                  <a:t>Every feature will have a weight associated with it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/>
                  <a:t>Geometric Interpretation: </a:t>
                </a: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en-US" sz="1200" dirty="0"/>
                  <a:t>Classifier looks like </a:t>
                </a:r>
              </a:p>
              <a:p>
                <a:pPr marL="1085850" lvl="2" indent="-171450">
                  <a:buFont typeface="Arial" panose="020B0604020202020204" pitchFamily="34" charset="0"/>
                  <a:buChar char="•"/>
                </a:pPr>
                <a:r>
                  <a:rPr lang="en-US" sz="1200" dirty="0"/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&gt;0 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𝑡h𝑒𝑛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=+1</m:t>
                    </m:r>
                  </m:oMath>
                </a14:m>
                <a:endParaRPr lang="en-US" sz="1200" dirty="0"/>
              </a:p>
              <a:p>
                <a:pPr marL="1085850" lvl="2" indent="-171450">
                  <a:buFont typeface="Arial" panose="020B0604020202020204" pitchFamily="34" charset="0"/>
                  <a:buChar char="•"/>
                </a:pPr>
                <a:r>
                  <a:rPr lang="en-US" sz="1200" dirty="0"/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&lt;0 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𝑡h𝑒𝑛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endParaRPr lang="en-US" sz="1200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>
                    <a:ea typeface="Cambria Math" panose="02040503050406030204" pitchFamily="18" charset="0"/>
                  </a:rPr>
                  <a:t>Probabilistic Interpretation: </a:t>
                </a: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=1)</m:t>
                    </m:r>
                  </m:oMath>
                </a14:m>
                <a:endParaRPr lang="en-US" sz="1200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US" sz="1200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/>
                  <a:t>Interpretation of w: </a:t>
                </a: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en-US" sz="1200" dirty="0"/>
                  <a:t>Case 1: </a:t>
                </a:r>
              </a:p>
              <a:p>
                <a:pPr marL="1085850" lvl="2" indent="-171450">
                  <a:buFont typeface="Arial" panose="020B0604020202020204" pitchFamily="34" charset="0"/>
                  <a:buChar char="•"/>
                </a:pPr>
                <a:r>
                  <a:rPr lang="en-US" sz="12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 +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𝑣𝑒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𝑞𝑖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𝑖𝑛𝑐𝑟𝑒𝑎𝑠𝑖𝑛𝑔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1200" dirty="0"/>
              </a:p>
              <a:p>
                <a:pPr marL="1543050" lvl="3" indent="-171450">
                  <a:buFont typeface="Arial" panose="020B0604020202020204" pitchFamily="34" charset="0"/>
                  <a:buChar char="•"/>
                </a:pPr>
                <a:r>
                  <a:rPr lang="en-US" sz="1200" dirty="0"/>
                  <a:t>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𝑞𝑖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𝑖𝑛𝑐𝑟𝑒𝑎𝑠𝑒𝑠</m:t>
                    </m:r>
                  </m:oMath>
                </a14:m>
                <a:endParaRPr lang="en-US" sz="1200" dirty="0"/>
              </a:p>
              <a:p>
                <a:pPr marL="1543050" lvl="3" indent="-171450">
                  <a:buFont typeface="Arial" panose="020B0604020202020204" pitchFamily="34" charset="0"/>
                  <a:buChar char="•"/>
                </a:pPr>
                <a:r>
                  <a:rPr lang="en-US" sz="1200" dirty="0"/>
                  <a:t>That means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𝑖𝑛𝑐𝑟𝑒𝑎𝑠𝑒𝑠</m:t>
                    </m:r>
                  </m:oMath>
                </a14:m>
                <a:r>
                  <a:rPr lang="en-US" sz="1200" dirty="0"/>
                  <a:t> </a:t>
                </a:r>
              </a:p>
              <a:p>
                <a:pPr marL="1543050" lvl="3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𝑖𝑛𝑐𝑟𝑒𝑎𝑠𝑒𝑠</m:t>
                    </m:r>
                  </m:oMath>
                </a14:m>
                <a:endParaRPr lang="en-US" sz="1200" b="1" dirty="0"/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endParaRPr lang="en-US" sz="1200" dirty="0"/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en-US" sz="1200" dirty="0"/>
                  <a:t>Case 2: </a:t>
                </a:r>
              </a:p>
              <a:p>
                <a:pPr marL="1085850" lvl="2" indent="-171450">
                  <a:buFont typeface="Arial" panose="020B0604020202020204" pitchFamily="34" charset="0"/>
                  <a:buChar char="•"/>
                </a:pPr>
                <a:r>
                  <a:rPr lang="en-US" sz="12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𝑣𝑒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𝑞𝑖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𝑖𝑛𝑐𝑟𝑒𝑎𝑠𝑖𝑛𝑔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1200" dirty="0"/>
              </a:p>
              <a:p>
                <a:pPr marL="1543050" lvl="3" indent="-171450">
                  <a:buFont typeface="Arial" panose="020B0604020202020204" pitchFamily="34" charset="0"/>
                  <a:buChar char="•"/>
                </a:pPr>
                <a:r>
                  <a:rPr lang="en-US" sz="1200" dirty="0"/>
                  <a:t>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𝑞𝑖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𝑑𝑒𝑐𝑟𝑒𝑎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𝑠𝑒𝑠</m:t>
                    </m:r>
                  </m:oMath>
                </a14:m>
                <a:endParaRPr lang="en-US" sz="1200" dirty="0"/>
              </a:p>
              <a:p>
                <a:pPr marL="1543050" lvl="3" indent="-171450">
                  <a:buFont typeface="Arial" panose="020B0604020202020204" pitchFamily="34" charset="0"/>
                  <a:buChar char="•"/>
                </a:pPr>
                <a:r>
                  <a:rPr lang="en-US" sz="1200" dirty="0"/>
                  <a:t>That means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𝑞𝑖</m:t>
                            </m:r>
                          </m:sub>
                        </m:sSub>
                      </m:e>
                    </m:d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𝑑𝑒</m:t>
                    </m:r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𝑐𝑟𝑒𝑎𝑠𝑒𝑠</m:t>
                    </m:r>
                  </m:oMath>
                </a14:m>
                <a:r>
                  <a:rPr lang="en-US" sz="1200" dirty="0"/>
                  <a:t> </a:t>
                </a:r>
              </a:p>
              <a:p>
                <a:pPr marL="1543050" lvl="3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𝑑𝑒</m:t>
                    </m:r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𝑐𝑟𝑒𝑎𝑠𝑒𝑠</m:t>
                    </m:r>
                  </m:oMath>
                </a14:m>
                <a:endParaRPr lang="en-US" sz="1200" dirty="0"/>
              </a:p>
              <a:p>
                <a:pPr marL="1543050" lvl="3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𝑖𝑛</m:t>
                    </m:r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𝑐𝑟𝑒𝑎𝑠𝑒𝑠</m:t>
                    </m:r>
                  </m:oMath>
                </a14:m>
                <a:endParaRPr lang="en-US" sz="1200" dirty="0"/>
              </a:p>
              <a:p>
                <a:pPr marL="1543050" lvl="3" indent="-171450">
                  <a:buFont typeface="Arial" panose="020B0604020202020204" pitchFamily="34" charset="0"/>
                  <a:buChar char="•"/>
                </a:pPr>
                <a:endParaRPr lang="en-US" sz="1200" dirty="0"/>
              </a:p>
              <a:p>
                <a:pPr lvl="1"/>
                <a:endParaRPr lang="en-US" sz="1200" dirty="0"/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endParaRPr lang="en-US" sz="1200" dirty="0"/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endParaRPr lang="en-US" sz="1200" dirty="0"/>
              </a:p>
              <a:p>
                <a:endParaRPr lang="en-IN" sz="1100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CB613C1A-F9C6-460C-9829-78F2C1152E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4865" y="104529"/>
                <a:ext cx="3902222" cy="527580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51B1C38-7205-4041-A192-D0F58947DE50}"/>
                  </a:ext>
                </a:extLst>
              </p:cNvPr>
              <p:cNvSpPr txBox="1"/>
              <p:nvPr/>
            </p:nvSpPr>
            <p:spPr>
              <a:xfrm>
                <a:off x="482608" y="1434750"/>
                <a:ext cx="7298421" cy="6439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3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3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𝐴𝑟𝑔𝑚𝑖𝑛</m:t>
                    </m:r>
                  </m:oMath>
                </a14:m>
                <a:r>
                  <a:rPr lang="en-US" sz="30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b>
                        <m:sSup>
                          <m:sSupPr>
                            <m:ctrlPr>
                              <a:rPr lang="en-US" sz="3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sz="3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p>
                      </m:sub>
                    </m:sSub>
                    <m:r>
                      <a:rPr lang="en-US" sz="3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3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sz="3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⁡(</m:t>
                    </m:r>
                    <m:nary>
                      <m:naryPr>
                        <m:chr m:val="∑"/>
                        <m:ctrlPr>
                          <a:rPr lang="en-US" sz="3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sz="3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3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3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3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sz="3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p>
                                <m:r>
                                  <a:rPr lang="en-US" sz="3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US" sz="3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3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  <m:r>
                          <a:rPr lang="en-US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)</m:t>
                        </m:r>
                      </m:e>
                    </m:nary>
                  </m:oMath>
                </a14:m>
                <a:endParaRPr lang="en-IN" sz="3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51B1C38-7205-4041-A192-D0F58947DE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608" y="1434750"/>
                <a:ext cx="7298421" cy="64395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7014C5A6-2059-485B-8CD3-0D9163AFBF5F}"/>
              </a:ext>
            </a:extLst>
          </p:cNvPr>
          <p:cNvSpPr txBox="1"/>
          <p:nvPr/>
        </p:nvSpPr>
        <p:spPr>
          <a:xfrm>
            <a:off x="230938" y="1906493"/>
            <a:ext cx="10709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Weight Vector</a:t>
            </a:r>
            <a:endParaRPr lang="en-IN" sz="1200" i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B6A960-2AF6-490F-891A-17CF3AA227AD}"/>
              </a:ext>
            </a:extLst>
          </p:cNvPr>
          <p:cNvSpPr txBox="1"/>
          <p:nvPr/>
        </p:nvSpPr>
        <p:spPr>
          <a:xfrm>
            <a:off x="230938" y="2155900"/>
            <a:ext cx="34953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Size of weight vector same as number of dimensions 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295104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5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5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5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5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5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5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5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5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5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5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57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57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7" grpId="0" build="p"/>
      <p:bldP spid="11" grpId="0"/>
      <p:bldP spid="3" grpId="0"/>
      <p:bldP spid="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F0B-E0BB-4752-BF7D-1E9FC0FED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Assessment</a:t>
            </a:r>
            <a:endParaRPr lang="en-IN" sz="3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6F859EA6-C196-4129-AE9A-2CBE0CBE5888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839788" y="1681163"/>
                <a:ext cx="10820909" cy="823912"/>
              </a:xfrm>
            </p:spPr>
            <p:txBody>
              <a:bodyPr/>
              <a:lstStyle/>
              <a:p>
                <a:r>
                  <a:rPr lang="en-US" b="0" dirty="0"/>
                  <a:t>Q1. When the weight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0" dirty="0"/>
                  <a:t>is low what will be the probability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=1)?</m:t>
                    </m:r>
                  </m:oMath>
                </a14:m>
                <a:r>
                  <a:rPr lang="en-US" b="0" dirty="0"/>
                  <a:t>  </a:t>
                </a:r>
                <a:endParaRPr lang="en-IN" b="0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6F859EA6-C196-4129-AE9A-2CBE0CBE588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39788" y="1681163"/>
                <a:ext cx="10820909" cy="823912"/>
              </a:xfrm>
              <a:blipFill>
                <a:blip r:embed="rId2"/>
                <a:stretch>
                  <a:fillRect l="-901" t="-2963" b="-1037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4DA959-970C-4257-A61C-76D7BC218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10820909" cy="3684588"/>
          </a:xfrm>
        </p:spPr>
        <p:txBody>
          <a:bodyPr>
            <a:norm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High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Low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Towards 0.5</a:t>
            </a:r>
          </a:p>
          <a:p>
            <a:endParaRPr lang="en-US" sz="2000" dirty="0">
              <a:latin typeface="+mj-lt"/>
            </a:endParaRPr>
          </a:p>
          <a:p>
            <a:endParaRPr lang="en-IN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80427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0AD47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F0B-E0BB-4752-BF7D-1E9FC0FED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Assessment</a:t>
            </a:r>
            <a:endParaRPr lang="en-IN" sz="3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6F859EA6-C196-4129-AE9A-2CBE0CBE5888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839788" y="1681163"/>
                <a:ext cx="10820909" cy="823912"/>
              </a:xfrm>
            </p:spPr>
            <p:txBody>
              <a:bodyPr/>
              <a:lstStyle/>
              <a:p>
                <a:r>
                  <a:rPr lang="en-US" b="0" dirty="0"/>
                  <a:t>Q2. When the weight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0" dirty="0"/>
                  <a:t>is high what will be the probability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=1)?</m:t>
                    </m:r>
                  </m:oMath>
                </a14:m>
                <a:r>
                  <a:rPr lang="en-US" b="0" dirty="0"/>
                  <a:t>  </a:t>
                </a:r>
                <a:endParaRPr lang="en-IN" b="0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6F859EA6-C196-4129-AE9A-2CBE0CBE588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39788" y="1681163"/>
                <a:ext cx="10820909" cy="823912"/>
              </a:xfrm>
              <a:blipFill>
                <a:blip r:embed="rId2"/>
                <a:stretch>
                  <a:fillRect l="-901" t="-2963" b="-1037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4DA959-970C-4257-A61C-76D7BC218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10820909" cy="3684588"/>
          </a:xfrm>
        </p:spPr>
        <p:txBody>
          <a:bodyPr>
            <a:norm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High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Low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Towards 0.5</a:t>
            </a:r>
          </a:p>
          <a:p>
            <a:endParaRPr lang="en-US" sz="2000" dirty="0">
              <a:latin typeface="+mj-lt"/>
            </a:endParaRPr>
          </a:p>
          <a:p>
            <a:endParaRPr lang="en-IN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43117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0AD47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F0B-E0BB-4752-BF7D-1E9FC0FED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Assessment</a:t>
            </a:r>
            <a:endParaRPr lang="en-IN" sz="3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6F859EA6-C196-4129-AE9A-2CBE0CBE5888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839788" y="1681163"/>
                <a:ext cx="10820909" cy="823912"/>
              </a:xfrm>
            </p:spPr>
            <p:txBody>
              <a:bodyPr/>
              <a:lstStyle/>
              <a:p>
                <a:r>
                  <a:rPr lang="en-US" b="0" dirty="0"/>
                  <a:t>Q3. When the weight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0" dirty="0"/>
                  <a:t>is high what will be the probability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=1)?</m:t>
                    </m:r>
                  </m:oMath>
                </a14:m>
                <a:r>
                  <a:rPr lang="en-US" b="0" dirty="0"/>
                  <a:t>  </a:t>
                </a:r>
                <a:endParaRPr lang="en-IN" b="0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6F859EA6-C196-4129-AE9A-2CBE0CBE588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39788" y="1681163"/>
                <a:ext cx="10820909" cy="823912"/>
              </a:xfrm>
              <a:blipFill>
                <a:blip r:embed="rId2"/>
                <a:stretch>
                  <a:fillRect l="-901" t="-2963" b="-1037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4DA959-970C-4257-A61C-76D7BC218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10820909" cy="3684588"/>
          </a:xfrm>
        </p:spPr>
        <p:txBody>
          <a:bodyPr>
            <a:norm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High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Low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Towards 0.5</a:t>
            </a:r>
          </a:p>
          <a:p>
            <a:endParaRPr lang="en-US" sz="2000" dirty="0">
              <a:latin typeface="+mj-lt"/>
            </a:endParaRPr>
          </a:p>
          <a:p>
            <a:endParaRPr lang="en-IN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64163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0AD47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F0B-E0BB-4752-BF7D-1E9FC0FED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Logistic Regression – Weight Vector Cheat Sheet</a:t>
            </a:r>
            <a:endParaRPr lang="en-IN" sz="3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E517F68-DD76-4C64-B5B2-A439E33D7878}"/>
                  </a:ext>
                </a:extLst>
              </p:cNvPr>
              <p:cNvSpPr txBox="1"/>
              <p:nvPr/>
            </p:nvSpPr>
            <p:spPr>
              <a:xfrm>
                <a:off x="901610" y="1751422"/>
                <a:ext cx="3902222" cy="52758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/>
                  <a:t>Key Points to remember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/>
                  <a:t>Every feature will have a weight associated with it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/>
                  <a:t>Geometric Interpretation: </a:t>
                </a: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en-US" sz="1200" dirty="0"/>
                  <a:t>Classifier looks like </a:t>
                </a:r>
              </a:p>
              <a:p>
                <a:pPr marL="1085850" lvl="2" indent="-171450">
                  <a:buFont typeface="Arial" panose="020B0604020202020204" pitchFamily="34" charset="0"/>
                  <a:buChar char="•"/>
                </a:pPr>
                <a:r>
                  <a:rPr lang="en-US" sz="1200" dirty="0"/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&gt;0 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𝑡h𝑒𝑛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=+1</m:t>
                    </m:r>
                  </m:oMath>
                </a14:m>
                <a:endParaRPr lang="en-US" sz="1200" dirty="0"/>
              </a:p>
              <a:p>
                <a:pPr marL="1085850" lvl="2" indent="-171450">
                  <a:buFont typeface="Arial" panose="020B0604020202020204" pitchFamily="34" charset="0"/>
                  <a:buChar char="•"/>
                </a:pPr>
                <a:r>
                  <a:rPr lang="en-US" sz="1200" dirty="0"/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&lt;0 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𝑡h𝑒𝑛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endParaRPr lang="en-US" sz="1200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>
                    <a:ea typeface="Cambria Math" panose="02040503050406030204" pitchFamily="18" charset="0"/>
                  </a:rPr>
                  <a:t>Probabilistic Interpretation: </a:t>
                </a: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=1)</m:t>
                    </m:r>
                  </m:oMath>
                </a14:m>
                <a:endParaRPr lang="en-US" sz="1200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US" sz="1200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/>
                  <a:t>Interpretation of w: </a:t>
                </a: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en-US" sz="1200" dirty="0"/>
                  <a:t>Case 1: </a:t>
                </a:r>
              </a:p>
              <a:p>
                <a:pPr marL="1085850" lvl="2" indent="-171450">
                  <a:buFont typeface="Arial" panose="020B0604020202020204" pitchFamily="34" charset="0"/>
                  <a:buChar char="•"/>
                </a:pPr>
                <a:r>
                  <a:rPr lang="en-US" sz="12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 +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𝑣𝑒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𝑞𝑖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𝑖𝑛𝑐𝑟𝑒𝑎𝑠𝑖𝑛𝑔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1200" dirty="0"/>
              </a:p>
              <a:p>
                <a:pPr marL="1543050" lvl="3" indent="-171450">
                  <a:buFont typeface="Arial" panose="020B0604020202020204" pitchFamily="34" charset="0"/>
                  <a:buChar char="•"/>
                </a:pPr>
                <a:r>
                  <a:rPr lang="en-US" sz="1200" dirty="0"/>
                  <a:t>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𝑞𝑖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𝑖𝑛𝑐𝑟𝑒𝑎𝑠𝑒𝑠</m:t>
                    </m:r>
                  </m:oMath>
                </a14:m>
                <a:endParaRPr lang="en-US" sz="1200" dirty="0"/>
              </a:p>
              <a:p>
                <a:pPr marL="1543050" lvl="3" indent="-171450">
                  <a:buFont typeface="Arial" panose="020B0604020202020204" pitchFamily="34" charset="0"/>
                  <a:buChar char="•"/>
                </a:pPr>
                <a:r>
                  <a:rPr lang="en-US" sz="1200" dirty="0"/>
                  <a:t>That means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𝑖𝑛𝑐𝑟𝑒𝑎𝑠𝑒𝑠</m:t>
                    </m:r>
                  </m:oMath>
                </a14:m>
                <a:r>
                  <a:rPr lang="en-US" sz="1200" dirty="0"/>
                  <a:t> </a:t>
                </a:r>
              </a:p>
              <a:p>
                <a:pPr marL="1543050" lvl="3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𝑖𝑛𝑐𝑟𝑒𝑎𝑠𝑒𝑠</m:t>
                    </m:r>
                  </m:oMath>
                </a14:m>
                <a:endParaRPr lang="en-US" sz="1200" b="1" dirty="0"/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endParaRPr lang="en-US" sz="1200" dirty="0"/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en-US" sz="1200" dirty="0"/>
                  <a:t>Case 2: </a:t>
                </a:r>
              </a:p>
              <a:p>
                <a:pPr marL="1085850" lvl="2" indent="-171450">
                  <a:buFont typeface="Arial" panose="020B0604020202020204" pitchFamily="34" charset="0"/>
                  <a:buChar char="•"/>
                </a:pPr>
                <a:r>
                  <a:rPr lang="en-US" sz="12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𝑣𝑒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𝑞𝑖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𝑖𝑛𝑐𝑟𝑒𝑎𝑠𝑖𝑛𝑔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1200" dirty="0"/>
              </a:p>
              <a:p>
                <a:pPr marL="1543050" lvl="3" indent="-171450">
                  <a:buFont typeface="Arial" panose="020B0604020202020204" pitchFamily="34" charset="0"/>
                  <a:buChar char="•"/>
                </a:pPr>
                <a:r>
                  <a:rPr lang="en-US" sz="1200" dirty="0"/>
                  <a:t>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𝑞𝑖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𝑑𝑒𝑐𝑟𝑒𝑎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𝑠𝑒𝑠</m:t>
                    </m:r>
                  </m:oMath>
                </a14:m>
                <a:endParaRPr lang="en-US" sz="1200" dirty="0"/>
              </a:p>
              <a:p>
                <a:pPr marL="1543050" lvl="3" indent="-171450">
                  <a:buFont typeface="Arial" panose="020B0604020202020204" pitchFamily="34" charset="0"/>
                  <a:buChar char="•"/>
                </a:pPr>
                <a:r>
                  <a:rPr lang="en-US" sz="1200" dirty="0"/>
                  <a:t>That means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𝑞𝑖</m:t>
                            </m:r>
                          </m:sub>
                        </m:sSub>
                      </m:e>
                    </m:d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𝑑𝑒</m:t>
                    </m:r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𝑐𝑟𝑒𝑎𝑠𝑒𝑠</m:t>
                    </m:r>
                  </m:oMath>
                </a14:m>
                <a:r>
                  <a:rPr lang="en-US" sz="1200" dirty="0"/>
                  <a:t> </a:t>
                </a:r>
              </a:p>
              <a:p>
                <a:pPr marL="1543050" lvl="3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𝑑𝑒</m:t>
                    </m:r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𝑐𝑟𝑒𝑎𝑠𝑒𝑠</m:t>
                    </m:r>
                  </m:oMath>
                </a14:m>
                <a:endParaRPr lang="en-US" sz="1200" dirty="0"/>
              </a:p>
              <a:p>
                <a:pPr marL="1543050" lvl="3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𝑖𝑛</m:t>
                    </m:r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𝑐𝑟𝑒𝑎𝑠𝑒𝑠</m:t>
                    </m:r>
                  </m:oMath>
                </a14:m>
                <a:endParaRPr lang="en-US" sz="1200" dirty="0"/>
              </a:p>
              <a:p>
                <a:pPr marL="1543050" lvl="3" indent="-171450">
                  <a:buFont typeface="Arial" panose="020B0604020202020204" pitchFamily="34" charset="0"/>
                  <a:buChar char="•"/>
                </a:pPr>
                <a:endParaRPr lang="en-US" sz="1200" dirty="0"/>
              </a:p>
              <a:p>
                <a:pPr lvl="1"/>
                <a:endParaRPr lang="en-US" sz="1200" dirty="0"/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endParaRPr lang="en-US" sz="1200" dirty="0"/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endParaRPr lang="en-US" sz="1200" dirty="0"/>
              </a:p>
              <a:p>
                <a:endParaRPr lang="en-IN" sz="11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E517F68-DD76-4C64-B5B2-A439E33D78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610" y="1751422"/>
                <a:ext cx="3902222" cy="5275803"/>
              </a:xfrm>
              <a:prstGeom prst="rect">
                <a:avLst/>
              </a:prstGeom>
              <a:blipFill>
                <a:blip r:embed="rId2"/>
                <a:stretch>
                  <a:fillRect l="-15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76089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0FB21-C286-4B36-8461-EF648632BA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L2 Regularization</a:t>
            </a:r>
            <a:endParaRPr lang="en-IN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2A9C4C-9012-4295-9CF7-7ACC4BFBC2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Overfitting vs. Underfitting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2500243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8535C-2079-4013-B03A-D23CCFE70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L2 Regularization</a:t>
            </a:r>
            <a:endParaRPr lang="en-IN" sz="3000" b="1" dirty="0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3576F20-20B4-4F9E-AEE5-43EE0CF98F67}"/>
              </a:ext>
            </a:extLst>
          </p:cNvPr>
          <p:cNvCxnSpPr>
            <a:cxnSpLocks/>
          </p:cNvCxnSpPr>
          <p:nvPr/>
        </p:nvCxnSpPr>
        <p:spPr>
          <a:xfrm>
            <a:off x="7781029" y="10820"/>
            <a:ext cx="0" cy="684718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CB613C1A-F9C6-460C-9829-78F2C1152EAC}"/>
                  </a:ext>
                </a:extLst>
              </p:cNvPr>
              <p:cNvSpPr txBox="1"/>
              <p:nvPr/>
            </p:nvSpPr>
            <p:spPr>
              <a:xfrm>
                <a:off x="8174865" y="104529"/>
                <a:ext cx="4061881" cy="72665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/>
                  <a:t>Key Points to remember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/>
                  <a:t>Plot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p>
                    </m:sSup>
                  </m:oMath>
                </a14:m>
                <a:endParaRPr lang="en-IN" sz="1100" dirty="0"/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IN" sz="11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p>
                    </m:sSup>
                    <m:r>
                      <a:rPr lang="en-IN" sz="11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en-IN" sz="1100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IN" sz="1100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100" b="0" i="1" smtClean="0">
                        <a:latin typeface="Cambria Math" panose="02040503050406030204" pitchFamily="18" charset="0"/>
                      </a:rPr>
                      <m:t>𝐿𝑜𝑔</m:t>
                    </m:r>
                    <m:d>
                      <m:dPr>
                        <m:ctrlPr>
                          <a:rPr lang="en-US" sz="1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p>
                        </m:sSup>
                      </m:e>
                    </m:d>
                    <m:r>
                      <a:rPr lang="en-US" sz="11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</m:t>
                    </m:r>
                  </m:oMath>
                </a14:m>
                <a:endParaRPr lang="en-IN" sz="1100" dirty="0"/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100" b="0" i="1" smtClean="0">
                        <a:latin typeface="Cambria Math" panose="02040503050406030204" pitchFamily="18" charset="0"/>
                      </a:rPr>
                      <m:t>𝐿𝑜𝑔</m:t>
                    </m:r>
                    <m:d>
                      <m:dPr>
                        <m:ctrlPr>
                          <a:rPr lang="en-US" sz="1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11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IN" sz="1100" dirty="0"/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100" b="0" i="1" smtClean="0">
                        <a:latin typeface="Cambria Math" panose="02040503050406030204" pitchFamily="18" charset="0"/>
                      </a:rPr>
                      <m:t>𝐿𝑜𝑔</m:t>
                    </m:r>
                    <m:d>
                      <m:dPr>
                        <m:ctrlPr>
                          <a:rPr lang="en-US" sz="1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1+ 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</m:d>
                    <m:r>
                      <a:rPr lang="en-US" sz="11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𝐿𝑜𝑔</m:t>
                    </m:r>
                    <m:r>
                      <a:rPr lang="en-US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(1)</m:t>
                    </m:r>
                  </m:oMath>
                </a14:m>
                <a:endParaRPr lang="en-IN" sz="1100" dirty="0"/>
              </a:p>
              <a:p>
                <a:pPr marL="1085850" lvl="2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IN" sz="11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IN" sz="11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</m:t>
                    </m:r>
                  </m:oMath>
                </a14:m>
                <a:endParaRPr lang="en-IN" sz="1100" dirty="0"/>
              </a:p>
              <a:p>
                <a:pPr marL="1085850" lvl="2" indent="-171450">
                  <a:buFont typeface="Arial" panose="020B0604020202020204" pitchFamily="34" charset="0"/>
                  <a:buChar char="•"/>
                </a:pPr>
                <a:endParaRPr lang="en-IN" sz="1100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100" b="0" i="1" smtClean="0">
                        <a:latin typeface="Cambria Math" panose="02040503050406030204" pitchFamily="18" charset="0"/>
                      </a:rPr>
                      <m:t>𝑀𝑖𝑛𝑖𝑚𝑢𝑚</m:t>
                    </m:r>
                    <m:r>
                      <a:rPr lang="en-US" sz="11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100" b="0" i="1" smtClean="0">
                        <a:latin typeface="Cambria Math" panose="02040503050406030204" pitchFamily="18" charset="0"/>
                      </a:rPr>
                      <m:t>𝑣𝑎𝑙𝑢𝑒</m:t>
                    </m:r>
                    <m:r>
                      <a:rPr lang="en-US" sz="11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100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sz="11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100" b="0" i="1" smtClean="0">
                        <a:latin typeface="Cambria Math" panose="02040503050406030204" pitchFamily="18" charset="0"/>
                      </a:rPr>
                      <m:t>𝑜𝑝𝑡𝑖𝑚𝑖𝑧𝑎𝑡𝑖𝑜𝑛</m:t>
                    </m:r>
                    <m:r>
                      <a:rPr lang="en-US" sz="11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100" b="0" i="1" smtClean="0">
                        <a:latin typeface="Cambria Math" panose="02040503050406030204" pitchFamily="18" charset="0"/>
                      </a:rPr>
                      <m:t>𝑒𝑞𝑢𝑎𝑡𝑖𝑜𝑛</m:t>
                    </m:r>
                    <m:r>
                      <a:rPr lang="en-US" sz="11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100" b="0" i="1" smtClean="0">
                        <a:latin typeface="Cambria Math" panose="02040503050406030204" pitchFamily="18" charset="0"/>
                      </a:rPr>
                      <m:t>𝑤𝑖𝑙𝑙</m:t>
                    </m:r>
                    <m:r>
                      <a:rPr lang="en-US" sz="11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100" b="0" i="1" smtClean="0">
                        <a:latin typeface="Cambria Math" panose="02040503050406030204" pitchFamily="18" charset="0"/>
                      </a:rPr>
                      <m:t>𝑏𝑒</m:t>
                    </m:r>
                    <m:r>
                      <a:rPr lang="en-US" sz="1100" b="0" i="1" smtClean="0">
                        <a:latin typeface="Cambria Math" panose="02040503050406030204" pitchFamily="18" charset="0"/>
                      </a:rPr>
                      <m:t> 0</m:t>
                    </m:r>
                  </m:oMath>
                </a14:m>
                <a:endParaRPr lang="en-IN" sz="1100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IN" sz="1100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IN" sz="11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1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100" b="0" i="1" smtClean="0">
                        <a:latin typeface="Cambria Math" panose="02040503050406030204" pitchFamily="18" charset="0"/>
                      </a:rPr>
                      <m:t>= +</m:t>
                    </m:r>
                    <m:r>
                      <a:rPr lang="en-US" sz="1100" b="0" i="1" smtClean="0">
                        <a:latin typeface="Cambria Math" panose="02040503050406030204" pitchFamily="18" charset="0"/>
                      </a:rPr>
                      <m:t>𝑣𝑒</m:t>
                    </m:r>
                  </m:oMath>
                </a14:m>
                <a:r>
                  <a:rPr lang="en-IN" sz="11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1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100" b="0" i="1" smtClean="0">
                        <a:latin typeface="Cambria Math" panose="02040503050406030204" pitchFamily="18" charset="0"/>
                      </a:rPr>
                      <m:t> → </m:t>
                    </m:r>
                    <m:r>
                      <a:rPr lang="en-US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sz="1100" b="0" dirty="0">
                    <a:ea typeface="Cambria Math" panose="02040503050406030204" pitchFamily="18" charset="0"/>
                  </a:rPr>
                  <a:t> (for all i)</a:t>
                </a: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en-IN" sz="1100" dirty="0"/>
                  <a:t>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11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p>
                    </m:sSup>
                    <m:r>
                      <a:rPr lang="en-US" sz="1100" b="0" i="1" smtClean="0"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endParaRPr lang="en-US" sz="1100" b="0" dirty="0"/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en-IN" sz="1100" dirty="0"/>
                  <a:t>Then </a:t>
                </a:r>
                <a14:m>
                  <m:oMath xmlns:m="http://schemas.openxmlformats.org/officeDocument/2006/math">
                    <m:r>
                      <a:rPr lang="en-US" sz="1100" b="0" i="1" smtClean="0">
                        <a:latin typeface="Cambria Math" panose="02040503050406030204" pitchFamily="18" charset="0"/>
                      </a:rPr>
                      <m:t>𝐿𝑜𝑔</m:t>
                    </m:r>
                    <m:d>
                      <m:dPr>
                        <m:ctrlPr>
                          <a:rPr lang="en-US" sz="1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IN" sz="11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1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</m:e>
                    </m:d>
                    <m:r>
                      <a:rPr lang="en-US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→0</m:t>
                    </m:r>
                  </m:oMath>
                </a14:m>
                <a:endParaRPr lang="en-IN" sz="1100" dirty="0"/>
              </a:p>
              <a:p>
                <a:endParaRPr lang="en-IN" sz="1100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1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p>
                      <m:sSupPr>
                        <m:ctrlPr>
                          <a:rPr lang="en-US" sz="11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100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sz="1100" dirty="0"/>
                  <a:t> -&gt; Here the only variable is w</a:t>
                </a: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en-IN" sz="1100" dirty="0"/>
                  <a:t>We need to modify w a way that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1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100" b="0" i="0" smtClean="0">
                        <a:latin typeface="Cambria Math" panose="02040503050406030204" pitchFamily="18" charset="0"/>
                      </a:rPr>
                      <m:t>→ +</m:t>
                    </m:r>
                    <m:r>
                      <a:rPr lang="en-US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endParaRPr lang="en-US" sz="1100" b="0" dirty="0">
                  <a:ea typeface="Cambria Math" panose="02040503050406030204" pitchFamily="18" charset="0"/>
                </a:endParaRPr>
              </a:p>
              <a:p>
                <a:pPr marL="1085850" lvl="2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1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sz="1100" dirty="0"/>
                  <a:t> = +ve;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1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sz="1100" dirty="0"/>
                  <a:t> is correctly classified by w </a:t>
                </a:r>
              </a:p>
              <a:p>
                <a:pPr marL="1085850" lvl="2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1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sz="1100" dirty="0"/>
                  <a:t> -&gt; +</a:t>
                </a:r>
                <a14:m>
                  <m:oMath xmlns:m="http://schemas.openxmlformats.org/officeDocument/2006/math">
                    <m:r>
                      <a:rPr lang="en-IN" sz="11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endParaRPr lang="en-IN" sz="1100" dirty="0"/>
              </a:p>
              <a:p>
                <a:pPr marL="1085850" lvl="2" indent="-171450">
                  <a:buFont typeface="Arial" panose="020B0604020202020204" pitchFamily="34" charset="0"/>
                  <a:buChar char="•"/>
                </a:pPr>
                <a:r>
                  <a:rPr lang="en-IN" sz="1100" dirty="0"/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1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100" b="0" i="1" smtClean="0">
                        <a:latin typeface="Cambria Math" panose="02040503050406030204" pitchFamily="18" charset="0"/>
                      </a:rPr>
                      <m:t>→ +</m:t>
                    </m:r>
                    <m:r>
                      <a:rPr lang="en-US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∞, </m:t>
                    </m:r>
                    <m:r>
                      <a:rPr lang="en-US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𝑤𝑒</m:t>
                    </m:r>
                    <m:r>
                      <a:rPr lang="en-US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h𝑎𝑣𝑒</m:t>
                    </m:r>
                    <m:r>
                      <a:rPr lang="en-US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𝑡𝑜</m:t>
                    </m:r>
                    <m:r>
                      <a:rPr lang="en-US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h𝑎𝑣𝑒</m:t>
                    </m:r>
                    <m:r>
                      <a:rPr lang="en-US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+∞/−∞</m:t>
                    </m:r>
                  </m:oMath>
                </a14:m>
                <a:endParaRPr lang="en-IN" sz="1100" dirty="0"/>
              </a:p>
              <a:p>
                <a:pPr marL="1085850" lvl="2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sz="11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sz="1100" b="0" i="1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sz="11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100" b="0" i="1" smtClean="0">
                        <a:latin typeface="Cambria Math" panose="02040503050406030204" pitchFamily="18" charset="0"/>
                      </a:rPr>
                      <m:t>𝑏𝑒𝑐𝑜𝑚𝑖𝑛𝑔</m:t>
                    </m:r>
                    <m:r>
                      <a:rPr lang="en-US" sz="11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100" b="0" i="1" smtClean="0">
                        <a:latin typeface="Cambria Math" panose="02040503050406030204" pitchFamily="18" charset="0"/>
                      </a:rPr>
                      <m:t>𝑣𝑒𝑟𝑦</m:t>
                    </m:r>
                    <m:r>
                      <a:rPr lang="en-US" sz="11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100" b="0" i="1" smtClean="0">
                        <a:latin typeface="Cambria Math" panose="02040503050406030204" pitchFamily="18" charset="0"/>
                      </a:rPr>
                      <m:t>𝑙𝑎𝑟𝑔𝑒</m:t>
                    </m:r>
                  </m:oMath>
                </a14:m>
                <a:endParaRPr lang="en-IN" sz="1100" dirty="0"/>
              </a:p>
              <a:p>
                <a:endParaRPr lang="en-IN" sz="1100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IN" sz="1100" dirty="0"/>
                  <a:t>Alert: What is we have outliers? </a:t>
                </a: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en-IN" sz="1100" dirty="0"/>
                  <a:t>This will lead to overfitting </a:t>
                </a:r>
              </a:p>
              <a:p>
                <a:endParaRPr lang="en-IN" sz="1100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IN" sz="1100" dirty="0"/>
                  <a:t>We have to use one key aspect that is w is normal</a:t>
                </a: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en-IN" sz="1100" dirty="0"/>
                  <a:t>i.e.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11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11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11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IN" sz="1100" dirty="0"/>
              </a:p>
              <a:p>
                <a:endParaRPr lang="en-IN" sz="1100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100" b="1" dirty="0"/>
                  <a:t>L2 Regularization </a:t>
                </a: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1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11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1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𝐴𝑟𝑔𝑚𝑖𝑛</m:t>
                    </m:r>
                  </m:oMath>
                </a14:m>
                <a:r>
                  <a:rPr lang="en-US" sz="11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b>
                        <m:sSup>
                          <m:sSupPr>
                            <m:ctrlPr>
                              <a:rPr lang="en-US" sz="11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1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sz="11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p>
                      </m:sub>
                    </m:sSub>
                    <m:r>
                      <a:rPr lang="en-US" sz="11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1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sz="11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⁡(</m:t>
                    </m:r>
                    <m:nary>
                      <m:naryPr>
                        <m:chr m:val="∑"/>
                        <m:ctrlPr>
                          <a:rPr lang="en-US" sz="11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  <m:r>
                          <a:rPr lang="en-US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)</m:t>
                        </m:r>
                      </m:e>
                    </m:nary>
                  </m:oMath>
                </a14:m>
                <a:r>
                  <a:rPr lang="en-US" sz="1100" b="1" dirty="0"/>
                  <a:t> </a:t>
                </a:r>
                <a:r>
                  <a:rPr lang="en-US" sz="1100" dirty="0"/>
                  <a:t>+ </a:t>
                </a:r>
                <a14:m>
                  <m:oMath xmlns:m="http://schemas.openxmlformats.org/officeDocument/2006/math">
                    <m:r>
                      <a:rPr lang="en-US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sSup>
                      <m:sSupPr>
                        <m:ctrlPr>
                          <a:rPr lang="en-IN" sz="11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100" b="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1100" b="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1100" b="0" i="1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IN" sz="1100" dirty="0"/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1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11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1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𝐴𝑟𝑔𝑚𝑖𝑛</m:t>
                    </m:r>
                  </m:oMath>
                </a14:m>
                <a:r>
                  <a:rPr lang="en-US" sz="11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b>
                        <m:sSup>
                          <m:sSupPr>
                            <m:ctrlPr>
                              <a:rPr lang="en-US" sz="11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1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sz="11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p>
                      </m:sub>
                    </m:sSub>
                    <m:r>
                      <a:rPr lang="en-US" sz="11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1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sz="11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⁡(</m:t>
                    </m:r>
                    <m:nary>
                      <m:naryPr>
                        <m:chr m:val="∑"/>
                        <m:ctrlPr>
                          <a:rPr lang="en-US" sz="11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  <m:r>
                          <a:rPr lang="en-US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)</m:t>
                        </m:r>
                      </m:e>
                    </m:nary>
                  </m:oMath>
                </a14:m>
                <a:r>
                  <a:rPr lang="en-US" sz="1100" b="1" dirty="0"/>
                  <a:t> </a:t>
                </a:r>
                <a:r>
                  <a:rPr lang="en-US" sz="1100" dirty="0"/>
                  <a:t>+ </a:t>
                </a:r>
                <a14:m>
                  <m:oMath xmlns:m="http://schemas.openxmlformats.org/officeDocument/2006/math">
                    <m:r>
                      <a:rPr lang="en-US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nary>
                      <m:naryPr>
                        <m:chr m:val="∑"/>
                        <m:ctrlPr>
                          <a:rPr lang="en-US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p>
                          <m:sSup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  <m:sup>
                            <m:r>
                              <a:rPr lang="en-US" sz="11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IN" sz="1100" dirty="0"/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1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11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1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𝐴𝑟𝑔𝑚𝑖𝑛</m:t>
                    </m:r>
                  </m:oMath>
                </a14:m>
                <a:r>
                  <a:rPr lang="en-US" sz="11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b>
                        <m:sSup>
                          <m:sSupPr>
                            <m:ctrlPr>
                              <a:rPr lang="en-US" sz="11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1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sz="11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p>
                      </m:sub>
                    </m:sSub>
                    <m:r>
                      <a:rPr lang="en-US" sz="11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1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sz="11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⁡(</m:t>
                    </m:r>
                    <m:nary>
                      <m:naryPr>
                        <m:chr m:val="∑"/>
                        <m:ctrlPr>
                          <a:rPr lang="en-US" sz="11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  <m:r>
                          <a:rPr lang="en-US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)</m:t>
                        </m:r>
                      </m:e>
                    </m:nary>
                  </m:oMath>
                </a14:m>
                <a:r>
                  <a:rPr lang="en-US" sz="1100" b="1" dirty="0"/>
                  <a:t> </a:t>
                </a:r>
                <a:r>
                  <a:rPr lang="en-US" sz="1100" dirty="0"/>
                  <a:t>+ </a:t>
                </a:r>
                <a14:m>
                  <m:oMath xmlns:m="http://schemas.openxmlformats.org/officeDocument/2006/math">
                    <m:r>
                      <a:rPr lang="en-US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d>
                      <m:dPr>
                        <m:begChr m:val="|"/>
                        <m:endChr m:val="|"/>
                        <m:ctrlPr>
                          <a:rPr lang="en-US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  <m:sub>
                        <m:r>
                          <a:rPr lang="en-US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  <m:sup>
                        <m:r>
                          <a:rPr lang="en-US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IN" sz="1100" dirty="0"/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en-IN" sz="1100" dirty="0"/>
                  <a:t>Square of L2 norm of w</a:t>
                </a: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en-IN" sz="1100" dirty="0"/>
                  <a:t>2</a:t>
                </a:r>
                <a:r>
                  <a:rPr lang="en-IN" sz="1100" baseline="30000" dirty="0"/>
                  <a:t>nd</a:t>
                </a:r>
                <a:r>
                  <a:rPr lang="en-IN" sz="1100" dirty="0"/>
                  <a:t> part of equation (Regularization term)  will ensure </a:t>
                </a:r>
              </a:p>
              <a:p>
                <a:pPr lvl="1"/>
                <a:r>
                  <a:rPr lang="en-IN" sz="1100" dirty="0"/>
                  <a:t>     w will not reach to </a:t>
                </a:r>
                <a14:m>
                  <m:oMath xmlns:m="http://schemas.openxmlformats.org/officeDocument/2006/math">
                    <m:r>
                      <a:rPr lang="en-US" sz="11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IN" sz="11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  <m:r>
                      <a:rPr lang="en-US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/−∞</m:t>
                    </m:r>
                  </m:oMath>
                </a14:m>
                <a:endParaRPr lang="en-IN" sz="1100" dirty="0"/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IN" sz="11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1100" dirty="0"/>
                  <a:t>is a hyper parameter</a:t>
                </a:r>
              </a:p>
              <a:p>
                <a:pPr marL="1085850" lvl="2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IN" sz="11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=0, </m:t>
                    </m:r>
                    <m:r>
                      <a:rPr lang="en-US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𝑂𝑣𝑒𝑟𝑓𝑖𝑡</m:t>
                    </m:r>
                  </m:oMath>
                </a14:m>
                <a:endParaRPr lang="en-IN" sz="1100" dirty="0"/>
              </a:p>
              <a:p>
                <a:pPr marL="1085850" lvl="2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IN" sz="11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𝑉𝑒𝑟𝑦</m:t>
                    </m:r>
                    <m:r>
                      <a:rPr lang="en-US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𝐿𝑎𝑟𝑔𝑒</m:t>
                    </m:r>
                    <m:r>
                      <a:rPr lang="en-US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𝑈𝑛𝑑𝑒𝑟𝑓𝑖𝑡</m:t>
                    </m:r>
                  </m:oMath>
                </a14:m>
                <a:endParaRPr lang="en-IN" sz="1100" dirty="0"/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endParaRPr lang="en-IN" sz="1100" dirty="0"/>
              </a:p>
              <a:p>
                <a:pPr marL="1085850" lvl="2" indent="-171450">
                  <a:buFont typeface="Arial" panose="020B0604020202020204" pitchFamily="34" charset="0"/>
                  <a:buChar char="•"/>
                </a:pPr>
                <a:endParaRPr lang="en-IN" sz="1100" dirty="0"/>
              </a:p>
              <a:p>
                <a:pPr marL="1085850" lvl="2" indent="-171450">
                  <a:buFont typeface="Arial" panose="020B0604020202020204" pitchFamily="34" charset="0"/>
                  <a:buChar char="•"/>
                </a:pPr>
                <a:endParaRPr lang="en-IN" sz="1100" dirty="0"/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endParaRPr lang="en-IN" sz="1100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CB613C1A-F9C6-460C-9829-78F2C1152E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4865" y="104529"/>
                <a:ext cx="4061881" cy="726654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51B1C38-7205-4041-A192-D0F58947DE50}"/>
                  </a:ext>
                </a:extLst>
              </p:cNvPr>
              <p:cNvSpPr txBox="1"/>
              <p:nvPr/>
            </p:nvSpPr>
            <p:spPr>
              <a:xfrm>
                <a:off x="482608" y="1434750"/>
                <a:ext cx="7298421" cy="6439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3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3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𝐴𝑟𝑔𝑚𝑖𝑛</m:t>
                    </m:r>
                  </m:oMath>
                </a14:m>
                <a:r>
                  <a:rPr lang="en-US" sz="30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b>
                        <m:sSup>
                          <m:sSupPr>
                            <m:ctrlPr>
                              <a:rPr lang="en-US" sz="3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sz="3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p>
                      </m:sub>
                    </m:sSub>
                    <m:r>
                      <a:rPr lang="en-US" sz="3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3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sz="3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⁡(</m:t>
                    </m:r>
                    <m:nary>
                      <m:naryPr>
                        <m:chr m:val="∑"/>
                        <m:ctrlPr>
                          <a:rPr lang="en-US" sz="3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sz="3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3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3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3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sz="3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p>
                                <m:r>
                                  <a:rPr lang="en-US" sz="3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US" sz="3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3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  <m:r>
                          <a:rPr lang="en-US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)</m:t>
                        </m:r>
                      </m:e>
                    </m:nary>
                  </m:oMath>
                </a14:m>
                <a:endParaRPr lang="en-IN" sz="3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51B1C38-7205-4041-A192-D0F58947DE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608" y="1434750"/>
                <a:ext cx="7298421" cy="64395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7014C5A6-2059-485B-8CD3-0D9163AFBF5F}"/>
              </a:ext>
            </a:extLst>
          </p:cNvPr>
          <p:cNvSpPr txBox="1"/>
          <p:nvPr/>
        </p:nvSpPr>
        <p:spPr>
          <a:xfrm>
            <a:off x="230938" y="1906493"/>
            <a:ext cx="10709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Weight Vector</a:t>
            </a:r>
            <a:endParaRPr lang="en-IN" sz="12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4B6A960-2AF6-490F-891A-17CF3AA227AD}"/>
                  </a:ext>
                </a:extLst>
              </p:cNvPr>
              <p:cNvSpPr txBox="1"/>
              <p:nvPr/>
            </p:nvSpPr>
            <p:spPr>
              <a:xfrm>
                <a:off x="230938" y="2155900"/>
                <a:ext cx="163294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Let’s say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p>
                      <m:sSup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200" dirty="0"/>
                  <a:t>  </a:t>
                </a:r>
                <a:endParaRPr lang="en-IN" sz="1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4B6A960-2AF6-490F-891A-17CF3AA227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938" y="2155900"/>
                <a:ext cx="1632948" cy="276999"/>
              </a:xfrm>
              <a:prstGeom prst="rect">
                <a:avLst/>
              </a:prstGeom>
              <a:blipFill>
                <a:blip r:embed="rId4"/>
                <a:stretch>
                  <a:fillRect l="-373" b="-20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283F905-C556-430C-9F1F-CFE743CDBEA9}"/>
                  </a:ext>
                </a:extLst>
              </p:cNvPr>
              <p:cNvSpPr txBox="1"/>
              <p:nvPr/>
            </p:nvSpPr>
            <p:spPr>
              <a:xfrm>
                <a:off x="482607" y="2569571"/>
                <a:ext cx="7298421" cy="55560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3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3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𝐴𝑟𝑔𝑚𝑖𝑛</m:t>
                    </m:r>
                  </m:oMath>
                </a14:m>
                <a:r>
                  <a:rPr lang="en-US" sz="30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b>
                        <m:sSup>
                          <m:sSupPr>
                            <m:ctrlPr>
                              <a:rPr lang="en-US" sz="3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sz="3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p>
                      </m:sub>
                    </m:sSub>
                    <m:r>
                      <a:rPr lang="en-US" sz="3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3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sz="3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⁡(</m:t>
                    </m:r>
                    <m:nary>
                      <m:naryPr>
                        <m:chr m:val="∑"/>
                        <m:ctrlPr>
                          <a:rPr lang="en-US" sz="3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sz="3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3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3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sz="3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  <m:r>
                          <a:rPr lang="en-US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)</m:t>
                        </m:r>
                      </m:e>
                    </m:nary>
                    <m:r>
                      <a:rPr lang="en-US" sz="3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sz="3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en-IN" sz="3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283F905-C556-430C-9F1F-CFE743CDBE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607" y="2569571"/>
                <a:ext cx="7298421" cy="55560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9B34659-5871-45EA-90FC-6502327E831E}"/>
                  </a:ext>
                </a:extLst>
              </p:cNvPr>
              <p:cNvSpPr txBox="1"/>
              <p:nvPr/>
            </p:nvSpPr>
            <p:spPr>
              <a:xfrm>
                <a:off x="88772" y="3996543"/>
                <a:ext cx="8501551" cy="5332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𝐴𝑟𝑔𝑚𝑖𝑛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b>
                        <m:sSup>
                          <m:sSupPr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p>
                      </m:sub>
                    </m:sSub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⁡(</m:t>
                    </m:r>
                    <m:nary>
                      <m:naryPr>
                        <m:chr m:val="∑"/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)</m:t>
                        </m:r>
                      </m:e>
                    </m:nary>
                    <m:r>
                      <a:rPr lang="en-US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d>
                      <m:dPr>
                        <m:begChr m:val="|"/>
                        <m:endChr m:val="|"/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IN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9B34659-5871-45EA-90FC-6502327E83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72" y="3996543"/>
                <a:ext cx="8501551" cy="53328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B5EADAA6-B592-480B-9303-3F36AA0F3D39}"/>
              </a:ext>
            </a:extLst>
          </p:cNvPr>
          <p:cNvSpPr txBox="1"/>
          <p:nvPr/>
        </p:nvSpPr>
        <p:spPr>
          <a:xfrm>
            <a:off x="5453780" y="5146251"/>
            <a:ext cx="8370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Tug of war</a:t>
            </a:r>
            <a:endParaRPr lang="en-IN" sz="120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887A005-28A3-4A8C-B4C0-10F30B9F2C56}"/>
              </a:ext>
            </a:extLst>
          </p:cNvPr>
          <p:cNvGrpSpPr/>
          <p:nvPr/>
        </p:nvGrpSpPr>
        <p:grpSpPr>
          <a:xfrm>
            <a:off x="4977739" y="3223397"/>
            <a:ext cx="1878044" cy="1935792"/>
            <a:chOff x="4977739" y="3223397"/>
            <a:chExt cx="1878044" cy="1935792"/>
          </a:xfrm>
        </p:grpSpPr>
        <p:sp>
          <p:nvSpPr>
            <p:cNvPr id="13" name="Arrow: Curved Up 12">
              <a:extLst>
                <a:ext uri="{FF2B5EF4-FFF2-40B4-BE49-F238E27FC236}">
                  <a16:creationId xmlns:a16="http://schemas.microsoft.com/office/drawing/2014/main" id="{62D13D1A-EE73-4EDA-BF24-C7775411A0AF}"/>
                </a:ext>
              </a:extLst>
            </p:cNvPr>
            <p:cNvSpPr/>
            <p:nvPr/>
          </p:nvSpPr>
          <p:spPr>
            <a:xfrm>
              <a:off x="5066675" y="4276769"/>
              <a:ext cx="1789108" cy="882420"/>
            </a:xfrm>
            <a:prstGeom prst="curvedUpArrow">
              <a:avLst>
                <a:gd name="adj1" fmla="val 25000"/>
                <a:gd name="adj2" fmla="val 48844"/>
                <a:gd name="adj3" fmla="val 3302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14" name="Arrow: Curved Up 13">
              <a:extLst>
                <a:ext uri="{FF2B5EF4-FFF2-40B4-BE49-F238E27FC236}">
                  <a16:creationId xmlns:a16="http://schemas.microsoft.com/office/drawing/2014/main" id="{DADA3EE2-A97D-4952-BA71-0D7C995AC7D5}"/>
                </a:ext>
              </a:extLst>
            </p:cNvPr>
            <p:cNvSpPr/>
            <p:nvPr/>
          </p:nvSpPr>
          <p:spPr>
            <a:xfrm rot="10800000">
              <a:off x="4977739" y="3223397"/>
              <a:ext cx="1789108" cy="882420"/>
            </a:xfrm>
            <a:prstGeom prst="curvedUpArrow">
              <a:avLst>
                <a:gd name="adj1" fmla="val 25000"/>
                <a:gd name="adj2" fmla="val 48844"/>
                <a:gd name="adj3" fmla="val 3302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2663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5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5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5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5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5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5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5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5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5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57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57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57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57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500"/>
                                        <p:tgtEl>
                                          <p:spTgt spid="57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1" dur="500"/>
                                        <p:tgtEl>
                                          <p:spTgt spid="57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4" dur="500"/>
                                        <p:tgtEl>
                                          <p:spTgt spid="57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7" dur="500"/>
                                        <p:tgtEl>
                                          <p:spTgt spid="57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0" dur="500"/>
                                        <p:tgtEl>
                                          <p:spTgt spid="57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3" dur="500"/>
                                        <p:tgtEl>
                                          <p:spTgt spid="57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33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6" dur="500"/>
                                        <p:tgtEl>
                                          <p:spTgt spid="57">
                                            <p:txEl>
                                              <p:pRg st="33" end="3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34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9" dur="500"/>
                                        <p:tgtEl>
                                          <p:spTgt spid="57">
                                            <p:txEl>
                                              <p:pRg st="34" end="3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35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2" dur="500"/>
                                        <p:tgtEl>
                                          <p:spTgt spid="57">
                                            <p:txEl>
                                              <p:pRg st="35" end="3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36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5" dur="500"/>
                                        <p:tgtEl>
                                          <p:spTgt spid="57">
                                            <p:txEl>
                                              <p:pRg st="36" end="3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37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8" dur="500"/>
                                        <p:tgtEl>
                                          <p:spTgt spid="57">
                                            <p:txEl>
                                              <p:pRg st="37" end="3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43200000">
                                      <p:cBhvr>
                                        <p:cTn id="16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7" grpId="0" build="p"/>
      <p:bldP spid="11" grpId="0"/>
      <p:bldP spid="3" grpId="0"/>
      <p:bldP spid="8" grpId="0"/>
      <p:bldP spid="9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4E7AF3E-F09E-46AA-A18B-8E23F044EFEB}"/>
              </a:ext>
            </a:extLst>
          </p:cNvPr>
          <p:cNvCxnSpPr>
            <a:cxnSpLocks/>
          </p:cNvCxnSpPr>
          <p:nvPr/>
        </p:nvCxnSpPr>
        <p:spPr>
          <a:xfrm>
            <a:off x="3803202" y="3762120"/>
            <a:ext cx="606673" cy="4455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B8FE3BF-97E6-442F-BE68-217FB5891636}"/>
              </a:ext>
            </a:extLst>
          </p:cNvPr>
          <p:cNvCxnSpPr>
            <a:cxnSpLocks/>
          </p:cNvCxnSpPr>
          <p:nvPr/>
        </p:nvCxnSpPr>
        <p:spPr>
          <a:xfrm>
            <a:off x="2165261" y="3855975"/>
            <a:ext cx="934675" cy="7426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56E8535C-2079-4013-B03A-D23CCFE70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Geometric Intuition</a:t>
            </a:r>
            <a:endParaRPr lang="en-IN" sz="3000" b="1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7F668E0-A320-4E73-98F3-025DC374CF27}"/>
              </a:ext>
            </a:extLst>
          </p:cNvPr>
          <p:cNvGrpSpPr/>
          <p:nvPr/>
        </p:nvGrpSpPr>
        <p:grpSpPr>
          <a:xfrm>
            <a:off x="522905" y="1690688"/>
            <a:ext cx="5573095" cy="5034025"/>
            <a:chOff x="901468" y="603466"/>
            <a:chExt cx="5573095" cy="5034025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B85943A2-EF7A-47D0-8308-E467CE86F99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31920" y="1919188"/>
              <a:ext cx="352338" cy="352338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5355D1A-F7EE-4E32-AF09-E1924B3C6E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8094" y="2419338"/>
              <a:ext cx="352338" cy="352338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E5B6E2A-A16A-4283-9FF2-C5ED5C61497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4874" y="1566850"/>
              <a:ext cx="352338" cy="352338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DD6F266F-C10F-4909-9D6F-BF96010BC1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62677" y="1072291"/>
              <a:ext cx="352338" cy="352338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CD1F4E9D-CFCF-45DC-AA21-AE42809A627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86508" y="2857357"/>
              <a:ext cx="352338" cy="352338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60B6799D-746D-4F2D-9872-EF2370ABF70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8782" y="1919188"/>
              <a:ext cx="352338" cy="352338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91AAC485-F8E2-4FED-A547-CE94348EE7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6445" y="2505019"/>
              <a:ext cx="352338" cy="352338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B5201D9F-CA3B-4847-9B36-31496774A8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67102" y="1743019"/>
              <a:ext cx="352338" cy="352338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D2BD261F-0D3B-4519-B655-D09F5822983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64865" y="3548050"/>
              <a:ext cx="352338" cy="352338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1F724B5C-8BAB-410C-89CD-242DC447501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4951" y="2625039"/>
              <a:ext cx="352338" cy="352338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0F3F2CF8-7E43-42F9-A170-31F0080CFA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54802" y="2256828"/>
              <a:ext cx="352338" cy="352338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12C2A8E1-B2AC-4117-856F-70821274D3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27289" y="1127826"/>
              <a:ext cx="352338" cy="352338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CBBD9FD1-8074-4AA9-A091-7C260D9037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84258" y="1586202"/>
              <a:ext cx="352338" cy="352338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482341C7-9A3D-40F6-B40E-4074ABAA9A3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1925" y="2930982"/>
              <a:ext cx="352338" cy="352338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6F9A185F-4F73-4997-B1B8-43C4F27ED9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1468" y="2048911"/>
              <a:ext cx="352338" cy="352338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6432EB4A-E037-45D3-8A29-1165AD1C9F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60427" y="3423836"/>
              <a:ext cx="352338" cy="352338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F40A70C8-004F-449F-A208-47C9A9527A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21882" y="1303995"/>
              <a:ext cx="352338" cy="352338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F23A2D07-0DE6-4417-84ED-EAC4E82BE47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61965" y="3527659"/>
              <a:ext cx="352339" cy="352339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E2E6B715-4E3B-495D-90D7-95D5CB6787F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6859" y="4556589"/>
              <a:ext cx="352339" cy="352339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F40B78AF-5D9B-4FE2-BB53-5D781C2145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81988" y="3527659"/>
              <a:ext cx="352339" cy="352339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315C0E9F-D2B0-421E-8FF8-83449AB1A4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83357" y="2322559"/>
              <a:ext cx="352339" cy="352339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9E91C9E8-A98D-459D-A67E-C77E2117FC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57288" y="5171339"/>
              <a:ext cx="352339" cy="352339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7CE61592-4813-457D-A0AE-F58AB625221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29649" y="3062855"/>
              <a:ext cx="352339" cy="352339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2738EA29-8B06-4EFD-94B7-1994A24E3C4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33999" y="4702512"/>
              <a:ext cx="352339" cy="352339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939189DF-D03E-4365-A221-6EE7B7A999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78368" y="3006706"/>
              <a:ext cx="352339" cy="352339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946C8AF5-9D15-4F2A-A00E-D8BA3890BF1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93717" y="4036369"/>
              <a:ext cx="352339" cy="352339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96F6E371-8647-4754-B307-C07077CE1C2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50917" y="2952312"/>
              <a:ext cx="352339" cy="352339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A3096F36-E117-4D20-9840-3F1F574A67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29682" y="5285152"/>
              <a:ext cx="352339" cy="352339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924BB62D-D694-4B84-B825-58B34FE991C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22224" y="3786323"/>
              <a:ext cx="352339" cy="352339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FBCE9A58-D48B-4CEE-936A-2F21F4D899D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3458" y="4184798"/>
              <a:ext cx="352339" cy="352339"/>
            </a:xfrm>
            <a:prstGeom prst="rect">
              <a:avLst/>
            </a:prstGeom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D7C4ECCF-509C-4A1C-9177-617258F6BC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43947" y="603466"/>
              <a:ext cx="352339" cy="352339"/>
            </a:xfrm>
            <a:prstGeom prst="rect">
              <a:avLst/>
            </a:prstGeom>
          </p:spPr>
        </p:pic>
      </p:grp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9C4BB9B-4FDB-4299-B58B-A35B1C737224}"/>
              </a:ext>
            </a:extLst>
          </p:cNvPr>
          <p:cNvCxnSpPr>
            <a:cxnSpLocks/>
          </p:cNvCxnSpPr>
          <p:nvPr/>
        </p:nvCxnSpPr>
        <p:spPr>
          <a:xfrm flipH="1">
            <a:off x="1688966" y="2372694"/>
            <a:ext cx="3269618" cy="390710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456D4181-DC91-4869-B439-8BA58082AD94}"/>
                  </a:ext>
                </a:extLst>
              </p:cNvPr>
              <p:cNvSpPr txBox="1"/>
              <p:nvPr/>
            </p:nvSpPr>
            <p:spPr>
              <a:xfrm>
                <a:off x="1351408" y="6142073"/>
                <a:ext cx="269754" cy="3847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5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IN" sz="2500" dirty="0"/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456D4181-DC91-4869-B439-8BA58082AD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1408" y="6142073"/>
                <a:ext cx="269754" cy="384721"/>
              </a:xfrm>
              <a:prstGeom prst="rect">
                <a:avLst/>
              </a:prstGeom>
              <a:blipFill>
                <a:blip r:embed="rId4"/>
                <a:stretch>
                  <a:fillRect l="-15909" r="-1363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C6F512E-1178-4FB3-B2E2-8F200493D16C}"/>
              </a:ext>
            </a:extLst>
          </p:cNvPr>
          <p:cNvCxnSpPr>
            <a:cxnSpLocks/>
          </p:cNvCxnSpPr>
          <p:nvPr/>
        </p:nvCxnSpPr>
        <p:spPr>
          <a:xfrm flipH="1" flipV="1">
            <a:off x="4251119" y="2122470"/>
            <a:ext cx="503346" cy="444917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2F1058C3-E58F-4EF4-BE03-128BBE07E437}"/>
                  </a:ext>
                </a:extLst>
              </p:cNvPr>
              <p:cNvSpPr txBox="1"/>
              <p:nvPr/>
            </p:nvSpPr>
            <p:spPr>
              <a:xfrm>
                <a:off x="4527255" y="2040886"/>
                <a:ext cx="97360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𝑉𝑒𝑐𝑡𝑜𝑟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2F1058C3-E58F-4EF4-BE03-128BBE07E4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7255" y="2040886"/>
                <a:ext cx="973600" cy="276999"/>
              </a:xfrm>
              <a:prstGeom prst="rect">
                <a:avLst/>
              </a:prstGeom>
              <a:blipFill>
                <a:blip r:embed="rId5"/>
                <a:stretch>
                  <a:fillRect l="-5660" r="-3145" b="-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4EAE4A6-6ABB-46E5-8801-75375E41E3E9}"/>
                  </a:ext>
                </a:extLst>
              </p:cNvPr>
              <p:cNvSpPr txBox="1"/>
              <p:nvPr/>
            </p:nvSpPr>
            <p:spPr>
              <a:xfrm>
                <a:off x="8174865" y="104529"/>
                <a:ext cx="4061946" cy="74293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/>
                  <a:t>Key Points to remember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 +1 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𝑃𝑜𝑠𝑖𝑡𝑖𝑣𝑒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𝑝𝑜𝑖𝑛𝑡𝑠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1200" b="0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US" sz="1200" b="0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   −1 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𝑁𝑒𝑔𝑎𝑡𝑖𝑣𝑒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𝑝𝑜𝑖𝑛𝑡𝑠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1200" b="0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US" sz="1200" b="0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a14:m>
                <a:endParaRPr lang="en-US" sz="1200" b="0" dirty="0"/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en-US" sz="1200" dirty="0"/>
                  <a:t>Lets assume ||w|| is a unit vector i.e. the value is 1</a:t>
                </a: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endParaRPr lang="en-US" sz="1200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1200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US" sz="1200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&gt;0,  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𝑎𝑠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𝑎𝑟𝑒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𝑜𝑛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𝑠𝑎𝑚𝑒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𝑠𝑖𝑑𝑒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𝑝𝑙𝑎𝑛𝑒</m:t>
                    </m:r>
                  </m:oMath>
                </a14:m>
                <a:endParaRPr lang="en-US" sz="1200" b="0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&lt;0, 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𝑎𝑠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𝑎𝑟𝑒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𝑜𝑛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𝑜𝑝𝑝𝑜𝑠𝑖𝑡𝑒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𝑠𝑖𝑑𝑒</m:t>
                    </m:r>
                  </m:oMath>
                </a14:m>
                <a:endParaRPr lang="en-US" sz="1200" b="0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US" sz="1200" b="0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/>
                  <a:t>Classifier looks like </a:t>
                </a: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en-US" sz="1200" dirty="0"/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&gt;0 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𝑡h𝑒𝑛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=+1</m:t>
                    </m:r>
                  </m:oMath>
                </a14:m>
                <a:endParaRPr lang="en-US" sz="1200" b="0" dirty="0"/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en-US" sz="1200" dirty="0"/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&lt;0 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𝑡h𝑒𝑛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endParaRPr lang="en-US" sz="1200" b="0" dirty="0"/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en-US" sz="1200" dirty="0"/>
                  <a:t>Our decision surface in Logistic Regression </a:t>
                </a:r>
              </a:p>
              <a:p>
                <a:pPr lvl="1"/>
                <a:r>
                  <a:rPr lang="en-US" sz="1200" dirty="0"/>
                  <a:t>     is a line or a plane 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US" sz="1200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b="1" dirty="0"/>
                  <a:t>Case 1: 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 +1 </m:t>
                    </m:r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𝑣𝑒</m:t>
                        </m:r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&gt;0 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𝑡h𝑒𝑛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p>
                      <m:sSupPr>
                        <m:ctrlPr>
                          <a:rPr lang="en-US" sz="1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&gt;0 </m:t>
                    </m:r>
                  </m:oMath>
                </a14:m>
                <a:endParaRPr lang="en-US" sz="1200" b="0" dirty="0"/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en-US" sz="1200" dirty="0"/>
                  <a:t>Plane is correctly classifying the point 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US" sz="1200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b="1" dirty="0"/>
                  <a:t>Case 2: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=−1 </m:t>
                    </m:r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𝑣𝑒</m:t>
                        </m:r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&lt;0 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𝑡h𝑒𝑛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p>
                      <m:sSupPr>
                        <m:ctrlPr>
                          <a:rPr lang="en-US" sz="1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&lt;0 </m:t>
                    </m:r>
                  </m:oMath>
                </a14:m>
                <a:endParaRPr lang="en-US" sz="1200" b="0" dirty="0"/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en-US" sz="1200" dirty="0"/>
                  <a:t>Plane is correctly classifying the point 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US" sz="1200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b="1" dirty="0"/>
                  <a:t>Case 3: 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 +1 </m:t>
                    </m:r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𝑣𝑒</m:t>
                        </m:r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&lt;0 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𝑡h𝑒𝑛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p>
                      <m:sSupPr>
                        <m:ctrlPr>
                          <a:rPr lang="en-US" sz="1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&lt;0 </m:t>
                    </m:r>
                  </m:oMath>
                </a14:m>
                <a:endParaRPr lang="en-US" sz="1200" b="0" dirty="0"/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en-US" sz="1200" dirty="0"/>
                  <a:t>Plane is incorrectly classifying the point 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US" sz="1200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b="1" dirty="0"/>
                  <a:t>Case 4: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=−1 </m:t>
                    </m:r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𝑣𝑒</m:t>
                        </m:r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&gt;0 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𝑡h𝑒𝑛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p>
                      <m:sSupPr>
                        <m:ctrlPr>
                          <a:rPr lang="en-US" sz="1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&lt;0 </m:t>
                    </m:r>
                  </m:oMath>
                </a14:m>
                <a:endParaRPr lang="en-US" sz="1200" b="0" dirty="0"/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en-US" sz="1200" dirty="0"/>
                  <a:t>Plane is incorrectly classifying the point 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US" sz="1200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US" sz="1200" dirty="0"/>
              </a:p>
              <a:p>
                <a:pPr lvl="1"/>
                <a:endParaRPr lang="en-US" sz="1200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US" sz="1200" dirty="0"/>
              </a:p>
              <a:p>
                <a:endParaRPr lang="en-IN" sz="1100" dirty="0"/>
              </a:p>
            </p:txBody>
          </p:sp>
        </mc:Choice>
        <mc:Fallback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4EAE4A6-6ABB-46E5-8801-75375E41E3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4865" y="104529"/>
                <a:ext cx="4061946" cy="742934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3D04F8E-9E70-456C-B64B-9FDC30C9D1DE}"/>
              </a:ext>
            </a:extLst>
          </p:cNvPr>
          <p:cNvCxnSpPr>
            <a:cxnSpLocks/>
          </p:cNvCxnSpPr>
          <p:nvPr/>
        </p:nvCxnSpPr>
        <p:spPr>
          <a:xfrm>
            <a:off x="7781029" y="10820"/>
            <a:ext cx="0" cy="684718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6BCA149-B42B-4CFC-9A23-E57735CDC0C8}"/>
                  </a:ext>
                </a:extLst>
              </p:cNvPr>
              <p:cNvSpPr txBox="1"/>
              <p:nvPr/>
            </p:nvSpPr>
            <p:spPr>
              <a:xfrm>
                <a:off x="1927242" y="3870180"/>
                <a:ext cx="2487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6BCA149-B42B-4CFC-9A23-E57735CDC0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7242" y="3870180"/>
                <a:ext cx="248722" cy="276999"/>
              </a:xfrm>
              <a:prstGeom prst="rect">
                <a:avLst/>
              </a:prstGeom>
              <a:blipFill>
                <a:blip r:embed="rId7"/>
                <a:stretch>
                  <a:fillRect l="-14634" r="-9756" b="-177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59CA38D6-0CC8-4F90-9F01-A0F3F7966BF3}"/>
                  </a:ext>
                </a:extLst>
              </p:cNvPr>
              <p:cNvSpPr txBox="1"/>
              <p:nvPr/>
            </p:nvSpPr>
            <p:spPr>
              <a:xfrm>
                <a:off x="2487903" y="4253373"/>
                <a:ext cx="2605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59CA38D6-0CC8-4F90-9F01-A0F3F7966B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7903" y="4253373"/>
                <a:ext cx="260584" cy="276999"/>
              </a:xfrm>
              <a:prstGeom prst="rect">
                <a:avLst/>
              </a:prstGeom>
              <a:blipFill>
                <a:blip r:embed="rId8"/>
                <a:stretch>
                  <a:fillRect l="-23256" r="-9302" b="-177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C5D09EAD-C090-45BE-90E9-40A94550C4EA}"/>
                  </a:ext>
                </a:extLst>
              </p:cNvPr>
              <p:cNvSpPr txBox="1"/>
              <p:nvPr/>
            </p:nvSpPr>
            <p:spPr>
              <a:xfrm>
                <a:off x="4019172" y="3669544"/>
                <a:ext cx="259302" cy="2993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C5D09EAD-C090-45BE-90E9-40A94550C4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9172" y="3669544"/>
                <a:ext cx="259302" cy="299313"/>
              </a:xfrm>
              <a:prstGeom prst="rect">
                <a:avLst/>
              </a:prstGeom>
              <a:blipFill>
                <a:blip r:embed="rId9"/>
                <a:stretch>
                  <a:fillRect l="-23256" r="-13953" b="-2653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7BDB085F-A379-4751-A45E-628D5194A281}"/>
                  </a:ext>
                </a:extLst>
              </p:cNvPr>
              <p:cNvSpPr txBox="1"/>
              <p:nvPr/>
            </p:nvSpPr>
            <p:spPr>
              <a:xfrm>
                <a:off x="4709037" y="4169268"/>
                <a:ext cx="247440" cy="2993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7BDB085F-A379-4751-A45E-628D5194A2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9037" y="4169268"/>
                <a:ext cx="247440" cy="299313"/>
              </a:xfrm>
              <a:prstGeom prst="rect">
                <a:avLst/>
              </a:prstGeom>
              <a:blipFill>
                <a:blip r:embed="rId10"/>
                <a:stretch>
                  <a:fillRect l="-14634" r="-14634" b="-2653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Right Brace 49">
            <a:extLst>
              <a:ext uri="{FF2B5EF4-FFF2-40B4-BE49-F238E27FC236}">
                <a16:creationId xmlns:a16="http://schemas.microsoft.com/office/drawing/2014/main" id="{3F68687F-862C-4C41-9F5B-F438CF857A84}"/>
              </a:ext>
            </a:extLst>
          </p:cNvPr>
          <p:cNvSpPr/>
          <p:nvPr/>
        </p:nvSpPr>
        <p:spPr>
          <a:xfrm rot="18496202">
            <a:off x="3085640" y="1093679"/>
            <a:ext cx="550861" cy="213477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4" name="Right Brace 53">
            <a:extLst>
              <a:ext uri="{FF2B5EF4-FFF2-40B4-BE49-F238E27FC236}">
                <a16:creationId xmlns:a16="http://schemas.microsoft.com/office/drawing/2014/main" id="{3981BBF5-ACC0-41B0-A8DA-3E6646203A0F}"/>
              </a:ext>
            </a:extLst>
          </p:cNvPr>
          <p:cNvSpPr/>
          <p:nvPr/>
        </p:nvSpPr>
        <p:spPr>
          <a:xfrm rot="18496202">
            <a:off x="5728374" y="2342394"/>
            <a:ext cx="550861" cy="213477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D5390766-6C61-47B5-8040-AA9774DDF14D}"/>
                  </a:ext>
                </a:extLst>
              </p:cNvPr>
              <p:cNvSpPr txBox="1"/>
              <p:nvPr/>
            </p:nvSpPr>
            <p:spPr>
              <a:xfrm rot="2419838">
                <a:off x="3019691" y="1618351"/>
                <a:ext cx="12631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𝒗𝒆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𝒑𝒐𝒊𝒏𝒕𝒔</m:t>
                      </m:r>
                    </m:oMath>
                  </m:oMathPara>
                </a14:m>
                <a:endParaRPr lang="en-IN" b="1" dirty="0"/>
              </a:p>
            </p:txBody>
          </p:sp>
        </mc:Choice>
        <mc:Fallback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D5390766-6C61-47B5-8040-AA9774DDF1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419838">
                <a:off x="3019691" y="1618351"/>
                <a:ext cx="1263166" cy="276999"/>
              </a:xfrm>
              <a:prstGeom prst="rect">
                <a:avLst/>
              </a:prstGeom>
              <a:blipFill>
                <a:blip r:embed="rId11"/>
                <a:stretch>
                  <a:fillRect l="-3723" r="-5319" b="-1117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A3140010-8305-4F0C-8F45-2799B17102F6}"/>
                  </a:ext>
                </a:extLst>
              </p:cNvPr>
              <p:cNvSpPr txBox="1"/>
              <p:nvPr/>
            </p:nvSpPr>
            <p:spPr>
              <a:xfrm rot="2419838">
                <a:off x="5710452" y="2872550"/>
                <a:ext cx="116698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𝒗𝒆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𝒑𝒐𝒊𝒏𝒕𝒔</m:t>
                      </m:r>
                    </m:oMath>
                  </m:oMathPara>
                </a14:m>
                <a:endParaRPr lang="en-IN" b="1" dirty="0"/>
              </a:p>
            </p:txBody>
          </p:sp>
        </mc:Choice>
        <mc:Fallback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A3140010-8305-4F0C-8F45-2799B17102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419838">
                <a:off x="5710452" y="2872550"/>
                <a:ext cx="1166986" cy="276999"/>
              </a:xfrm>
              <a:prstGeom prst="rect">
                <a:avLst/>
              </a:prstGeom>
              <a:blipFill>
                <a:blip r:embed="rId12"/>
                <a:stretch>
                  <a:fillRect l="-565" r="-9605" b="-1625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7926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4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4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4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4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4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4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4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4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49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49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49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49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49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49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49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49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49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49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49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33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49">
                                            <p:txEl>
                                              <p:pRg st="33" end="3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0" grpId="0"/>
      <p:bldP spid="47" grpId="0"/>
      <p:bldP spid="49" grpId="0" build="p"/>
      <p:bldP spid="35" grpId="0"/>
      <p:bldP spid="39" grpId="0"/>
      <p:bldP spid="52" grpId="0"/>
      <p:bldP spid="53" grpId="0"/>
      <p:bldP spid="50" grpId="0" animBg="1"/>
      <p:bldP spid="54" grpId="0" animBg="1"/>
      <p:bldP spid="55" grpId="0"/>
      <p:bldP spid="5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F0B-E0BB-4752-BF7D-1E9FC0FED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Assessment</a:t>
            </a:r>
            <a:endParaRPr lang="en-IN" sz="3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6F859EA6-C196-4129-AE9A-2CBE0CBE5888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839788" y="1681163"/>
                <a:ext cx="10820909" cy="823912"/>
              </a:xfrm>
            </p:spPr>
            <p:txBody>
              <a:bodyPr/>
              <a:lstStyle/>
              <a:p>
                <a:r>
                  <a:rPr lang="en-US" b="0" dirty="0"/>
                  <a:t>Q1. Why regularization is required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r>
                  <a:rPr lang="en-US" b="0" dirty="0"/>
                  <a:t>  </a:t>
                </a:r>
                <a:endParaRPr lang="en-IN" b="0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6F859EA6-C196-4129-AE9A-2CBE0CBE588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39788" y="1681163"/>
                <a:ext cx="10820909" cy="823912"/>
              </a:xfrm>
              <a:blipFill>
                <a:blip r:embed="rId2"/>
                <a:stretch>
                  <a:fillRect l="-901" b="-1703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4DA959-970C-4257-A61C-76D7BC218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10820909" cy="3684588"/>
          </a:xfrm>
        </p:spPr>
        <p:txBody>
          <a:bodyPr>
            <a:norm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So that the model will not be underfit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So that the model will not be overfit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So that the model will not be overfit as well as underfit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None of the above</a:t>
            </a:r>
            <a:endParaRPr lang="en-IN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2089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0AD47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F0B-E0BB-4752-BF7D-1E9FC0FED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Assessment</a:t>
            </a:r>
            <a:endParaRPr lang="en-IN" sz="3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6F859EA6-C196-4129-AE9A-2CBE0CBE5888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839788" y="1681163"/>
                <a:ext cx="10820909" cy="823912"/>
              </a:xfrm>
            </p:spPr>
            <p:txBody>
              <a:bodyPr/>
              <a:lstStyle/>
              <a:p>
                <a:r>
                  <a:rPr lang="en-US" b="0" dirty="0"/>
                  <a:t>Q2. What will happen when the value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b="0" dirty="0"/>
                  <a:t>is equal to 0? 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6F859EA6-C196-4129-AE9A-2CBE0CBE588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39788" y="1681163"/>
                <a:ext cx="10820909" cy="823912"/>
              </a:xfrm>
              <a:blipFill>
                <a:blip r:embed="rId2"/>
                <a:stretch>
                  <a:fillRect l="-901" b="-1703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964DA959-970C-4257-A61C-76D7BC218797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839788" y="2505075"/>
                <a:ext cx="10820909" cy="3684588"/>
              </a:xfrm>
            </p:spPr>
            <p:txBody>
              <a:bodyPr>
                <a:normAutofit/>
              </a:bodyPr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+mj-lt"/>
                  </a:rPr>
                  <a:t>The model will be underfit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+mj-lt"/>
                  </a:rPr>
                  <a:t>The model will be overfit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2000" dirty="0">
                    <a:latin typeface="+mj-lt"/>
                  </a:rPr>
                  <a:t> is not really taking care of overfitting and underfitting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+mj-lt"/>
                  </a:rPr>
                  <a:t>None of the above</a:t>
                </a:r>
                <a:endParaRPr lang="en-IN" sz="2000" dirty="0">
                  <a:latin typeface="+mj-lt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964DA959-970C-4257-A61C-76D7BC2187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839788" y="2505075"/>
                <a:ext cx="10820909" cy="3684588"/>
              </a:xfrm>
              <a:blipFill>
                <a:blip r:embed="rId3"/>
                <a:stretch>
                  <a:fillRect l="-507" t="-182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1076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0AD47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F0B-E0BB-4752-BF7D-1E9FC0FED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Assessment</a:t>
            </a:r>
            <a:endParaRPr lang="en-IN" sz="3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6F859EA6-C196-4129-AE9A-2CBE0CBE5888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839788" y="1681163"/>
                <a:ext cx="10820909" cy="823912"/>
              </a:xfrm>
            </p:spPr>
            <p:txBody>
              <a:bodyPr/>
              <a:lstStyle/>
              <a:p>
                <a:r>
                  <a:rPr lang="en-US" b="0" dirty="0"/>
                  <a:t>Q3. What will happen when the value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b="0" dirty="0"/>
                  <a:t>is very high? 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6F859EA6-C196-4129-AE9A-2CBE0CBE588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39788" y="1681163"/>
                <a:ext cx="10820909" cy="823912"/>
              </a:xfrm>
              <a:blipFill>
                <a:blip r:embed="rId2"/>
                <a:stretch>
                  <a:fillRect l="-901" b="-1703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964DA959-970C-4257-A61C-76D7BC218797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839788" y="2505075"/>
                <a:ext cx="10820909" cy="3684588"/>
              </a:xfrm>
            </p:spPr>
            <p:txBody>
              <a:bodyPr>
                <a:normAutofit/>
              </a:bodyPr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+mj-lt"/>
                  </a:rPr>
                  <a:t>The model will be underfit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+mj-lt"/>
                  </a:rPr>
                  <a:t>The model will be overfit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2000" dirty="0">
                    <a:latin typeface="+mj-lt"/>
                  </a:rPr>
                  <a:t> is not really taking care of overfitting and underfitting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+mj-lt"/>
                  </a:rPr>
                  <a:t>None of the above</a:t>
                </a:r>
                <a:endParaRPr lang="en-IN" sz="2000" dirty="0">
                  <a:latin typeface="+mj-lt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964DA959-970C-4257-A61C-76D7BC2187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839788" y="2505075"/>
                <a:ext cx="10820909" cy="3684588"/>
              </a:xfrm>
              <a:blipFill>
                <a:blip r:embed="rId3"/>
                <a:stretch>
                  <a:fillRect l="-507" t="-182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989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0AD47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F0B-E0BB-4752-BF7D-1E9FC0FED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Logistic Regression – L2 Regularization Cheat Sheet</a:t>
            </a:r>
            <a:endParaRPr lang="en-IN" sz="3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BF81AD8-29B0-464D-81F0-76E37AF9D275}"/>
                  </a:ext>
                </a:extLst>
              </p:cNvPr>
              <p:cNvSpPr txBox="1"/>
              <p:nvPr/>
            </p:nvSpPr>
            <p:spPr>
              <a:xfrm>
                <a:off x="836612" y="1631326"/>
                <a:ext cx="4061881" cy="48628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/>
                  <a:t>Key Points to remember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/>
                  <a:t>Plot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p>
                    </m:sSup>
                  </m:oMath>
                </a14:m>
                <a:endParaRPr lang="en-IN" sz="1100" dirty="0"/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IN" sz="11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p>
                    </m:sSup>
                    <m:r>
                      <a:rPr lang="en-IN" sz="11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en-IN" sz="1100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IN" sz="1100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100" b="0" i="1" smtClean="0">
                        <a:latin typeface="Cambria Math" panose="02040503050406030204" pitchFamily="18" charset="0"/>
                      </a:rPr>
                      <m:t>𝐿𝑜𝑔</m:t>
                    </m:r>
                    <m:d>
                      <m:dPr>
                        <m:ctrlPr>
                          <a:rPr lang="en-US" sz="1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p>
                        </m:sSup>
                      </m:e>
                    </m:d>
                    <m:r>
                      <a:rPr lang="en-US" sz="11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</m:t>
                    </m:r>
                  </m:oMath>
                </a14:m>
                <a:endParaRPr lang="en-IN" sz="1100" dirty="0"/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100" b="0" i="1" smtClean="0">
                        <a:latin typeface="Cambria Math" panose="02040503050406030204" pitchFamily="18" charset="0"/>
                      </a:rPr>
                      <m:t>𝐿𝑜𝑔</m:t>
                    </m:r>
                    <m:d>
                      <m:dPr>
                        <m:ctrlPr>
                          <a:rPr lang="en-US" sz="1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11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IN" sz="1100" dirty="0"/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100" b="0" i="1" smtClean="0">
                        <a:latin typeface="Cambria Math" panose="02040503050406030204" pitchFamily="18" charset="0"/>
                      </a:rPr>
                      <m:t>𝐿𝑜𝑔</m:t>
                    </m:r>
                    <m:d>
                      <m:dPr>
                        <m:ctrlPr>
                          <a:rPr lang="en-US" sz="1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1+ 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</m:d>
                    <m:r>
                      <a:rPr lang="en-US" sz="11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𝐿𝑜𝑔</m:t>
                    </m:r>
                    <m:r>
                      <a:rPr lang="en-US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(1)</m:t>
                    </m:r>
                  </m:oMath>
                </a14:m>
                <a:endParaRPr lang="en-IN" sz="1100" dirty="0"/>
              </a:p>
              <a:p>
                <a:pPr marL="1085850" lvl="2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IN" sz="11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IN" sz="11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</m:t>
                    </m:r>
                  </m:oMath>
                </a14:m>
                <a:endParaRPr lang="en-IN" sz="1100" dirty="0"/>
              </a:p>
              <a:p>
                <a:pPr marL="1085850" lvl="2" indent="-171450">
                  <a:buFont typeface="Arial" panose="020B0604020202020204" pitchFamily="34" charset="0"/>
                  <a:buChar char="•"/>
                </a:pPr>
                <a:endParaRPr lang="en-IN" sz="1100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100" b="0" i="1" smtClean="0">
                        <a:latin typeface="Cambria Math" panose="02040503050406030204" pitchFamily="18" charset="0"/>
                      </a:rPr>
                      <m:t>𝑀𝑖𝑛𝑖𝑚𝑢𝑚</m:t>
                    </m:r>
                    <m:r>
                      <a:rPr lang="en-US" sz="11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100" b="0" i="1" smtClean="0">
                        <a:latin typeface="Cambria Math" panose="02040503050406030204" pitchFamily="18" charset="0"/>
                      </a:rPr>
                      <m:t>𝑣𝑎𝑙𝑢𝑒</m:t>
                    </m:r>
                    <m:r>
                      <a:rPr lang="en-US" sz="11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100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sz="11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100" b="0" i="1" smtClean="0">
                        <a:latin typeface="Cambria Math" panose="02040503050406030204" pitchFamily="18" charset="0"/>
                      </a:rPr>
                      <m:t>𝑜𝑝𝑡𝑖𝑚𝑖𝑧𝑎𝑡𝑖𝑜𝑛</m:t>
                    </m:r>
                    <m:r>
                      <a:rPr lang="en-US" sz="11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100" b="0" i="1" smtClean="0">
                        <a:latin typeface="Cambria Math" panose="02040503050406030204" pitchFamily="18" charset="0"/>
                      </a:rPr>
                      <m:t>𝑒𝑞𝑢𝑎𝑡𝑖𝑜𝑛</m:t>
                    </m:r>
                    <m:r>
                      <a:rPr lang="en-US" sz="11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100" b="0" i="1" smtClean="0">
                        <a:latin typeface="Cambria Math" panose="02040503050406030204" pitchFamily="18" charset="0"/>
                      </a:rPr>
                      <m:t>𝑤𝑖𝑙𝑙</m:t>
                    </m:r>
                    <m:r>
                      <a:rPr lang="en-US" sz="11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100" b="0" i="1" smtClean="0">
                        <a:latin typeface="Cambria Math" panose="02040503050406030204" pitchFamily="18" charset="0"/>
                      </a:rPr>
                      <m:t>𝑏𝑒</m:t>
                    </m:r>
                    <m:r>
                      <a:rPr lang="en-US" sz="1100" b="0" i="1" smtClean="0">
                        <a:latin typeface="Cambria Math" panose="02040503050406030204" pitchFamily="18" charset="0"/>
                      </a:rPr>
                      <m:t> 0</m:t>
                    </m:r>
                  </m:oMath>
                </a14:m>
                <a:endParaRPr lang="en-IN" sz="1100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IN" sz="1100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IN" sz="11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1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100" b="0" i="1" smtClean="0">
                        <a:latin typeface="Cambria Math" panose="02040503050406030204" pitchFamily="18" charset="0"/>
                      </a:rPr>
                      <m:t>= +</m:t>
                    </m:r>
                    <m:r>
                      <a:rPr lang="en-US" sz="1100" b="0" i="1" smtClean="0">
                        <a:latin typeface="Cambria Math" panose="02040503050406030204" pitchFamily="18" charset="0"/>
                      </a:rPr>
                      <m:t>𝑣𝑒</m:t>
                    </m:r>
                  </m:oMath>
                </a14:m>
                <a:r>
                  <a:rPr lang="en-IN" sz="11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1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100" b="0" i="1" smtClean="0">
                        <a:latin typeface="Cambria Math" panose="02040503050406030204" pitchFamily="18" charset="0"/>
                      </a:rPr>
                      <m:t> → </m:t>
                    </m:r>
                    <m:r>
                      <a:rPr lang="en-US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sz="1100" b="0" dirty="0">
                    <a:ea typeface="Cambria Math" panose="02040503050406030204" pitchFamily="18" charset="0"/>
                  </a:rPr>
                  <a:t> (for all i)</a:t>
                </a: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en-IN" sz="1100" dirty="0"/>
                  <a:t>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11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p>
                    </m:sSup>
                    <m:r>
                      <a:rPr lang="en-US" sz="1100" b="0" i="1" smtClean="0"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endParaRPr lang="en-US" sz="1100" b="0" dirty="0"/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en-IN" sz="1100" dirty="0"/>
                  <a:t>Then </a:t>
                </a:r>
                <a14:m>
                  <m:oMath xmlns:m="http://schemas.openxmlformats.org/officeDocument/2006/math">
                    <m:r>
                      <a:rPr lang="en-US" sz="1100" b="0" i="1" smtClean="0">
                        <a:latin typeface="Cambria Math" panose="02040503050406030204" pitchFamily="18" charset="0"/>
                      </a:rPr>
                      <m:t>𝐿𝑜𝑔</m:t>
                    </m:r>
                    <m:d>
                      <m:dPr>
                        <m:ctrlPr>
                          <a:rPr lang="en-US" sz="1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IN" sz="11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1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</m:e>
                    </m:d>
                    <m:r>
                      <a:rPr lang="en-US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→0</m:t>
                    </m:r>
                  </m:oMath>
                </a14:m>
                <a:endParaRPr lang="en-IN" sz="1100" dirty="0"/>
              </a:p>
              <a:p>
                <a:endParaRPr lang="en-IN" sz="1100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1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p>
                      <m:sSupPr>
                        <m:ctrlPr>
                          <a:rPr lang="en-US" sz="11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100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sz="1100" dirty="0"/>
                  <a:t> -&gt; Here the only variable is w</a:t>
                </a: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en-IN" sz="1100" dirty="0"/>
                  <a:t>We need to modify w a way that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1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100" b="0" i="0" smtClean="0">
                        <a:latin typeface="Cambria Math" panose="02040503050406030204" pitchFamily="18" charset="0"/>
                      </a:rPr>
                      <m:t>→ +</m:t>
                    </m:r>
                    <m:r>
                      <a:rPr lang="en-US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endParaRPr lang="en-US" sz="1100" b="0" dirty="0">
                  <a:ea typeface="Cambria Math" panose="02040503050406030204" pitchFamily="18" charset="0"/>
                </a:endParaRPr>
              </a:p>
              <a:p>
                <a:pPr marL="1085850" lvl="2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1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sz="1100" dirty="0"/>
                  <a:t> = +ve;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1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sz="1100" dirty="0"/>
                  <a:t> is correctly classified by w </a:t>
                </a:r>
              </a:p>
              <a:p>
                <a:pPr marL="1085850" lvl="2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1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sz="1100" dirty="0"/>
                  <a:t> -&gt; +</a:t>
                </a:r>
                <a14:m>
                  <m:oMath xmlns:m="http://schemas.openxmlformats.org/officeDocument/2006/math">
                    <m:r>
                      <a:rPr lang="en-IN" sz="11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endParaRPr lang="en-IN" sz="1100" dirty="0"/>
              </a:p>
              <a:p>
                <a:pPr marL="1085850" lvl="2" indent="-171450">
                  <a:buFont typeface="Arial" panose="020B0604020202020204" pitchFamily="34" charset="0"/>
                  <a:buChar char="•"/>
                </a:pPr>
                <a:r>
                  <a:rPr lang="en-IN" sz="1100" dirty="0"/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1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100" b="0" i="1" smtClean="0">
                        <a:latin typeface="Cambria Math" panose="02040503050406030204" pitchFamily="18" charset="0"/>
                      </a:rPr>
                      <m:t>→ +</m:t>
                    </m:r>
                    <m:r>
                      <a:rPr lang="en-US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∞, </m:t>
                    </m:r>
                    <m:r>
                      <a:rPr lang="en-US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𝑤𝑒</m:t>
                    </m:r>
                    <m:r>
                      <a:rPr lang="en-US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h𝑎𝑣𝑒</m:t>
                    </m:r>
                    <m:r>
                      <a:rPr lang="en-US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𝑡𝑜</m:t>
                    </m:r>
                    <m:r>
                      <a:rPr lang="en-US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h𝑎𝑣𝑒</m:t>
                    </m:r>
                    <m:r>
                      <a:rPr lang="en-US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+∞/−∞</m:t>
                    </m:r>
                  </m:oMath>
                </a14:m>
                <a:endParaRPr lang="en-IN" sz="1100" dirty="0"/>
              </a:p>
              <a:p>
                <a:pPr marL="1085850" lvl="2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sz="11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sz="1100" b="0" i="1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sz="11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100" b="0" i="1" smtClean="0">
                        <a:latin typeface="Cambria Math" panose="02040503050406030204" pitchFamily="18" charset="0"/>
                      </a:rPr>
                      <m:t>𝑏𝑒𝑐𝑜𝑚𝑖𝑛𝑔</m:t>
                    </m:r>
                    <m:r>
                      <a:rPr lang="en-US" sz="11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100" b="0" i="1" smtClean="0">
                        <a:latin typeface="Cambria Math" panose="02040503050406030204" pitchFamily="18" charset="0"/>
                      </a:rPr>
                      <m:t>𝑣𝑒𝑟𝑦</m:t>
                    </m:r>
                    <m:r>
                      <a:rPr lang="en-US" sz="11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100" b="0" i="1" smtClean="0">
                        <a:latin typeface="Cambria Math" panose="02040503050406030204" pitchFamily="18" charset="0"/>
                      </a:rPr>
                      <m:t>𝑙𝑎𝑟𝑔𝑒</m:t>
                    </m:r>
                  </m:oMath>
                </a14:m>
                <a:endParaRPr lang="en-IN" sz="1100" dirty="0"/>
              </a:p>
              <a:p>
                <a:endParaRPr lang="en-IN" sz="1100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IN" sz="1100" dirty="0"/>
                  <a:t>Alert: What is we have outliers? </a:t>
                </a: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en-IN" sz="1100" dirty="0"/>
                  <a:t>This will lead to overfitting </a:t>
                </a:r>
              </a:p>
              <a:p>
                <a:endParaRPr lang="en-IN" sz="1100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IN" sz="1100" dirty="0"/>
                  <a:t>We have to use one key aspect that is w is normal</a:t>
                </a: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en-IN" sz="1100" dirty="0"/>
                  <a:t>i.e.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11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11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11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IN" sz="1100" dirty="0"/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endParaRPr lang="en-IN" sz="11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BF81AD8-29B0-464D-81F0-76E37AF9D2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612" y="1631326"/>
                <a:ext cx="4061881" cy="4862870"/>
              </a:xfrm>
              <a:prstGeom prst="rect">
                <a:avLst/>
              </a:prstGeom>
              <a:blipFill>
                <a:blip r:embed="rId2"/>
                <a:stretch>
                  <a:fillRect t="-12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E485A48-EAFF-4E73-BCE9-3A5D382DE94F}"/>
                  </a:ext>
                </a:extLst>
              </p:cNvPr>
              <p:cNvSpPr txBox="1"/>
              <p:nvPr/>
            </p:nvSpPr>
            <p:spPr>
              <a:xfrm>
                <a:off x="6948181" y="1566757"/>
                <a:ext cx="6094602" cy="249600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endParaRPr lang="en-IN" sz="1100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100" b="1" dirty="0"/>
                  <a:t>L2 Regularization </a:t>
                </a: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1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11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1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𝐴𝑟𝑔𝑚𝑖𝑛</m:t>
                    </m:r>
                  </m:oMath>
                </a14:m>
                <a:r>
                  <a:rPr lang="en-US" sz="11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b>
                        <m:sSup>
                          <m:sSupPr>
                            <m:ctrlPr>
                              <a:rPr lang="en-US" sz="11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1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sz="11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p>
                      </m:sub>
                    </m:sSub>
                    <m:r>
                      <a:rPr lang="en-US" sz="11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1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sz="11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⁡(</m:t>
                    </m:r>
                    <m:nary>
                      <m:naryPr>
                        <m:chr m:val="∑"/>
                        <m:ctrlPr>
                          <a:rPr lang="en-US" sz="11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  <m:r>
                          <a:rPr lang="en-US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)</m:t>
                        </m:r>
                      </m:e>
                    </m:nary>
                  </m:oMath>
                </a14:m>
                <a:r>
                  <a:rPr lang="en-US" sz="1100" b="1" dirty="0"/>
                  <a:t> </a:t>
                </a:r>
                <a:r>
                  <a:rPr lang="en-US" sz="1100" dirty="0"/>
                  <a:t>+ </a:t>
                </a:r>
                <a14:m>
                  <m:oMath xmlns:m="http://schemas.openxmlformats.org/officeDocument/2006/math">
                    <m:r>
                      <a:rPr lang="en-US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sSup>
                      <m:sSupPr>
                        <m:ctrlPr>
                          <a:rPr lang="en-IN" sz="11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100" b="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1100" b="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1100" b="0" i="1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IN" sz="1100" dirty="0"/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1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11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1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𝐴𝑟𝑔𝑚𝑖𝑛</m:t>
                    </m:r>
                  </m:oMath>
                </a14:m>
                <a:r>
                  <a:rPr lang="en-US" sz="11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b>
                        <m:sSup>
                          <m:sSupPr>
                            <m:ctrlPr>
                              <a:rPr lang="en-US" sz="11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1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sz="11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p>
                      </m:sub>
                    </m:sSub>
                    <m:r>
                      <a:rPr lang="en-US" sz="11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1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sz="11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⁡(</m:t>
                    </m:r>
                    <m:nary>
                      <m:naryPr>
                        <m:chr m:val="∑"/>
                        <m:ctrlPr>
                          <a:rPr lang="en-US" sz="11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  <m:r>
                          <a:rPr lang="en-US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)</m:t>
                        </m:r>
                      </m:e>
                    </m:nary>
                  </m:oMath>
                </a14:m>
                <a:r>
                  <a:rPr lang="en-US" sz="1100" b="1" dirty="0"/>
                  <a:t> </a:t>
                </a:r>
                <a:r>
                  <a:rPr lang="en-US" sz="1100" dirty="0"/>
                  <a:t>+ </a:t>
                </a:r>
                <a14:m>
                  <m:oMath xmlns:m="http://schemas.openxmlformats.org/officeDocument/2006/math">
                    <m:r>
                      <a:rPr lang="en-US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nary>
                      <m:naryPr>
                        <m:chr m:val="∑"/>
                        <m:ctrlPr>
                          <a:rPr lang="en-US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p>
                          <m:sSup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  <m:sup>
                            <m:r>
                              <a:rPr lang="en-US" sz="11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IN" sz="1100" dirty="0"/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1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11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1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𝐴𝑟𝑔𝑚𝑖𝑛</m:t>
                    </m:r>
                  </m:oMath>
                </a14:m>
                <a:r>
                  <a:rPr lang="en-US" sz="11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b>
                        <m:sSup>
                          <m:sSupPr>
                            <m:ctrlPr>
                              <a:rPr lang="en-US" sz="11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1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sz="11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p>
                      </m:sub>
                    </m:sSub>
                    <m:r>
                      <a:rPr lang="en-US" sz="11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1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sz="11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⁡(</m:t>
                    </m:r>
                    <m:nary>
                      <m:naryPr>
                        <m:chr m:val="∑"/>
                        <m:ctrlPr>
                          <a:rPr lang="en-US" sz="11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  <m:r>
                          <a:rPr lang="en-US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)</m:t>
                        </m:r>
                      </m:e>
                    </m:nary>
                  </m:oMath>
                </a14:m>
                <a:r>
                  <a:rPr lang="en-US" sz="1100" b="1" dirty="0"/>
                  <a:t> </a:t>
                </a:r>
                <a:r>
                  <a:rPr lang="en-US" sz="1100" dirty="0"/>
                  <a:t>+ </a:t>
                </a:r>
                <a14:m>
                  <m:oMath xmlns:m="http://schemas.openxmlformats.org/officeDocument/2006/math">
                    <m:r>
                      <a:rPr lang="en-US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d>
                      <m:dPr>
                        <m:begChr m:val="|"/>
                        <m:endChr m:val="|"/>
                        <m:ctrlPr>
                          <a:rPr lang="en-US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  <m:sub>
                        <m:r>
                          <a:rPr lang="en-US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  <m:sup>
                        <m:r>
                          <a:rPr lang="en-US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IN" sz="1100" dirty="0"/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en-IN" sz="1100" dirty="0"/>
                  <a:t>Square of L2 norm of w</a:t>
                </a: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en-IN" sz="1100" dirty="0"/>
                  <a:t>2</a:t>
                </a:r>
                <a:r>
                  <a:rPr lang="en-IN" sz="1100" baseline="30000" dirty="0"/>
                  <a:t>nd</a:t>
                </a:r>
                <a:r>
                  <a:rPr lang="en-IN" sz="1100" dirty="0"/>
                  <a:t> part of equation (Regularization term)  will ensure </a:t>
                </a:r>
              </a:p>
              <a:p>
                <a:pPr lvl="1"/>
                <a:r>
                  <a:rPr lang="en-IN" sz="1100" dirty="0"/>
                  <a:t>     w will not reach to </a:t>
                </a:r>
                <a14:m>
                  <m:oMath xmlns:m="http://schemas.openxmlformats.org/officeDocument/2006/math">
                    <m:r>
                      <a:rPr lang="en-US" sz="11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IN" sz="11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  <m:r>
                      <a:rPr lang="en-US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/−∞</m:t>
                    </m:r>
                  </m:oMath>
                </a14:m>
                <a:endParaRPr lang="en-IN" sz="1100" dirty="0"/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IN" sz="11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1100" dirty="0"/>
                  <a:t>is a hyper parameter</a:t>
                </a:r>
              </a:p>
              <a:p>
                <a:pPr marL="1085850" lvl="2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IN" sz="11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=0, </m:t>
                    </m:r>
                    <m:r>
                      <a:rPr lang="en-US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𝑂𝑣𝑒𝑟𝑓𝑖𝑡</m:t>
                    </m:r>
                  </m:oMath>
                </a14:m>
                <a:endParaRPr lang="en-IN" sz="1100" dirty="0"/>
              </a:p>
              <a:p>
                <a:pPr marL="1085850" lvl="2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IN" sz="11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𝑉𝑒𝑟𝑦</m:t>
                    </m:r>
                    <m:r>
                      <a:rPr lang="en-US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𝐿𝑎𝑟𝑔𝑒</m:t>
                    </m:r>
                    <m:r>
                      <a:rPr lang="en-US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𝑈𝑛𝑑𝑒𝑟𝑓𝑖𝑡</m:t>
                    </m:r>
                  </m:oMath>
                </a14:m>
                <a:endParaRPr lang="en-IN" sz="1100" dirty="0"/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endParaRPr lang="en-IN" sz="1100" dirty="0"/>
              </a:p>
              <a:p>
                <a:pPr marL="1085850" lvl="2" indent="-171450">
                  <a:buFont typeface="Arial" panose="020B0604020202020204" pitchFamily="34" charset="0"/>
                  <a:buChar char="•"/>
                </a:pPr>
                <a:endParaRPr lang="en-IN" sz="1100" dirty="0"/>
              </a:p>
              <a:p>
                <a:pPr marL="1085850" lvl="2" indent="-171450">
                  <a:buFont typeface="Arial" panose="020B0604020202020204" pitchFamily="34" charset="0"/>
                  <a:buChar char="•"/>
                </a:pPr>
                <a:endParaRPr lang="en-IN" sz="11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E485A48-EAFF-4E73-BCE9-3A5D382DE9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8181" y="1566757"/>
                <a:ext cx="6094602" cy="249600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79025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0FB21-C286-4B36-8461-EF648632BA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L1 Regularization</a:t>
            </a:r>
            <a:endParaRPr lang="en-IN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2A9C4C-9012-4295-9CF7-7ACC4BFBC2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Understand the sparsity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8573214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8535C-2079-4013-B03A-D23CCFE70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L1 Regularization</a:t>
            </a:r>
            <a:endParaRPr lang="en-IN" sz="3000" b="1" dirty="0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3576F20-20B4-4F9E-AEE5-43EE0CF98F67}"/>
              </a:ext>
            </a:extLst>
          </p:cNvPr>
          <p:cNvCxnSpPr>
            <a:cxnSpLocks/>
          </p:cNvCxnSpPr>
          <p:nvPr/>
        </p:nvCxnSpPr>
        <p:spPr>
          <a:xfrm>
            <a:off x="7781029" y="10820"/>
            <a:ext cx="0" cy="684718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CB613C1A-F9C6-460C-9829-78F2C1152EAC}"/>
                  </a:ext>
                </a:extLst>
              </p:cNvPr>
              <p:cNvSpPr txBox="1"/>
              <p:nvPr/>
            </p:nvSpPr>
            <p:spPr>
              <a:xfrm>
                <a:off x="8174865" y="104529"/>
                <a:ext cx="4063356" cy="47125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/>
                  <a:t>Key Points to remember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100" b="1" dirty="0"/>
                  <a:t>Are there any alternatives of L2 Regularization? 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US" sz="1100" b="1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100" b="1" dirty="0"/>
                  <a:t>L1 Regularization </a:t>
                </a: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1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11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100" i="1">
                        <a:latin typeface="Cambria Math" panose="02040503050406030204" pitchFamily="18" charset="0"/>
                      </a:rPr>
                      <m:t>𝐴𝑟𝑔𝑚𝑖𝑛</m:t>
                    </m:r>
                  </m:oMath>
                </a14:m>
                <a:r>
                  <a:rPr lang="en-US" sz="11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b>
                        <m:sSup>
                          <m:sSupPr>
                            <m:ctrlPr>
                              <a:rPr lang="en-US" sz="11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p>
                      </m:sub>
                    </m:sSub>
                    <m:r>
                      <a:rPr lang="en-US" sz="1100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10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sz="1100" i="1">
                        <a:latin typeface="Cambria Math" panose="02040503050406030204" pitchFamily="18" charset="0"/>
                      </a:rPr>
                      <m:t>⁡(</m:t>
                    </m:r>
                    <m:nary>
                      <m:naryPr>
                        <m:chr m:val="∑"/>
                        <m:ctrlPr>
                          <a:rPr lang="en-US" sz="11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1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sz="11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1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 )</m:t>
                        </m:r>
                      </m:e>
                    </m:nary>
                  </m:oMath>
                </a14:m>
                <a:r>
                  <a:rPr lang="en-US" sz="1100" b="1" dirty="0"/>
                  <a:t> </a:t>
                </a:r>
                <a:r>
                  <a:rPr lang="en-US" sz="1100" dirty="0"/>
                  <a:t>+ </a:t>
                </a:r>
                <a14:m>
                  <m:oMath xmlns:m="http://schemas.openxmlformats.org/officeDocument/2006/math">
                    <m:r>
                      <a:rPr lang="en-US" sz="1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sz="1100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1100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1100" i="1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IN" sz="1100" dirty="0"/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1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11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100" i="1">
                        <a:latin typeface="Cambria Math" panose="02040503050406030204" pitchFamily="18" charset="0"/>
                      </a:rPr>
                      <m:t>𝐴𝑟𝑔𝑚𝑖𝑛</m:t>
                    </m:r>
                  </m:oMath>
                </a14:m>
                <a:r>
                  <a:rPr lang="en-US" sz="11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b>
                        <m:sSup>
                          <m:sSupPr>
                            <m:ctrlPr>
                              <a:rPr lang="en-US" sz="11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p>
                      </m:sub>
                    </m:sSub>
                    <m:r>
                      <a:rPr lang="en-US" sz="1100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10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sz="1100" i="1">
                        <a:latin typeface="Cambria Math" panose="02040503050406030204" pitchFamily="18" charset="0"/>
                      </a:rPr>
                      <m:t>⁡(</m:t>
                    </m:r>
                    <m:nary>
                      <m:naryPr>
                        <m:chr m:val="∑"/>
                        <m:ctrlPr>
                          <a:rPr lang="en-US" sz="11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1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sz="11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1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 )</m:t>
                        </m:r>
                      </m:e>
                    </m:nary>
                  </m:oMath>
                </a14:m>
                <a:r>
                  <a:rPr lang="en-US" sz="1100" b="1" dirty="0"/>
                  <a:t> </a:t>
                </a:r>
                <a:r>
                  <a:rPr lang="en-US" sz="1100" dirty="0"/>
                  <a:t>+ </a:t>
                </a:r>
                <a14:m>
                  <m:oMath xmlns:m="http://schemas.openxmlformats.org/officeDocument/2006/math">
                    <m:r>
                      <a:rPr lang="en-US" sz="1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nary>
                      <m:naryPr>
                        <m:chr m:val="∑"/>
                        <m:ctrlPr>
                          <a:rPr lang="en-US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sSub>
                          <m:sSubPr>
                            <m:ctrlPr>
                              <a:rPr lang="en-US" sz="1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1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sSup>
                          <m:sSupPr>
                            <m:ctrlPr>
                              <a:rPr lang="en-US" sz="1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  <m:sup>
                            <m:r>
                              <a:rPr lang="en-US" sz="1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sup>
                        </m:sSup>
                      </m:e>
                    </m:nary>
                  </m:oMath>
                </a14:m>
                <a:endParaRPr lang="en-IN" sz="1100" dirty="0"/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1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11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100" i="1">
                        <a:latin typeface="Cambria Math" panose="02040503050406030204" pitchFamily="18" charset="0"/>
                      </a:rPr>
                      <m:t>𝐴𝑟𝑔𝑚𝑖𝑛</m:t>
                    </m:r>
                  </m:oMath>
                </a14:m>
                <a:r>
                  <a:rPr lang="en-US" sz="11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b>
                        <m:sSup>
                          <m:sSupPr>
                            <m:ctrlPr>
                              <a:rPr lang="en-US" sz="11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p>
                      </m:sub>
                    </m:sSub>
                    <m:r>
                      <a:rPr lang="en-US" sz="1100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10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sz="1100" i="1">
                        <a:latin typeface="Cambria Math" panose="02040503050406030204" pitchFamily="18" charset="0"/>
                      </a:rPr>
                      <m:t>⁡(</m:t>
                    </m:r>
                    <m:nary>
                      <m:naryPr>
                        <m:chr m:val="∑"/>
                        <m:ctrlPr>
                          <a:rPr lang="en-US" sz="11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1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sz="11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1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 )</m:t>
                        </m:r>
                      </m:e>
                    </m:nary>
                  </m:oMath>
                </a14:m>
                <a:r>
                  <a:rPr lang="en-US" sz="1100" b="1" dirty="0"/>
                  <a:t> </a:t>
                </a:r>
                <a:r>
                  <a:rPr lang="en-US" sz="1100" dirty="0"/>
                  <a:t>+ </a:t>
                </a:r>
                <a14:m>
                  <m:oMath xmlns:m="http://schemas.openxmlformats.org/officeDocument/2006/math">
                    <m:r>
                      <a:rPr lang="en-US" sz="1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sz="1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d>
                      <m:dPr>
                        <m:begChr m:val="|"/>
                        <m:endChr m:val="|"/>
                        <m:ctrlPr>
                          <a:rPr lang="en-US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sz="1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  <m:sub>
                        <m:r>
                          <a:rPr lang="en-US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  <m:sup>
                        <m:r>
                          <a:rPr lang="en-US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p>
                    </m:sSup>
                  </m:oMath>
                </a14:m>
                <a:endParaRPr lang="en-IN" sz="1100" dirty="0"/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en-IN" sz="1100" dirty="0"/>
                  <a:t>L1 norm of w</a:t>
                </a: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en-IN" sz="1100" dirty="0"/>
                  <a:t>2</a:t>
                </a:r>
                <a:r>
                  <a:rPr lang="en-IN" sz="1100" baseline="30000" dirty="0"/>
                  <a:t>nd</a:t>
                </a:r>
                <a:r>
                  <a:rPr lang="en-IN" sz="1100" dirty="0"/>
                  <a:t> part of equation (Regularization term)  will ensure </a:t>
                </a:r>
              </a:p>
              <a:p>
                <a:pPr lvl="1"/>
                <a:r>
                  <a:rPr lang="en-IN" sz="1100" dirty="0"/>
                  <a:t>     w will not reach to </a:t>
                </a:r>
                <a14:m>
                  <m:oMath xmlns:m="http://schemas.openxmlformats.org/officeDocument/2006/math">
                    <m:r>
                      <a:rPr lang="en-US" sz="11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IN" sz="1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  <m:r>
                      <a:rPr lang="en-US" sz="1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/−∞</m:t>
                    </m:r>
                  </m:oMath>
                </a14:m>
                <a:endParaRPr lang="en-IN" sz="1100" dirty="0"/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IN" sz="1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sz="1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1100" dirty="0"/>
                  <a:t>is a hyper parameter</a:t>
                </a:r>
              </a:p>
              <a:p>
                <a:pPr marL="1085850" lvl="2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IN" sz="1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sz="1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=0, </m:t>
                    </m:r>
                    <m:r>
                      <a:rPr lang="en-US" sz="1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𝑂𝑣𝑒𝑟𝑓𝑖𝑡</m:t>
                    </m:r>
                  </m:oMath>
                </a14:m>
                <a:endParaRPr lang="en-IN" sz="1100" dirty="0"/>
              </a:p>
              <a:p>
                <a:pPr marL="1085850" lvl="2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IN" sz="1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sz="1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𝑉𝑒𝑟𝑦</m:t>
                    </m:r>
                    <m:r>
                      <a:rPr lang="en-US" sz="1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𝐿𝑎𝑟𝑔𝑒</m:t>
                    </m:r>
                    <m:r>
                      <a:rPr lang="en-US" sz="1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1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𝑈𝑛𝑑𝑒𝑟𝑓𝑖𝑡</m:t>
                    </m:r>
                  </m:oMath>
                </a14:m>
                <a:endParaRPr lang="en-IN" sz="1100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US" sz="1100" b="1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100" dirty="0"/>
                  <a:t>If there is a vector w = &lt;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1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1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b="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1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b="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1100" b="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100" b="0" i="1" smtClean="0">
                        <a:latin typeface="Cambria Math" panose="02040503050406030204" pitchFamily="18" charset="0"/>
                      </a:rPr>
                      <m:t>…….</m:t>
                    </m:r>
                    <m:sSub>
                      <m:sSubPr>
                        <m:ctrlPr>
                          <a:rPr lang="en-US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b="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sz="1100" dirty="0"/>
                  <a:t>&gt;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100" dirty="0"/>
                  <a:t>Solution of Logistic Regression is sparse if many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100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100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sz="11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  <m:sup>
                        <m:r>
                          <a:rPr lang="en-US" sz="1100" b="1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sz="1100" b="1" i="1" smtClean="0"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sz="1100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00" dirty="0"/>
                  <a:t>are 0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100" dirty="0"/>
                  <a:t>Means many unimportant features will have weights will be 0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100" dirty="0"/>
                  <a:t>When we will use L2 Regularization the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100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100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sz="11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  <m:sup>
                        <m:r>
                          <a:rPr lang="en-US" sz="1100" b="1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sz="1100" b="1" i="1" smtClean="0">
                        <a:latin typeface="Cambria Math" panose="02040503050406030204" pitchFamily="18" charset="0"/>
                      </a:rPr>
                      <m:t>𝒔</m:t>
                    </m:r>
                  </m:oMath>
                </a14:m>
                <a:r>
                  <a:rPr lang="en-US" sz="1100" dirty="0"/>
                  <a:t> will be less but not 0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US" sz="1100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100" dirty="0"/>
                  <a:t>Elastic-Net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1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11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100" i="1">
                        <a:latin typeface="Cambria Math" panose="02040503050406030204" pitchFamily="18" charset="0"/>
                      </a:rPr>
                      <m:t>𝐴𝑟𝑔𝑚𝑖𝑛</m:t>
                    </m:r>
                  </m:oMath>
                </a14:m>
                <a:r>
                  <a:rPr lang="en-US" sz="11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b>
                        <m:sSup>
                          <m:sSupPr>
                            <m:ctrlPr>
                              <a:rPr lang="en-US" sz="11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p>
                      </m:sub>
                    </m:sSub>
                    <m:r>
                      <a:rPr lang="en-US" sz="1100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10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sz="1100" i="1">
                        <a:latin typeface="Cambria Math" panose="02040503050406030204" pitchFamily="18" charset="0"/>
                      </a:rPr>
                      <m:t>⁡(</m:t>
                    </m:r>
                    <m:nary>
                      <m:naryPr>
                        <m:chr m:val="∑"/>
                        <m:ctrlPr>
                          <a:rPr lang="en-US" sz="11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1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sz="11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1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 )</m:t>
                        </m:r>
                      </m:e>
                    </m:nary>
                  </m:oMath>
                </a14:m>
                <a:r>
                  <a:rPr lang="en-US" sz="1100" b="1" dirty="0"/>
                  <a:t> </a:t>
                </a:r>
                <a:r>
                  <a:rPr lang="en-US" sz="1100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d>
                      <m:dPr>
                        <m:begChr m:val="|"/>
                        <m:endChr m:val="|"/>
                        <m:ctrlPr>
                          <a:rPr lang="en-US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sz="1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  <m:sub>
                        <m:r>
                          <a:rPr lang="en-US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  <m:sup>
                        <m:r>
                          <a:rPr lang="en-US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p>
                    </m:sSup>
                  </m:oMath>
                </a14:m>
                <a:r>
                  <a:rPr lang="en-US" sz="1100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d>
                      <m:dPr>
                        <m:begChr m:val="|"/>
                        <m:endChr m:val="|"/>
                        <m:ctrlPr>
                          <a:rPr lang="en-US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sz="1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  <m:sub>
                        <m:r>
                          <a:rPr lang="en-US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  <m:sup>
                        <m:r>
                          <a:rPr lang="en-US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1100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100" dirty="0"/>
                  <a:t>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1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1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100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sz="11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11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1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00" dirty="0"/>
                  <a:t>are hyper parameters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IN" sz="1100" dirty="0"/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endParaRPr lang="en-IN" sz="1100" dirty="0"/>
              </a:p>
              <a:p>
                <a:pPr marL="1085850" lvl="2" indent="-171450">
                  <a:buFont typeface="Arial" panose="020B0604020202020204" pitchFamily="34" charset="0"/>
                  <a:buChar char="•"/>
                </a:pPr>
                <a:endParaRPr lang="en-IN" sz="1100" dirty="0"/>
              </a:p>
              <a:p>
                <a:pPr marL="1085850" lvl="2" indent="-171450">
                  <a:buFont typeface="Arial" panose="020B0604020202020204" pitchFamily="34" charset="0"/>
                  <a:buChar char="•"/>
                </a:pPr>
                <a:endParaRPr lang="en-IN" sz="1100" dirty="0"/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endParaRPr lang="en-IN" sz="1100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CB613C1A-F9C6-460C-9829-78F2C1152E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4865" y="104529"/>
                <a:ext cx="4063356" cy="471250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9B34659-5871-45EA-90FC-6502327E831E}"/>
                  </a:ext>
                </a:extLst>
              </p:cNvPr>
              <p:cNvSpPr txBox="1"/>
              <p:nvPr/>
            </p:nvSpPr>
            <p:spPr>
              <a:xfrm>
                <a:off x="160196" y="1778349"/>
                <a:ext cx="8501551" cy="5246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𝐴𝑟𝑔𝑚𝑖𝑛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b>
                        <m:sSup>
                          <m:sSupPr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p>
                      </m:sub>
                    </m:sSub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⁡(</m:t>
                    </m:r>
                    <m:nary>
                      <m:naryPr>
                        <m:chr m:val="∑"/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)</m:t>
                        </m:r>
                      </m:e>
                    </m:nary>
                    <m:r>
                      <a:rPr lang="en-US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d>
                      <m:dPr>
                        <m:begChr m:val="|"/>
                        <m:endChr m:val="|"/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p>
                    </m:sSup>
                  </m:oMath>
                </a14:m>
                <a:endParaRPr lang="en-IN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9B34659-5871-45EA-90FC-6502327E83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196" y="1778349"/>
                <a:ext cx="8501551" cy="5246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0259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5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5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5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5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5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5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5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5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5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5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57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57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7" grpId="0" build="p"/>
      <p:bldP spid="9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F0B-E0BB-4752-BF7D-1E9FC0FED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Assessment</a:t>
            </a:r>
            <a:endParaRPr lang="en-IN" sz="3000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859EA6-C196-4129-AE9A-2CBE0CBE58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10820909" cy="823912"/>
          </a:xfrm>
        </p:spPr>
        <p:txBody>
          <a:bodyPr/>
          <a:lstStyle/>
          <a:p>
            <a:r>
              <a:rPr lang="en-US" b="0" dirty="0"/>
              <a:t>Q1. What is the difference between L1 Regularization and L2 Regularization</a:t>
            </a:r>
            <a:r>
              <a:rPr lang="en-IN" b="0" dirty="0"/>
              <a:t>?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964DA959-970C-4257-A61C-76D7BC218797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839788" y="2505075"/>
                <a:ext cx="10820909" cy="3684588"/>
              </a:xfrm>
            </p:spPr>
            <p:txBody>
              <a:bodyPr>
                <a:normAutofit/>
              </a:bodyPr>
              <a:lstStyle/>
              <a:p>
                <a:pPr marL="171450" indent="-171450"/>
                <a:r>
                  <a:rPr lang="en-US" sz="2000" dirty="0">
                    <a:latin typeface="+mj-lt"/>
                  </a:rPr>
                  <a:t>L1 Regularization leads to all the unimportant weights as 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endParaRPr lang="en-IN" sz="2000" dirty="0">
                  <a:latin typeface="+mj-lt"/>
                </a:endParaRPr>
              </a:p>
              <a:p>
                <a:pPr marL="171450" indent="-171450"/>
                <a:r>
                  <a:rPr lang="en-US" sz="2000" dirty="0">
                    <a:latin typeface="+mj-lt"/>
                  </a:rPr>
                  <a:t>L2 Regularization leads to all the unimportant weights as 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endParaRPr lang="en-IN" sz="2000" dirty="0">
                  <a:latin typeface="+mj-lt"/>
                </a:endParaRPr>
              </a:p>
              <a:p>
                <a:pPr marL="171450" indent="-171450"/>
                <a:r>
                  <a:rPr lang="en-US" sz="2000" dirty="0">
                    <a:latin typeface="+mj-lt"/>
                  </a:rPr>
                  <a:t>L2 Regularization leads to all the unimportant weights as 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IN" sz="2000" dirty="0">
                  <a:latin typeface="+mj-lt"/>
                </a:endParaRPr>
              </a:p>
              <a:p>
                <a:pPr marL="171450" indent="-171450"/>
                <a:r>
                  <a:rPr lang="en-US" sz="2000" dirty="0">
                    <a:latin typeface="+mj-lt"/>
                  </a:rPr>
                  <a:t>L1 Regularization leads to all the unimportant weights as 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IN" sz="2000" dirty="0">
                  <a:latin typeface="+mj-lt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IN" sz="2000" dirty="0">
                  <a:latin typeface="+mj-lt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IN" sz="2000" dirty="0">
                  <a:latin typeface="+mj-lt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964DA959-970C-4257-A61C-76D7BC2187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839788" y="2505075"/>
                <a:ext cx="10820909" cy="3684588"/>
              </a:xfrm>
              <a:blipFill>
                <a:blip r:embed="rId2"/>
                <a:stretch>
                  <a:fillRect l="-507" t="-182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6560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0AD47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F0B-E0BB-4752-BF7D-1E9FC0FED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Logistic Regression – L2 Regularization Cheat Sheet</a:t>
            </a:r>
            <a:endParaRPr lang="en-IN" sz="3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911DEC0-235E-4307-9AB2-6BF44D47F3BE}"/>
                  </a:ext>
                </a:extLst>
              </p:cNvPr>
              <p:cNvSpPr txBox="1"/>
              <p:nvPr/>
            </p:nvSpPr>
            <p:spPr>
              <a:xfrm>
                <a:off x="951944" y="2092720"/>
                <a:ext cx="4063356" cy="4034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/>
                  <a:t>Key Points to remember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100" b="1" dirty="0"/>
                  <a:t>Are there any alternatives of L2 Regularization? 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US" sz="1100" b="1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100" b="1" dirty="0"/>
                  <a:t>L1 Regularization </a:t>
                </a: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1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11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100" i="1">
                        <a:latin typeface="Cambria Math" panose="02040503050406030204" pitchFamily="18" charset="0"/>
                      </a:rPr>
                      <m:t>𝐴𝑟𝑔𝑚𝑖𝑛</m:t>
                    </m:r>
                  </m:oMath>
                </a14:m>
                <a:r>
                  <a:rPr lang="en-US" sz="11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b>
                        <m:sSup>
                          <m:sSupPr>
                            <m:ctrlPr>
                              <a:rPr lang="en-US" sz="11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p>
                      </m:sub>
                    </m:sSub>
                    <m:r>
                      <a:rPr lang="en-US" sz="1100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10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sz="1100" i="1">
                        <a:latin typeface="Cambria Math" panose="02040503050406030204" pitchFamily="18" charset="0"/>
                      </a:rPr>
                      <m:t>⁡(</m:t>
                    </m:r>
                    <m:nary>
                      <m:naryPr>
                        <m:chr m:val="∑"/>
                        <m:ctrlPr>
                          <a:rPr lang="en-US" sz="11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1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sz="11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1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 )</m:t>
                        </m:r>
                      </m:e>
                    </m:nary>
                  </m:oMath>
                </a14:m>
                <a:r>
                  <a:rPr lang="en-US" sz="1100" b="1" dirty="0"/>
                  <a:t> </a:t>
                </a:r>
                <a:r>
                  <a:rPr lang="en-US" sz="1100" dirty="0"/>
                  <a:t>+ </a:t>
                </a:r>
                <a14:m>
                  <m:oMath xmlns:m="http://schemas.openxmlformats.org/officeDocument/2006/math">
                    <m:r>
                      <a:rPr lang="en-US" sz="1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sz="1100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1100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1100" i="1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IN" sz="1100" dirty="0"/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1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11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100" i="1">
                        <a:latin typeface="Cambria Math" panose="02040503050406030204" pitchFamily="18" charset="0"/>
                      </a:rPr>
                      <m:t>𝐴𝑟𝑔𝑚𝑖𝑛</m:t>
                    </m:r>
                  </m:oMath>
                </a14:m>
                <a:r>
                  <a:rPr lang="en-US" sz="11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b>
                        <m:sSup>
                          <m:sSupPr>
                            <m:ctrlPr>
                              <a:rPr lang="en-US" sz="11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p>
                      </m:sub>
                    </m:sSub>
                    <m:r>
                      <a:rPr lang="en-US" sz="1100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10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sz="1100" i="1">
                        <a:latin typeface="Cambria Math" panose="02040503050406030204" pitchFamily="18" charset="0"/>
                      </a:rPr>
                      <m:t>⁡(</m:t>
                    </m:r>
                    <m:nary>
                      <m:naryPr>
                        <m:chr m:val="∑"/>
                        <m:ctrlPr>
                          <a:rPr lang="en-US" sz="11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1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sz="11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1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 )</m:t>
                        </m:r>
                      </m:e>
                    </m:nary>
                  </m:oMath>
                </a14:m>
                <a:r>
                  <a:rPr lang="en-US" sz="1100" b="1" dirty="0"/>
                  <a:t> </a:t>
                </a:r>
                <a:r>
                  <a:rPr lang="en-US" sz="1100" dirty="0"/>
                  <a:t>+ </a:t>
                </a:r>
                <a14:m>
                  <m:oMath xmlns:m="http://schemas.openxmlformats.org/officeDocument/2006/math">
                    <m:r>
                      <a:rPr lang="en-US" sz="1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nary>
                      <m:naryPr>
                        <m:chr m:val="∑"/>
                        <m:ctrlPr>
                          <a:rPr lang="en-US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sSub>
                          <m:sSubPr>
                            <m:ctrlPr>
                              <a:rPr lang="en-US" sz="1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1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sSup>
                          <m:sSupPr>
                            <m:ctrlPr>
                              <a:rPr lang="en-US" sz="1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  <m:sup>
                            <m:r>
                              <a:rPr lang="en-US" sz="1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sup>
                        </m:sSup>
                      </m:e>
                    </m:nary>
                  </m:oMath>
                </a14:m>
                <a:endParaRPr lang="en-IN" sz="1100" dirty="0"/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1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11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100" i="1">
                        <a:latin typeface="Cambria Math" panose="02040503050406030204" pitchFamily="18" charset="0"/>
                      </a:rPr>
                      <m:t>𝐴𝑟𝑔𝑚𝑖𝑛</m:t>
                    </m:r>
                  </m:oMath>
                </a14:m>
                <a:r>
                  <a:rPr lang="en-US" sz="11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b>
                        <m:sSup>
                          <m:sSupPr>
                            <m:ctrlPr>
                              <a:rPr lang="en-US" sz="11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p>
                      </m:sub>
                    </m:sSub>
                    <m:r>
                      <a:rPr lang="en-US" sz="1100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10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sz="1100" i="1">
                        <a:latin typeface="Cambria Math" panose="02040503050406030204" pitchFamily="18" charset="0"/>
                      </a:rPr>
                      <m:t>⁡(</m:t>
                    </m:r>
                    <m:nary>
                      <m:naryPr>
                        <m:chr m:val="∑"/>
                        <m:ctrlPr>
                          <a:rPr lang="en-US" sz="11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1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sz="11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1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 )</m:t>
                        </m:r>
                      </m:e>
                    </m:nary>
                  </m:oMath>
                </a14:m>
                <a:r>
                  <a:rPr lang="en-US" sz="1100" b="1" dirty="0"/>
                  <a:t> </a:t>
                </a:r>
                <a:r>
                  <a:rPr lang="en-US" sz="1100" dirty="0"/>
                  <a:t>+ </a:t>
                </a:r>
                <a14:m>
                  <m:oMath xmlns:m="http://schemas.openxmlformats.org/officeDocument/2006/math">
                    <m:r>
                      <a:rPr lang="en-US" sz="1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sz="1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d>
                      <m:dPr>
                        <m:begChr m:val="|"/>
                        <m:endChr m:val="|"/>
                        <m:ctrlPr>
                          <a:rPr lang="en-US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sz="1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  <m:sub>
                        <m:r>
                          <a:rPr lang="en-US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  <m:sup>
                        <m:r>
                          <a:rPr lang="en-US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p>
                    </m:sSup>
                  </m:oMath>
                </a14:m>
                <a:endParaRPr lang="en-IN" sz="1100" dirty="0"/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en-IN" sz="1100" dirty="0"/>
                  <a:t>L1 norm of w</a:t>
                </a: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en-IN" sz="1100" dirty="0"/>
                  <a:t>2</a:t>
                </a:r>
                <a:r>
                  <a:rPr lang="en-IN" sz="1100" baseline="30000" dirty="0"/>
                  <a:t>nd</a:t>
                </a:r>
                <a:r>
                  <a:rPr lang="en-IN" sz="1100" dirty="0"/>
                  <a:t> part of equation (Regularization term)  will ensure </a:t>
                </a:r>
              </a:p>
              <a:p>
                <a:pPr lvl="1"/>
                <a:r>
                  <a:rPr lang="en-IN" sz="1100" dirty="0"/>
                  <a:t>     w will not reach to </a:t>
                </a:r>
                <a14:m>
                  <m:oMath xmlns:m="http://schemas.openxmlformats.org/officeDocument/2006/math">
                    <m:r>
                      <a:rPr lang="en-US" sz="11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IN" sz="1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  <m:r>
                      <a:rPr lang="en-US" sz="1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/−∞</m:t>
                    </m:r>
                  </m:oMath>
                </a14:m>
                <a:endParaRPr lang="en-IN" sz="1100" dirty="0"/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IN" sz="1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sz="1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1100" dirty="0"/>
                  <a:t>is a hyper parameter</a:t>
                </a:r>
              </a:p>
              <a:p>
                <a:pPr marL="1085850" lvl="2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IN" sz="1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sz="1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=0, </m:t>
                    </m:r>
                    <m:r>
                      <a:rPr lang="en-US" sz="1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𝑂𝑣𝑒𝑟𝑓𝑖𝑡</m:t>
                    </m:r>
                  </m:oMath>
                </a14:m>
                <a:endParaRPr lang="en-IN" sz="1100" dirty="0"/>
              </a:p>
              <a:p>
                <a:pPr marL="1085850" lvl="2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IN" sz="1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sz="1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𝑉𝑒𝑟𝑦</m:t>
                    </m:r>
                    <m:r>
                      <a:rPr lang="en-US" sz="1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𝐿𝑎𝑟𝑔𝑒</m:t>
                    </m:r>
                    <m:r>
                      <a:rPr lang="en-US" sz="1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1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𝑈𝑛𝑑𝑒𝑟𝑓𝑖𝑡</m:t>
                    </m:r>
                  </m:oMath>
                </a14:m>
                <a:endParaRPr lang="en-IN" sz="1100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US" sz="1100" b="1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100" dirty="0"/>
                  <a:t>If there is a vector w = &lt;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1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1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b="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1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b="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1100" b="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100" b="0" i="1" smtClean="0">
                        <a:latin typeface="Cambria Math" panose="02040503050406030204" pitchFamily="18" charset="0"/>
                      </a:rPr>
                      <m:t>…….</m:t>
                    </m:r>
                    <m:sSub>
                      <m:sSubPr>
                        <m:ctrlPr>
                          <a:rPr lang="en-US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b="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sz="1100" dirty="0"/>
                  <a:t>&gt;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100" dirty="0"/>
                  <a:t>Solution of Logistic Regression is sparse if many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100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100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sz="11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  <m:sup>
                        <m:r>
                          <a:rPr lang="en-US" sz="1100" b="1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sz="1100" b="1" i="1" smtClean="0"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sz="1100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00" dirty="0"/>
                  <a:t>are 0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100" dirty="0"/>
                  <a:t>Means many unimportant features will have weights will be 0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100" dirty="0"/>
                  <a:t>When we will use L2 Regularization the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100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100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sz="11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  <m:sup>
                        <m:r>
                          <a:rPr lang="en-US" sz="1100" b="1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sz="1100" b="1" i="1" smtClean="0">
                        <a:latin typeface="Cambria Math" panose="02040503050406030204" pitchFamily="18" charset="0"/>
                      </a:rPr>
                      <m:t>𝒔</m:t>
                    </m:r>
                  </m:oMath>
                </a14:m>
                <a:r>
                  <a:rPr lang="en-US" sz="1100" dirty="0"/>
                  <a:t> will be less but not 0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IN" sz="1100" dirty="0"/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endParaRPr lang="en-IN" sz="1100" dirty="0"/>
              </a:p>
              <a:p>
                <a:pPr marL="1085850" lvl="2" indent="-171450">
                  <a:buFont typeface="Arial" panose="020B0604020202020204" pitchFamily="34" charset="0"/>
                  <a:buChar char="•"/>
                </a:pPr>
                <a:endParaRPr lang="en-IN" sz="1100" dirty="0"/>
              </a:p>
              <a:p>
                <a:pPr marL="1085850" lvl="2" indent="-171450">
                  <a:buFont typeface="Arial" panose="020B0604020202020204" pitchFamily="34" charset="0"/>
                  <a:buChar char="•"/>
                </a:pPr>
                <a:endParaRPr lang="en-IN" sz="1100" dirty="0"/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endParaRPr lang="en-IN" sz="11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911DEC0-235E-4307-9AB2-6BF44D47F3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944" y="2092720"/>
                <a:ext cx="4063356" cy="4034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807868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0FB21-C286-4B36-8461-EF648632BA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Probabilistic Interpretation</a:t>
            </a:r>
            <a:endParaRPr lang="en-IN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2A9C4C-9012-4295-9CF7-7ACC4BFBC2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Logistic Regression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23241970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8535C-2079-4013-B03A-D23CCFE70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Probabilistic Interpretation</a:t>
            </a:r>
            <a:endParaRPr lang="en-IN" sz="3000" b="1" dirty="0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3576F20-20B4-4F9E-AEE5-43EE0CF98F67}"/>
              </a:ext>
            </a:extLst>
          </p:cNvPr>
          <p:cNvCxnSpPr>
            <a:cxnSpLocks/>
          </p:cNvCxnSpPr>
          <p:nvPr/>
        </p:nvCxnSpPr>
        <p:spPr>
          <a:xfrm>
            <a:off x="7781029" y="10820"/>
            <a:ext cx="0" cy="684718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CB613C1A-F9C6-460C-9829-78F2C1152EAC}"/>
                  </a:ext>
                </a:extLst>
              </p:cNvPr>
              <p:cNvSpPr txBox="1"/>
              <p:nvPr/>
            </p:nvSpPr>
            <p:spPr>
              <a:xfrm>
                <a:off x="8174865" y="104529"/>
                <a:ext cx="3916457" cy="51439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/>
                  <a:t>Key Points to remember</a:t>
                </a:r>
                <a:endParaRPr lang="en-US" sz="1200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100" dirty="0"/>
                  <a:t>Features are real valued and have gaussian distribution</a:t>
                </a: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en-US" sz="1100" dirty="0"/>
                  <a:t>i.e. P(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1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begChr m:val="|"/>
                        <m:ctrlPr>
                          <a:rPr lang="en-US" sz="11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100" dirty="0"/>
                  <a:t> is gaussian distributed with</a:t>
                </a:r>
              </a:p>
              <a:p>
                <a:pPr lvl="1"/>
                <a:r>
                  <a:rPr lang="en-US" sz="1100" dirty="0"/>
                  <a:t>      some mean and standard deviation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US" sz="1100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100" dirty="0"/>
                  <a:t>Y is a random Boolean variable following Bernoulli distribution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1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1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100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sz="11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11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11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00" dirty="0"/>
                  <a:t>are conditionally independent given Y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US" sz="1100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100" b="1" dirty="0"/>
                  <a:t>Case 1:</a:t>
                </a: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en-US" sz="1100" b="1" dirty="0"/>
                  <a:t>Geometric Interpretation </a:t>
                </a:r>
              </a:p>
              <a:p>
                <a:pPr marL="1085850" lvl="2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100" i="1">
                        <a:latin typeface="Cambria Math" panose="02040503050406030204" pitchFamily="18" charset="0"/>
                      </a:rPr>
                      <m:t>= +</m:t>
                    </m:r>
                    <m:r>
                      <a:rPr lang="en-US" sz="1100" i="1">
                        <a:latin typeface="Cambria Math" panose="02040503050406030204" pitchFamily="18" charset="0"/>
                      </a:rPr>
                      <m:t>𝑣𝑒</m:t>
                    </m:r>
                  </m:oMath>
                </a14:m>
                <a:endParaRPr lang="en-US" sz="1100" dirty="0"/>
              </a:p>
              <a:p>
                <a:pPr marL="1085850" lvl="2" indent="-171450">
                  <a:buFont typeface="Arial" panose="020B0604020202020204" pitchFamily="34" charset="0"/>
                  <a:buChar char="•"/>
                </a:pPr>
                <a:r>
                  <a:rPr lang="en-US" sz="11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10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sz="1100" i="1">
                        <a:latin typeface="Cambria Math" panose="02040503050406030204" pitchFamily="18" charset="0"/>
                      </a:rPr>
                      <m:t>⁡(1+ </m:t>
                    </m:r>
                    <m:sSup>
                      <m:sSupPr>
                        <m:ctrlPr>
                          <a:rPr lang="en-US" sz="11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11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b>
                          <m:sSubPr>
                            <m:ctrlPr>
                              <a:rPr lang="en-US" sz="1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p>
                    </m:sSup>
                    <m:r>
                      <a:rPr lang="en-US" sz="11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100" dirty="0"/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en-US" sz="1100" b="1" dirty="0"/>
                  <a:t>Probabilistic Interpretation </a:t>
                </a:r>
              </a:p>
              <a:p>
                <a:pPr marL="1085850" lvl="2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100" i="1">
                        <a:latin typeface="Cambria Math" panose="02040503050406030204" pitchFamily="18" charset="0"/>
                      </a:rPr>
                      <m:t>= +</m:t>
                    </m:r>
                    <m:r>
                      <a:rPr lang="en-US" sz="1100" i="1">
                        <a:latin typeface="Cambria Math" panose="02040503050406030204" pitchFamily="18" charset="0"/>
                      </a:rPr>
                      <m:t>𝑣𝑒</m:t>
                    </m:r>
                  </m:oMath>
                </a14:m>
                <a:endParaRPr lang="en-US" sz="1100" dirty="0"/>
              </a:p>
              <a:p>
                <a:pPr marL="1085850" lvl="2" indent="-171450">
                  <a:buFont typeface="Arial" panose="020B0604020202020204" pitchFamily="34" charset="0"/>
                  <a:buChar char="•"/>
                </a:pPr>
                <a:r>
                  <a:rPr lang="en-US" sz="11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10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sz="1100" i="1">
                        <a:latin typeface="Cambria Math" panose="02040503050406030204" pitchFamily="18" charset="0"/>
                      </a:rPr>
                      <m:t>⁡(1+ </m:t>
                    </m:r>
                    <m:sSup>
                      <m:sSupPr>
                        <m:ctrlPr>
                          <a:rPr lang="en-US" sz="11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11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b>
                          <m:sSubPr>
                            <m:ctrlPr>
                              <a:rPr lang="en-US" sz="1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p>
                    </m:sSup>
                    <m:r>
                      <a:rPr lang="en-US" sz="11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100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US" sz="1100" b="1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100" b="1" dirty="0"/>
                  <a:t>Case 2:</a:t>
                </a: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en-US" sz="1100" b="1" dirty="0"/>
                  <a:t>Geometric Interpretation </a:t>
                </a:r>
              </a:p>
              <a:p>
                <a:pPr marL="1085850" lvl="2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1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1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100" i="1">
                        <a:latin typeface="Cambria Math" panose="02040503050406030204" pitchFamily="18" charset="0"/>
                      </a:rPr>
                      <m:t>𝑣𝑒</m:t>
                    </m:r>
                  </m:oMath>
                </a14:m>
                <a:endParaRPr lang="en-US" sz="1100" dirty="0"/>
              </a:p>
              <a:p>
                <a:pPr marL="1085850" lvl="2" indent="-171450">
                  <a:buFont typeface="Arial" panose="020B0604020202020204" pitchFamily="34" charset="0"/>
                  <a:buChar char="•"/>
                </a:pPr>
                <a:r>
                  <a:rPr lang="en-US" sz="11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10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sz="1100" i="1">
                        <a:latin typeface="Cambria Math" panose="02040503050406030204" pitchFamily="18" charset="0"/>
                      </a:rPr>
                      <m:t>⁡(1+ </m:t>
                    </m:r>
                    <m:sSup>
                      <m:sSupPr>
                        <m:ctrlPr>
                          <a:rPr lang="en-US" sz="11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sSup>
                          <m:sSupPr>
                            <m:ctrlPr>
                              <a:rPr lang="en-US" sz="11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b>
                          <m:sSubPr>
                            <m:ctrlPr>
                              <a:rPr lang="en-US" sz="1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p>
                    </m:sSup>
                    <m:r>
                      <a:rPr lang="en-US" sz="11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100" dirty="0"/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en-US" sz="1100" b="1" dirty="0"/>
                  <a:t>Probabilistic Interpretation </a:t>
                </a:r>
              </a:p>
              <a:p>
                <a:pPr marL="1085850" lvl="2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1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100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sz="1100" b="0" i="1" smtClean="0">
                        <a:latin typeface="Cambria Math" panose="02040503050406030204" pitchFamily="18" charset="0"/>
                      </a:rPr>
                      <m:t>𝑣𝑒</m:t>
                    </m:r>
                  </m:oMath>
                </a14:m>
                <a:endParaRPr lang="en-US" sz="1100" dirty="0"/>
              </a:p>
              <a:p>
                <a:pPr marL="1085850" lvl="2" indent="-171450">
                  <a:buFont typeface="Arial" panose="020B0604020202020204" pitchFamily="34" charset="0"/>
                  <a:buChar char="•"/>
                </a:pPr>
                <a:r>
                  <a:rPr lang="en-US" sz="11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100" b="0" i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sz="1100" b="0" i="1" smtClean="0">
                        <a:latin typeface="Cambria Math" panose="02040503050406030204" pitchFamily="18" charset="0"/>
                      </a:rPr>
                      <m:t>⁡(1+ </m:t>
                    </m:r>
                    <m:sSup>
                      <m:sSupPr>
                        <m:ctrlPr>
                          <a:rPr lang="en-US" sz="11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sSup>
                          <m:sSup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p>
                    </m:sSup>
                    <m:r>
                      <a:rPr lang="en-US" sz="11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100" dirty="0"/>
              </a:p>
              <a:p>
                <a:pPr marL="1085850" lvl="2" indent="-171450">
                  <a:buFont typeface="Arial" panose="020B0604020202020204" pitchFamily="34" charset="0"/>
                  <a:buChar char="•"/>
                </a:pPr>
                <a:endParaRPr lang="en-US" sz="1100" dirty="0"/>
              </a:p>
              <a:p>
                <a:pPr lvl="2"/>
                <a:endParaRPr lang="en-US" sz="1100" dirty="0"/>
              </a:p>
              <a:p>
                <a:endParaRPr lang="en-US" sz="1100" b="1" dirty="0"/>
              </a:p>
              <a:p>
                <a:pPr marL="1085850" lvl="2" indent="-171450">
                  <a:buFont typeface="Arial" panose="020B0604020202020204" pitchFamily="34" charset="0"/>
                  <a:buChar char="•"/>
                </a:pPr>
                <a:endParaRPr lang="en-IN" sz="1100" dirty="0"/>
              </a:p>
              <a:p>
                <a:pPr marL="1085850" lvl="2" indent="-171450">
                  <a:buFont typeface="Arial" panose="020B0604020202020204" pitchFamily="34" charset="0"/>
                  <a:buChar char="•"/>
                </a:pPr>
                <a:endParaRPr lang="en-IN" sz="1100" dirty="0"/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endParaRPr lang="en-IN" sz="1100" dirty="0"/>
              </a:p>
            </p:txBody>
          </p:sp>
        </mc:Choice>
        <mc:Fallback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CB613C1A-F9C6-460C-9829-78F2C1152E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4865" y="104529"/>
                <a:ext cx="3916457" cy="514397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37D65A7-F8DC-43CC-B7C3-E8B6C501B908}"/>
                  </a:ext>
                </a:extLst>
              </p:cNvPr>
              <p:cNvSpPr txBox="1"/>
              <p:nvPr/>
            </p:nvSpPr>
            <p:spPr>
              <a:xfrm>
                <a:off x="482608" y="1442702"/>
                <a:ext cx="7298421" cy="4320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𝐴𝑟𝑔𝑚𝑖𝑛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b>
                        <m:sSup>
                          <m:sSupPr>
                            <m:ctrlPr>
                              <a:rPr lang="en-US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p>
                      </m:sub>
                    </m:sSub>
                    <m:r>
                      <a:rPr lang="en-US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ctrlPr>
                          <a:rPr lang="en-US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func>
                      <m:funcPr>
                        <m:ctrlP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2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m:rPr>
                        <m:sty m:val="p"/>
                      </m:rPr>
                      <a:rPr lang="en-US" sz="2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⁡(1−</m:t>
                    </m:r>
                    <m:sSub>
                      <m:sSubPr>
                        <m:ctrlP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sz="2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37D65A7-F8DC-43CC-B7C3-E8B6C501B9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608" y="1442702"/>
                <a:ext cx="7298421" cy="432041"/>
              </a:xfrm>
              <a:prstGeom prst="rect">
                <a:avLst/>
              </a:prstGeom>
              <a:blipFill>
                <a:blip r:embed="rId3"/>
                <a:stretch>
                  <a:fillRect t="-126761" b="-18873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3447258-B4A8-472B-B81C-8F12F25DBE3B}"/>
                  </a:ext>
                </a:extLst>
              </p:cNvPr>
              <p:cNvSpPr txBox="1"/>
              <p:nvPr/>
            </p:nvSpPr>
            <p:spPr>
              <a:xfrm>
                <a:off x="442766" y="1856715"/>
                <a:ext cx="7298421" cy="4308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sz="2200" dirty="0">
                    <a:solidFill>
                      <a:schemeClr val="tx1"/>
                    </a:solidFill>
                  </a:rPr>
                  <a:t>, 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=0/1</m:t>
                    </m:r>
                  </m:oMath>
                </a14:m>
                <a:r>
                  <a:rPr lang="en-IN" sz="2200" dirty="0">
                    <a:solidFill>
                      <a:schemeClr val="tx1"/>
                    </a:solidFill>
                  </a:rPr>
                  <a:t>, </a:t>
                </a:r>
                <a:r>
                  <a:rPr lang="en-IN" sz="1200" i="1" dirty="0">
                    <a:solidFill>
                      <a:schemeClr val="tx1"/>
                    </a:solidFill>
                  </a:rPr>
                  <a:t>above equation is probabilistic approach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3447258-B4A8-472B-B81C-8F12F25DBE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766" y="1856715"/>
                <a:ext cx="7298421" cy="430887"/>
              </a:xfrm>
              <a:prstGeom prst="rect">
                <a:avLst/>
              </a:prstGeom>
              <a:blipFill>
                <a:blip r:embed="rId4"/>
                <a:stretch>
                  <a:fillRect l="-84" t="-10000" b="-2857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1DBD066-48CD-4CE5-8502-A8F8DF190EB2}"/>
                  </a:ext>
                </a:extLst>
              </p:cNvPr>
              <p:cNvSpPr txBox="1"/>
              <p:nvPr/>
            </p:nvSpPr>
            <p:spPr>
              <a:xfrm>
                <a:off x="562062" y="4321933"/>
                <a:ext cx="7298421" cy="4969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𝐴𝑟𝑔𝑚𝑖𝑛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b>
                        <m:sSup>
                          <m:sSupPr>
                            <m:ctrlPr>
                              <a:rPr lang="en-US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p>
                      </m:sub>
                    </m:sSub>
                    <m:r>
                      <a:rPr lang="en-US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⁡(</m:t>
                    </m:r>
                    <m:nary>
                      <m:naryPr>
                        <m:chr m:val="∑"/>
                        <m:ctrlPr>
                          <a:rPr lang="en-US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sz="2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p>
                                <m:r>
                                  <a:rPr lang="en-US" sz="2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US" sz="2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)</m:t>
                        </m:r>
                      </m:e>
                    </m:nary>
                  </m:oMath>
                </a14:m>
                <a:endParaRPr lang="en-IN" sz="2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1DBD066-48CD-4CE5-8502-A8F8DF190E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062" y="4321933"/>
                <a:ext cx="7298421" cy="4969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555A124-35A6-4588-9990-9D34CBF54388}"/>
                  </a:ext>
                </a:extLst>
              </p:cNvPr>
              <p:cNvSpPr txBox="1"/>
              <p:nvPr/>
            </p:nvSpPr>
            <p:spPr>
              <a:xfrm>
                <a:off x="522335" y="4918847"/>
                <a:ext cx="7298421" cy="4308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IN" sz="2200" dirty="0">
                    <a:solidFill>
                      <a:schemeClr val="tx1"/>
                    </a:solidFill>
                  </a:rPr>
                  <a:t>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/1</m:t>
                    </m:r>
                  </m:oMath>
                </a14:m>
                <a:r>
                  <a:rPr lang="en-IN" sz="2200" dirty="0">
                    <a:solidFill>
                      <a:schemeClr val="tx1"/>
                    </a:solidFill>
                  </a:rPr>
                  <a:t>, </a:t>
                </a:r>
                <a:r>
                  <a:rPr lang="en-IN" sz="1200" i="1" dirty="0">
                    <a:solidFill>
                      <a:schemeClr val="tx1"/>
                    </a:solidFill>
                  </a:rPr>
                  <a:t>above equation is </a:t>
                </a:r>
                <a:r>
                  <a:rPr lang="en-IN" sz="1200" i="1" dirty="0"/>
                  <a:t>Geometric</a:t>
                </a:r>
                <a:r>
                  <a:rPr lang="en-IN" sz="1200" i="1" dirty="0">
                    <a:solidFill>
                      <a:schemeClr val="tx1"/>
                    </a:solidFill>
                  </a:rPr>
                  <a:t> approach</a:t>
                </a: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555A124-35A6-4588-9990-9D34CBF543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335" y="4918847"/>
                <a:ext cx="7298421" cy="430887"/>
              </a:xfrm>
              <a:prstGeom prst="rect">
                <a:avLst/>
              </a:prstGeom>
              <a:blipFill>
                <a:blip r:embed="rId6"/>
                <a:stretch>
                  <a:fillRect l="-1086" t="-9859" b="-2676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2606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5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5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5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5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5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5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5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5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5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5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5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57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57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57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7" grpId="0" build="p"/>
      <p:bldP spid="6" grpId="0"/>
      <p:bldP spid="7" grpId="0"/>
      <p:bldP spid="8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4E7AF3E-F09E-46AA-A18B-8E23F044EFEB}"/>
              </a:ext>
            </a:extLst>
          </p:cNvPr>
          <p:cNvCxnSpPr>
            <a:cxnSpLocks/>
          </p:cNvCxnSpPr>
          <p:nvPr/>
        </p:nvCxnSpPr>
        <p:spPr>
          <a:xfrm>
            <a:off x="3677367" y="3762120"/>
            <a:ext cx="606673" cy="4455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B8FE3BF-97E6-442F-BE68-217FB5891636}"/>
              </a:ext>
            </a:extLst>
          </p:cNvPr>
          <p:cNvCxnSpPr>
            <a:cxnSpLocks/>
          </p:cNvCxnSpPr>
          <p:nvPr/>
        </p:nvCxnSpPr>
        <p:spPr>
          <a:xfrm>
            <a:off x="2039426" y="3855975"/>
            <a:ext cx="934675" cy="7426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56E8535C-2079-4013-B03A-D23CCFE70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Geometric Intuition</a:t>
            </a:r>
            <a:endParaRPr lang="en-IN" sz="3000" b="1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7F668E0-A320-4E73-98F3-025DC374CF27}"/>
              </a:ext>
            </a:extLst>
          </p:cNvPr>
          <p:cNvGrpSpPr/>
          <p:nvPr/>
        </p:nvGrpSpPr>
        <p:grpSpPr>
          <a:xfrm>
            <a:off x="397070" y="1690688"/>
            <a:ext cx="5573095" cy="5034025"/>
            <a:chOff x="901468" y="603466"/>
            <a:chExt cx="5573095" cy="5034025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B85943A2-EF7A-47D0-8308-E467CE86F99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31920" y="1919188"/>
              <a:ext cx="352338" cy="352338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5355D1A-F7EE-4E32-AF09-E1924B3C6E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8094" y="2419338"/>
              <a:ext cx="352338" cy="352338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E5B6E2A-A16A-4283-9FF2-C5ED5C61497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4874" y="1566850"/>
              <a:ext cx="352338" cy="352338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DD6F266F-C10F-4909-9D6F-BF96010BC1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62677" y="1072291"/>
              <a:ext cx="352338" cy="352338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CD1F4E9D-CFCF-45DC-AA21-AE42809A627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86508" y="2857357"/>
              <a:ext cx="352338" cy="352338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60B6799D-746D-4F2D-9872-EF2370ABF70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8782" y="1919188"/>
              <a:ext cx="352338" cy="352338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91AAC485-F8E2-4FED-A547-CE94348EE7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6445" y="2505019"/>
              <a:ext cx="352338" cy="352338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B5201D9F-CA3B-4847-9B36-31496774A8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67102" y="1743019"/>
              <a:ext cx="352338" cy="352338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D2BD261F-0D3B-4519-B655-D09F5822983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64865" y="3548050"/>
              <a:ext cx="352338" cy="352338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1F724B5C-8BAB-410C-89CD-242DC447501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4951" y="2625039"/>
              <a:ext cx="352338" cy="352338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0F3F2CF8-7E43-42F9-A170-31F0080CFA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54802" y="2256828"/>
              <a:ext cx="352338" cy="352338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12C2A8E1-B2AC-4117-856F-70821274D3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27289" y="1127826"/>
              <a:ext cx="352338" cy="352338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CBBD9FD1-8074-4AA9-A091-7C260D9037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84258" y="1586202"/>
              <a:ext cx="352338" cy="352338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482341C7-9A3D-40F6-B40E-4074ABAA9A3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1925" y="2930982"/>
              <a:ext cx="352338" cy="352338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6F9A185F-4F73-4997-B1B8-43C4F27ED9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1468" y="2048911"/>
              <a:ext cx="352338" cy="352338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6432EB4A-E037-45D3-8A29-1165AD1C9F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60427" y="3423836"/>
              <a:ext cx="352338" cy="352338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F40A70C8-004F-449F-A208-47C9A9527A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21882" y="1303995"/>
              <a:ext cx="352338" cy="352338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F23A2D07-0DE6-4417-84ED-EAC4E82BE47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61965" y="3527659"/>
              <a:ext cx="352339" cy="352339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E2E6B715-4E3B-495D-90D7-95D5CB6787F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6859" y="4556589"/>
              <a:ext cx="352339" cy="352339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F40B78AF-5D9B-4FE2-BB53-5D781C2145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81988" y="3527659"/>
              <a:ext cx="352339" cy="352339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315C0E9F-D2B0-421E-8FF8-83449AB1A4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83357" y="2322559"/>
              <a:ext cx="352339" cy="352339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9E91C9E8-A98D-459D-A67E-C77E2117FC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57288" y="5171339"/>
              <a:ext cx="352339" cy="352339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7CE61592-4813-457D-A0AE-F58AB625221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29649" y="3062855"/>
              <a:ext cx="352339" cy="352339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2738EA29-8B06-4EFD-94B7-1994A24E3C4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33999" y="4702512"/>
              <a:ext cx="352339" cy="352339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939189DF-D03E-4365-A221-6EE7B7A999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78368" y="3006706"/>
              <a:ext cx="352339" cy="352339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946C8AF5-9D15-4F2A-A00E-D8BA3890BF1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93717" y="4036369"/>
              <a:ext cx="352339" cy="352339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96F6E371-8647-4754-B307-C07077CE1C2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50917" y="2952312"/>
              <a:ext cx="352339" cy="352339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A3096F36-E117-4D20-9840-3F1F574A67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29682" y="5285152"/>
              <a:ext cx="352339" cy="352339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924BB62D-D694-4B84-B825-58B34FE991C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22224" y="3786323"/>
              <a:ext cx="352339" cy="352339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FBCE9A58-D48B-4CEE-936A-2F21F4D899D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3458" y="4184798"/>
              <a:ext cx="352339" cy="352339"/>
            </a:xfrm>
            <a:prstGeom prst="rect">
              <a:avLst/>
            </a:prstGeom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D7C4ECCF-509C-4A1C-9177-617258F6BC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43947" y="603466"/>
              <a:ext cx="352339" cy="352339"/>
            </a:xfrm>
            <a:prstGeom prst="rect">
              <a:avLst/>
            </a:prstGeom>
          </p:spPr>
        </p:pic>
      </p:grp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9C4BB9B-4FDB-4299-B58B-A35B1C737224}"/>
              </a:ext>
            </a:extLst>
          </p:cNvPr>
          <p:cNvCxnSpPr>
            <a:cxnSpLocks/>
          </p:cNvCxnSpPr>
          <p:nvPr/>
        </p:nvCxnSpPr>
        <p:spPr>
          <a:xfrm flipH="1">
            <a:off x="1563131" y="2372694"/>
            <a:ext cx="3269618" cy="390710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456D4181-DC91-4869-B439-8BA58082AD94}"/>
                  </a:ext>
                </a:extLst>
              </p:cNvPr>
              <p:cNvSpPr txBox="1"/>
              <p:nvPr/>
            </p:nvSpPr>
            <p:spPr>
              <a:xfrm>
                <a:off x="1225573" y="6142073"/>
                <a:ext cx="269754" cy="3847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5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IN" sz="25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456D4181-DC91-4869-B439-8BA58082AD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5573" y="6142073"/>
                <a:ext cx="269754" cy="384721"/>
              </a:xfrm>
              <a:prstGeom prst="rect">
                <a:avLst/>
              </a:prstGeom>
              <a:blipFill>
                <a:blip r:embed="rId4"/>
                <a:stretch>
                  <a:fillRect l="-15909" r="-1363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C6F512E-1178-4FB3-B2E2-8F200493D16C}"/>
              </a:ext>
            </a:extLst>
          </p:cNvPr>
          <p:cNvCxnSpPr>
            <a:cxnSpLocks/>
          </p:cNvCxnSpPr>
          <p:nvPr/>
        </p:nvCxnSpPr>
        <p:spPr>
          <a:xfrm flipH="1" flipV="1">
            <a:off x="4125284" y="2122470"/>
            <a:ext cx="503346" cy="444917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2F1058C3-E58F-4EF4-BE03-128BBE07E437}"/>
                  </a:ext>
                </a:extLst>
              </p:cNvPr>
              <p:cNvSpPr txBox="1"/>
              <p:nvPr/>
            </p:nvSpPr>
            <p:spPr>
              <a:xfrm>
                <a:off x="4401420" y="2040886"/>
                <a:ext cx="97360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𝑉𝑒𝑐𝑡𝑜𝑟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2F1058C3-E58F-4EF4-BE03-128BBE07E4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1420" y="2040886"/>
                <a:ext cx="973600" cy="276999"/>
              </a:xfrm>
              <a:prstGeom prst="rect">
                <a:avLst/>
              </a:prstGeom>
              <a:blipFill>
                <a:blip r:embed="rId5"/>
                <a:stretch>
                  <a:fillRect l="-5000" r="-2500" b="-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4EAE4A6-6ABB-46E5-8801-75375E41E3E9}"/>
                  </a:ext>
                </a:extLst>
              </p:cNvPr>
              <p:cNvSpPr txBox="1"/>
              <p:nvPr/>
            </p:nvSpPr>
            <p:spPr>
              <a:xfrm>
                <a:off x="8174865" y="104529"/>
                <a:ext cx="4109843" cy="44980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/>
                  <a:t>Key Points to remember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20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𝑜𝑟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𝑐𝑙𝑎𝑠𝑠𝑖𝑓𝑖𝑒𝑟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𝑏𝑒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𝑣𝑒𝑟𝑦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𝑔𝑜𝑜𝑑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𝑤𝑒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𝑛𝑒𝑒𝑑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h𝑎𝑣𝑒</m:t>
                    </m:r>
                  </m:oMath>
                </a14:m>
                <a:endParaRPr lang="en-US" sz="1200" b="0" dirty="0"/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en-US" sz="1200" b="0" dirty="0"/>
                  <a:t>Minimum # of incorrect classification </a:t>
                </a: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en-US" sz="1200" dirty="0"/>
                  <a:t>Maximum # of correct classification</a:t>
                </a: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en-US" sz="1200" b="0" dirty="0"/>
                  <a:t>i.e.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p>
                      <m:sSupPr>
                        <m:ctrlPr>
                          <a:rPr lang="en-US" sz="1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&gt;0 </m:t>
                    </m:r>
                  </m:oMath>
                </a14:m>
                <a:r>
                  <a:rPr lang="en-US" sz="1200" b="0" dirty="0"/>
                  <a:t>(As high as possible) </a:t>
                </a: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en-US" sz="1200" dirty="0"/>
                  <a:t>So in nutshell we need a plane </a:t>
                </a:r>
                <a14:m>
                  <m:oMath xmlns:m="http://schemas.openxmlformats.org/officeDocument/2006/math">
                    <m:r>
                      <a:rPr lang="en-US" sz="1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𝑜𝑟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𝑡h𝑎𝑡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𝑤𝑖𝑙𝑙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1200" b="0" dirty="0">
                  <a:ea typeface="Cambria Math" panose="02040503050406030204" pitchFamily="18" charset="0"/>
                </a:endParaRPr>
              </a:p>
              <a:p>
                <a:pPr lvl="1"/>
                <a:r>
                  <a:rPr lang="en-US" sz="1200" b="0" dirty="0"/>
                  <a:t>     Maximize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p>
                      <m:sSupPr>
                        <m:ctrlPr>
                          <a:rPr lang="en-US" sz="1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endParaRPr lang="en-US" sz="1200" b="0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US" sz="1200" b="0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𝐴𝑟𝑔𝑚𝑎𝑥</m:t>
                    </m:r>
                  </m:oMath>
                </a14:m>
                <a:r>
                  <a:rPr lang="en-US" sz="1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b>
                        <m:sSup>
                          <m:sSup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p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US" sz="1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b>
                          <m:sSubPr>
                            <m:ctrlPr>
                              <a:rPr lang="en-US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e>
                    </m:nary>
                  </m:oMath>
                </a14:m>
                <a:endParaRPr lang="en-US" sz="1200" b="0" dirty="0"/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en-US" sz="1200" dirty="0"/>
                  <a:t>Here only w is variable rest all coming from the data</a:t>
                </a: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𝑂𝑝𝑡𝑖𝑚𝑎𝑙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sz="1200" b="0" dirty="0"/>
              </a:p>
              <a:p>
                <a:endParaRPr lang="en-US" sz="1200" b="0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/>
                  <a:t>This is the optimization problem we need to solve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US" sz="1200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US" sz="1200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US" sz="1200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US" sz="1200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US" sz="1200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US" sz="1200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US" sz="1200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US" sz="1200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b="1" dirty="0"/>
                  <a:t>Demo:</a:t>
                </a: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en-US" sz="1100" dirty="0"/>
                  <a:t>Scenario 1: Linearly Separable </a:t>
                </a: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en-US" sz="1100" dirty="0"/>
                  <a:t>Scenario 2: Almost Linearly Separable</a:t>
                </a:r>
                <a:endParaRPr lang="en-IN" sz="1100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4EAE4A6-6ABB-46E5-8801-75375E41E3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4865" y="104529"/>
                <a:ext cx="4109843" cy="449809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3D04F8E-9E70-456C-B64B-9FDC30C9D1DE}"/>
              </a:ext>
            </a:extLst>
          </p:cNvPr>
          <p:cNvCxnSpPr>
            <a:cxnSpLocks/>
          </p:cNvCxnSpPr>
          <p:nvPr/>
        </p:nvCxnSpPr>
        <p:spPr>
          <a:xfrm>
            <a:off x="7781029" y="10820"/>
            <a:ext cx="0" cy="684718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6BCA149-B42B-4CFC-9A23-E57735CDC0C8}"/>
                  </a:ext>
                </a:extLst>
              </p:cNvPr>
              <p:cNvSpPr txBox="1"/>
              <p:nvPr/>
            </p:nvSpPr>
            <p:spPr>
              <a:xfrm>
                <a:off x="1801407" y="3870180"/>
                <a:ext cx="2487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6BCA149-B42B-4CFC-9A23-E57735CDC0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1407" y="3870180"/>
                <a:ext cx="248722" cy="276999"/>
              </a:xfrm>
              <a:prstGeom prst="rect">
                <a:avLst/>
              </a:prstGeom>
              <a:blipFill>
                <a:blip r:embed="rId7"/>
                <a:stretch>
                  <a:fillRect l="-15000" r="-10000" b="-177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59CA38D6-0CC8-4F90-9F01-A0F3F7966BF3}"/>
                  </a:ext>
                </a:extLst>
              </p:cNvPr>
              <p:cNvSpPr txBox="1"/>
              <p:nvPr/>
            </p:nvSpPr>
            <p:spPr>
              <a:xfrm>
                <a:off x="2362068" y="4253373"/>
                <a:ext cx="2605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59CA38D6-0CC8-4F90-9F01-A0F3F7966B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068" y="4253373"/>
                <a:ext cx="260584" cy="276999"/>
              </a:xfrm>
              <a:prstGeom prst="rect">
                <a:avLst/>
              </a:prstGeom>
              <a:blipFill>
                <a:blip r:embed="rId8"/>
                <a:stretch>
                  <a:fillRect l="-23256" r="-9302" b="-177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C5D09EAD-C090-45BE-90E9-40A94550C4EA}"/>
                  </a:ext>
                </a:extLst>
              </p:cNvPr>
              <p:cNvSpPr txBox="1"/>
              <p:nvPr/>
            </p:nvSpPr>
            <p:spPr>
              <a:xfrm>
                <a:off x="3893337" y="3669544"/>
                <a:ext cx="259302" cy="2993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C5D09EAD-C090-45BE-90E9-40A94550C4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3337" y="3669544"/>
                <a:ext cx="259302" cy="299313"/>
              </a:xfrm>
              <a:prstGeom prst="rect">
                <a:avLst/>
              </a:prstGeom>
              <a:blipFill>
                <a:blip r:embed="rId9"/>
                <a:stretch>
                  <a:fillRect l="-23810" r="-16667" b="-2653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7BDB085F-A379-4751-A45E-628D5194A281}"/>
                  </a:ext>
                </a:extLst>
              </p:cNvPr>
              <p:cNvSpPr txBox="1"/>
              <p:nvPr/>
            </p:nvSpPr>
            <p:spPr>
              <a:xfrm>
                <a:off x="4583202" y="4169268"/>
                <a:ext cx="247440" cy="2993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7BDB085F-A379-4751-A45E-628D5194A2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3202" y="4169268"/>
                <a:ext cx="247440" cy="299313"/>
              </a:xfrm>
              <a:prstGeom prst="rect">
                <a:avLst/>
              </a:prstGeom>
              <a:blipFill>
                <a:blip r:embed="rId10"/>
                <a:stretch>
                  <a:fillRect l="-15000" r="-17500" b="-2653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Right Brace 49">
            <a:extLst>
              <a:ext uri="{FF2B5EF4-FFF2-40B4-BE49-F238E27FC236}">
                <a16:creationId xmlns:a16="http://schemas.microsoft.com/office/drawing/2014/main" id="{3F68687F-862C-4C41-9F5B-F438CF857A84}"/>
              </a:ext>
            </a:extLst>
          </p:cNvPr>
          <p:cNvSpPr/>
          <p:nvPr/>
        </p:nvSpPr>
        <p:spPr>
          <a:xfrm rot="18496202">
            <a:off x="2959805" y="1093679"/>
            <a:ext cx="550861" cy="213477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4" name="Right Brace 53">
            <a:extLst>
              <a:ext uri="{FF2B5EF4-FFF2-40B4-BE49-F238E27FC236}">
                <a16:creationId xmlns:a16="http://schemas.microsoft.com/office/drawing/2014/main" id="{3981BBF5-ACC0-41B0-A8DA-3E6646203A0F}"/>
              </a:ext>
            </a:extLst>
          </p:cNvPr>
          <p:cNvSpPr/>
          <p:nvPr/>
        </p:nvSpPr>
        <p:spPr>
          <a:xfrm rot="18496202">
            <a:off x="5602539" y="2342394"/>
            <a:ext cx="550861" cy="213477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D5390766-6C61-47B5-8040-AA9774DDF14D}"/>
                  </a:ext>
                </a:extLst>
              </p:cNvPr>
              <p:cNvSpPr txBox="1"/>
              <p:nvPr/>
            </p:nvSpPr>
            <p:spPr>
              <a:xfrm rot="2419838">
                <a:off x="2893856" y="1618351"/>
                <a:ext cx="12631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𝒗𝒆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𝒑𝒐𝒊𝒏𝒕𝒔</m:t>
                      </m:r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D5390766-6C61-47B5-8040-AA9774DDF1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419838">
                <a:off x="2893856" y="1618351"/>
                <a:ext cx="1263166" cy="276999"/>
              </a:xfrm>
              <a:prstGeom prst="rect">
                <a:avLst/>
              </a:prstGeom>
              <a:blipFill>
                <a:blip r:embed="rId11"/>
                <a:stretch>
                  <a:fillRect l="-3704" r="-4762" b="-1117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A3140010-8305-4F0C-8F45-2799B17102F6}"/>
                  </a:ext>
                </a:extLst>
              </p:cNvPr>
              <p:cNvSpPr txBox="1"/>
              <p:nvPr/>
            </p:nvSpPr>
            <p:spPr>
              <a:xfrm rot="2419838">
                <a:off x="5584617" y="2872550"/>
                <a:ext cx="116698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𝒗𝒆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𝒑𝒐𝒊𝒏𝒕𝒔</m:t>
                      </m:r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A3140010-8305-4F0C-8F45-2799B17102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419838">
                <a:off x="5584617" y="2872550"/>
                <a:ext cx="1166986" cy="276999"/>
              </a:xfrm>
              <a:prstGeom prst="rect">
                <a:avLst/>
              </a:prstGeom>
              <a:blipFill>
                <a:blip r:embed="rId12"/>
                <a:stretch>
                  <a:fillRect r="-5114" b="-1187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408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4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9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49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49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0" grpId="0"/>
      <p:bldP spid="47" grpId="0"/>
      <p:bldP spid="49" grpId="0" build="p"/>
      <p:bldP spid="35" grpId="0"/>
      <p:bldP spid="39" grpId="0"/>
      <p:bldP spid="52" grpId="0"/>
      <p:bldP spid="53" grpId="0"/>
      <p:bldP spid="50" grpId="0" animBg="1"/>
      <p:bldP spid="54" grpId="0" animBg="1"/>
      <p:bldP spid="55" grpId="0"/>
      <p:bldP spid="5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0FB21-C286-4B36-8461-EF648632BA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Loss Minimization Interpretation</a:t>
            </a:r>
            <a:endParaRPr lang="en-IN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2A9C4C-9012-4295-9CF7-7ACC4BFBC2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Logistic Regression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429444588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8535C-2079-4013-B03A-D23CCFE70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Loss Minimization Interpretation</a:t>
            </a:r>
            <a:endParaRPr lang="en-IN" sz="3000" b="1" dirty="0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3576F20-20B4-4F9E-AEE5-43EE0CF98F67}"/>
              </a:ext>
            </a:extLst>
          </p:cNvPr>
          <p:cNvCxnSpPr>
            <a:cxnSpLocks/>
          </p:cNvCxnSpPr>
          <p:nvPr/>
        </p:nvCxnSpPr>
        <p:spPr>
          <a:xfrm>
            <a:off x="7781029" y="10820"/>
            <a:ext cx="0" cy="684718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CB613C1A-F9C6-460C-9829-78F2C1152EAC}"/>
                  </a:ext>
                </a:extLst>
              </p:cNvPr>
              <p:cNvSpPr txBox="1"/>
              <p:nvPr/>
            </p:nvSpPr>
            <p:spPr>
              <a:xfrm>
                <a:off x="8174865" y="104529"/>
                <a:ext cx="3549370" cy="63709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/>
                  <a:t>Key Points to remember</a:t>
                </a:r>
                <a:endParaRPr lang="en-US" sz="1200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100" dirty="0"/>
                  <a:t>+1 – If the point is incorrectly classified 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100" dirty="0"/>
                  <a:t>0 – If the point is correctly classified 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100" dirty="0"/>
                  <a:t>We have to minimize the loss and maximize the profit.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100" dirty="0"/>
                  <a:t>0-1 loss function  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100" dirty="0"/>
                  <a:t>0-1 Loss function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1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100" dirty="0"/>
                  <a:t>) = 1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1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100" b="0" i="1" smtClean="0">
                        <a:latin typeface="Cambria Math" panose="02040503050406030204" pitchFamily="18" charset="0"/>
                      </a:rPr>
                      <m:t>&lt;0, </m:t>
                    </m:r>
                  </m:oMath>
                </a14:m>
                <a:r>
                  <a:rPr lang="en-US" sz="1100" dirty="0"/>
                  <a:t> 0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1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1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1100" dirty="0"/>
                  <a:t> 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US" sz="1100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US" sz="1100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US" sz="1100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US" sz="1100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US" sz="1100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US" sz="1100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US" sz="1100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US" sz="1100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US" sz="1100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US" sz="1100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US" sz="1100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US" sz="1100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100" dirty="0"/>
                  <a:t>The above function is not differentiable </a:t>
                </a: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en-US" sz="1100" dirty="0"/>
                  <a:t>The function has to be continuous </a:t>
                </a: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en-US" sz="1100" dirty="0"/>
                  <a:t>There is a discontinuity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1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1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1100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US" sz="1100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US" sz="1100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100" dirty="0"/>
                  <a:t>Let’s approximate it using Logistic Loss</a:t>
                </a: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en-US" sz="1100" dirty="0"/>
                  <a:t>Plot in google log(1 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1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sz="1100" dirty="0"/>
                  <a:t>)</a:t>
                </a: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en-US" sz="1100" dirty="0"/>
                  <a:t>Logistic is one of the approximations of 0-1 Loss</a:t>
                </a:r>
              </a:p>
              <a:p>
                <a:pPr marL="1085850" lvl="2" indent="-171450">
                  <a:buFont typeface="Arial" panose="020B0604020202020204" pitchFamily="34" charset="0"/>
                  <a:buChar char="•"/>
                </a:pPr>
                <a:r>
                  <a:rPr lang="en-US" sz="1100" b="1" dirty="0"/>
                  <a:t>Positive Side</a:t>
                </a:r>
              </a:p>
              <a:p>
                <a:pPr marL="1085850" lvl="2" indent="-171450">
                  <a:buFont typeface="Arial" panose="020B0604020202020204" pitchFamily="34" charset="0"/>
                  <a:buChar char="•"/>
                </a:pPr>
                <a:r>
                  <a:rPr lang="en-US" sz="1100" dirty="0"/>
                  <a:t>In 0-1 loss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100" b="0" i="0" smtClean="0">
                        <a:latin typeface="Cambria Math" panose="02040503050406030204" pitchFamily="18" charset="0"/>
                      </a:rPr>
                      <m:t>&gt;0 </m:t>
                    </m:r>
                    <m:r>
                      <m:rPr>
                        <m:sty m:val="p"/>
                      </m:rPr>
                      <a:rPr lang="en-US" sz="1100" b="0" i="0" smtClean="0">
                        <a:latin typeface="Cambria Math" panose="02040503050406030204" pitchFamily="18" charset="0"/>
                      </a:rPr>
                      <m:t>then</m:t>
                    </m:r>
                    <m:r>
                      <a:rPr lang="en-US" sz="1100" b="0" i="0" smtClean="0">
                        <a:latin typeface="Cambria Math" panose="02040503050406030204" pitchFamily="18" charset="0"/>
                      </a:rPr>
                      <m:t> 0−1 </m:t>
                    </m:r>
                    <m:r>
                      <m:rPr>
                        <m:sty m:val="p"/>
                      </m:rPr>
                      <a:rPr lang="en-US" sz="1100" b="0" i="0" smtClean="0">
                        <a:latin typeface="Cambria Math" panose="02040503050406030204" pitchFamily="18" charset="0"/>
                      </a:rPr>
                      <m:t>is</m:t>
                    </m:r>
                    <m:r>
                      <a:rPr lang="en-US" sz="1100" b="0" i="0" smtClean="0">
                        <a:latin typeface="Cambria Math" panose="02040503050406030204" pitchFamily="18" charset="0"/>
                      </a:rPr>
                      <m:t> 0</m:t>
                    </m:r>
                  </m:oMath>
                </a14:m>
                <a:endParaRPr lang="en-US" sz="1100" b="0" dirty="0"/>
              </a:p>
              <a:p>
                <a:pPr marL="1085850" lvl="2" indent="-171450">
                  <a:buFont typeface="Arial" panose="020B0604020202020204" pitchFamily="34" charset="0"/>
                  <a:buChar char="•"/>
                </a:pPr>
                <a:r>
                  <a:rPr lang="en-US" sz="1100" dirty="0"/>
                  <a:t>Logistic loss tends towards 0 </a:t>
                </a:r>
              </a:p>
              <a:p>
                <a:pPr marL="1085850" lvl="2" indent="-171450">
                  <a:buFont typeface="Arial" panose="020B0604020202020204" pitchFamily="34" charset="0"/>
                  <a:buChar char="•"/>
                </a:pPr>
                <a:r>
                  <a:rPr lang="en-US" sz="1100" b="1" dirty="0"/>
                  <a:t>Negative Side</a:t>
                </a:r>
              </a:p>
              <a:p>
                <a:pPr marL="1085850" lvl="2" indent="-171450">
                  <a:buFont typeface="Arial" panose="020B0604020202020204" pitchFamily="34" charset="0"/>
                  <a:buChar char="•"/>
                </a:pPr>
                <a:r>
                  <a:rPr lang="en-US" sz="1100" dirty="0"/>
                  <a:t>In 0-1 loss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100" b="0" i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1100">
                        <a:latin typeface="Cambria Math" panose="02040503050406030204" pitchFamily="18" charset="0"/>
                      </a:rPr>
                      <m:t>0 </m:t>
                    </m:r>
                    <m:r>
                      <m:rPr>
                        <m:sty m:val="p"/>
                      </m:rPr>
                      <a:rPr lang="en-US" sz="1100">
                        <a:latin typeface="Cambria Math" panose="02040503050406030204" pitchFamily="18" charset="0"/>
                      </a:rPr>
                      <m:t>then</m:t>
                    </m:r>
                    <m:r>
                      <a:rPr lang="en-US" sz="1100">
                        <a:latin typeface="Cambria Math" panose="02040503050406030204" pitchFamily="18" charset="0"/>
                      </a:rPr>
                      <m:t> 0−1 </m:t>
                    </m:r>
                    <m:r>
                      <m:rPr>
                        <m:sty m:val="p"/>
                      </m:rPr>
                      <a:rPr lang="en-US" sz="1100">
                        <a:latin typeface="Cambria Math" panose="02040503050406030204" pitchFamily="18" charset="0"/>
                      </a:rPr>
                      <m:t>is</m:t>
                    </m:r>
                    <m:r>
                      <a:rPr lang="en-US" sz="1100">
                        <a:latin typeface="Cambria Math" panose="02040503050406030204" pitchFamily="18" charset="0"/>
                      </a:rPr>
                      <m:t> 1</m:t>
                    </m:r>
                  </m:oMath>
                </a14:m>
                <a:endParaRPr lang="en-US" sz="1100" dirty="0"/>
              </a:p>
              <a:p>
                <a:pPr marL="1085850" lvl="2" indent="-171450">
                  <a:buFont typeface="Arial" panose="020B0604020202020204" pitchFamily="34" charset="0"/>
                  <a:buChar char="•"/>
                </a:pPr>
                <a:r>
                  <a:rPr lang="en-US" sz="1100" dirty="0"/>
                  <a:t>Logistic loss increasing</a:t>
                </a:r>
              </a:p>
              <a:p>
                <a:pPr lvl="2"/>
                <a:endParaRPr lang="en-US" sz="1100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US" sz="1100" b="1" dirty="0"/>
              </a:p>
              <a:p>
                <a:pPr marL="1085850" lvl="2" indent="-171450">
                  <a:buFont typeface="Arial" panose="020B0604020202020204" pitchFamily="34" charset="0"/>
                  <a:buChar char="•"/>
                </a:pPr>
                <a:endParaRPr lang="en-IN" sz="1100" dirty="0"/>
              </a:p>
              <a:p>
                <a:pPr marL="1085850" lvl="2" indent="-171450">
                  <a:buFont typeface="Arial" panose="020B0604020202020204" pitchFamily="34" charset="0"/>
                  <a:buChar char="•"/>
                </a:pPr>
                <a:endParaRPr lang="en-IN" sz="1100" dirty="0"/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endParaRPr lang="en-IN" sz="1100" dirty="0"/>
              </a:p>
            </p:txBody>
          </p:sp>
        </mc:Choice>
        <mc:Fallback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CB613C1A-F9C6-460C-9829-78F2C1152E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4865" y="104529"/>
                <a:ext cx="3549370" cy="63709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1DBD066-48CD-4CE5-8502-A8F8DF190EB2}"/>
                  </a:ext>
                </a:extLst>
              </p:cNvPr>
              <p:cNvSpPr txBox="1"/>
              <p:nvPr/>
            </p:nvSpPr>
            <p:spPr>
              <a:xfrm>
                <a:off x="604007" y="1548062"/>
                <a:ext cx="7298421" cy="4969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𝐴𝑟𝑔𝑚𝑖𝑛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b>
                        <m:sSup>
                          <m:sSupPr>
                            <m:ctrlPr>
                              <a:rPr lang="en-US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p>
                      </m:sub>
                    </m:sSub>
                    <m:r>
                      <a:rPr lang="en-US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⁡(</m:t>
                    </m:r>
                    <m:nary>
                      <m:naryPr>
                        <m:chr m:val="∑"/>
                        <m:ctrlPr>
                          <a:rPr lang="en-US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sz="2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p>
                                <m:r>
                                  <a:rPr lang="en-US" sz="2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US" sz="2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)</m:t>
                        </m:r>
                      </m:e>
                    </m:nary>
                  </m:oMath>
                </a14:m>
                <a:endParaRPr lang="en-IN" sz="2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1DBD066-48CD-4CE5-8502-A8F8DF190E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007" y="1548062"/>
                <a:ext cx="7298421" cy="4969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664E3D3-455A-4C5A-891E-F0571D330796}"/>
                  </a:ext>
                </a:extLst>
              </p:cNvPr>
              <p:cNvSpPr txBox="1"/>
              <p:nvPr/>
            </p:nvSpPr>
            <p:spPr>
              <a:xfrm>
                <a:off x="482608" y="2203801"/>
                <a:ext cx="7298421" cy="4308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𝐴𝑟𝑔𝑚𝑖𝑛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b>
                        <m:sSup>
                          <m:sSup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p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𝑁𝑢𝑚𝑏𝑒𝑟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𝑖𝑛𝑐𝑜𝑟𝑟𝑒𝑐𝑡𝑙𝑦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𝑐𝑙𝑎𝑠𝑠𝑖𝑓𝑖𝑒𝑑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𝑝𝑜𝑖𝑛𝑡𝑠</m:t>
                    </m:r>
                  </m:oMath>
                </a14:m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664E3D3-455A-4C5A-891E-F0571D3307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608" y="2203801"/>
                <a:ext cx="7298421" cy="430887"/>
              </a:xfrm>
              <a:prstGeom prst="rect">
                <a:avLst/>
              </a:prstGeom>
              <a:blipFill>
                <a:blip r:embed="rId4"/>
                <a:stretch>
                  <a:fillRect b="-1571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 25">
            <a:extLst>
              <a:ext uri="{FF2B5EF4-FFF2-40B4-BE49-F238E27FC236}">
                <a16:creationId xmlns:a16="http://schemas.microsoft.com/office/drawing/2014/main" id="{96CA9D9C-DAF6-4068-87DB-6EBC659D4E96}"/>
              </a:ext>
            </a:extLst>
          </p:cNvPr>
          <p:cNvGrpSpPr/>
          <p:nvPr/>
        </p:nvGrpSpPr>
        <p:grpSpPr>
          <a:xfrm>
            <a:off x="8379678" y="1449374"/>
            <a:ext cx="3608191" cy="1603662"/>
            <a:chOff x="8379678" y="1449374"/>
            <a:chExt cx="3608191" cy="1603662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25A1265C-B114-44C3-88CE-B3FAA307E2E3}"/>
                </a:ext>
              </a:extLst>
            </p:cNvPr>
            <p:cNvGrpSpPr/>
            <p:nvPr/>
          </p:nvGrpSpPr>
          <p:grpSpPr>
            <a:xfrm>
              <a:off x="8379678" y="1449374"/>
              <a:ext cx="3171039" cy="1191237"/>
              <a:chOff x="1870745" y="3556932"/>
              <a:chExt cx="3171039" cy="1191237"/>
            </a:xfrm>
          </p:grpSpPr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3B44FE2E-90E5-4572-94A5-19E1D89132D3}"/>
                  </a:ext>
                </a:extLst>
              </p:cNvPr>
              <p:cNvCxnSpPr/>
              <p:nvPr/>
            </p:nvCxnSpPr>
            <p:spPr>
              <a:xfrm flipH="1">
                <a:off x="1870745" y="4068661"/>
                <a:ext cx="160649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" name="Straight Connector 3">
                <a:extLst>
                  <a:ext uri="{FF2B5EF4-FFF2-40B4-BE49-F238E27FC236}">
                    <a16:creationId xmlns:a16="http://schemas.microsoft.com/office/drawing/2014/main" id="{5C7C57EF-A1FB-4FE5-BB3F-47748BE55E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79134" y="4748169"/>
                <a:ext cx="3162650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31FC55AC-B6AE-4497-93B3-1075CEE118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60459" y="3556932"/>
                <a:ext cx="2217" cy="119123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42DDEEEE-DE28-4B12-9946-65157EBBBC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85624" y="4748169"/>
                <a:ext cx="1556160" cy="0"/>
              </a:xfrm>
              <a:prstGeom prst="line">
                <a:avLst/>
              </a:prstGeom>
              <a:ln w="28575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A1A9A180-3E3F-496A-A801-F04031C3BB70}"/>
                    </a:ext>
                  </a:extLst>
                </p:cNvPr>
                <p:cNvSpPr txBox="1"/>
                <p:nvPr/>
              </p:nvSpPr>
              <p:spPr>
                <a:xfrm>
                  <a:off x="10902667" y="2683704"/>
                  <a:ext cx="1085202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A1A9A180-3E3F-496A-A801-F04031C3BB7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02667" y="2683704"/>
                  <a:ext cx="1085202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2EE74E8-0DB4-4086-A81A-163639519EA3}"/>
                </a:ext>
              </a:extLst>
            </p:cNvPr>
            <p:cNvSpPr txBox="1"/>
            <p:nvPr/>
          </p:nvSpPr>
          <p:spPr>
            <a:xfrm rot="16200000">
              <a:off x="9565534" y="1893233"/>
              <a:ext cx="103265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Loss Function</a:t>
              </a:r>
              <a:endParaRPr lang="en-IN" sz="1200" dirty="0"/>
            </a:p>
          </p:txBody>
        </p:sp>
      </p:grpSp>
      <p:pic>
        <p:nvPicPr>
          <p:cNvPr id="1026" name="Picture 2" descr="Why does the logistic regression cost function work? - Quora">
            <a:extLst>
              <a:ext uri="{FF2B5EF4-FFF2-40B4-BE49-F238E27FC236}">
                <a16:creationId xmlns:a16="http://schemas.microsoft.com/office/drawing/2014/main" id="{1C3BD254-E1A9-424A-B84F-79C7F7EEA0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894" y="3295929"/>
            <a:ext cx="4513277" cy="3186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4B915B44-FF71-4EB1-A02E-7971331CE801}"/>
              </a:ext>
            </a:extLst>
          </p:cNvPr>
          <p:cNvSpPr txBox="1"/>
          <p:nvPr/>
        </p:nvSpPr>
        <p:spPr>
          <a:xfrm>
            <a:off x="332380" y="6492875"/>
            <a:ext cx="37994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Source: https://www.quora.com/Why-does-the-logistic-regression-cost-function-work</a:t>
            </a:r>
            <a:endParaRPr lang="en-IN" sz="800" dirty="0"/>
          </a:p>
        </p:txBody>
      </p:sp>
    </p:spTree>
    <p:extLst>
      <p:ext uri="{BB962C8B-B14F-4D97-AF65-F5344CB8AC3E}">
        <p14:creationId xmlns:p14="http://schemas.microsoft.com/office/powerpoint/2010/main" val="738485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5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5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57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57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57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57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57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57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57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57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57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57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7" grpId="0" build="p"/>
      <p:bldP spid="8" grpId="0"/>
      <p:bldP spid="9" grpId="0"/>
      <p:bldP spid="28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0FB21-C286-4B36-8461-EF648632BA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Hyper Parameters Search</a:t>
            </a:r>
            <a:endParaRPr lang="en-IN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2A9C4C-9012-4295-9CF7-7ACC4BFBC2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Grid Search and Random Search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45907082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8535C-2079-4013-B03A-D23CCFE70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Hyper Parameter Search</a:t>
            </a:r>
            <a:endParaRPr lang="en-IN" sz="3000" b="1" dirty="0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3576F20-20B4-4F9E-AEE5-43EE0CF98F67}"/>
              </a:ext>
            </a:extLst>
          </p:cNvPr>
          <p:cNvCxnSpPr>
            <a:cxnSpLocks/>
          </p:cNvCxnSpPr>
          <p:nvPr/>
        </p:nvCxnSpPr>
        <p:spPr>
          <a:xfrm>
            <a:off x="7781029" y="10820"/>
            <a:ext cx="0" cy="684718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CB613C1A-F9C6-460C-9829-78F2C1152EAC}"/>
                  </a:ext>
                </a:extLst>
              </p:cNvPr>
              <p:cNvSpPr txBox="1"/>
              <p:nvPr/>
            </p:nvSpPr>
            <p:spPr>
              <a:xfrm>
                <a:off x="8174865" y="104529"/>
                <a:ext cx="4025461" cy="92486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/>
                  <a:t>Key Points to remember</a:t>
                </a:r>
                <a:endParaRPr lang="en-US" sz="1200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1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1100" dirty="0"/>
                  <a:t> = 0 -&gt; Overfitting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1100" dirty="0"/>
                  <a:t> = High -&gt; Underfitting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US" sz="1100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100" dirty="0"/>
                  <a:t>How to determine the value of </a:t>
                </a:r>
                <a14:m>
                  <m:oMath xmlns:m="http://schemas.openxmlformats.org/officeDocument/2006/math">
                    <m:r>
                      <a:rPr lang="en-US" sz="1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1100" dirty="0"/>
                  <a:t>? 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100" dirty="0"/>
                  <a:t>The value of </a:t>
                </a:r>
                <a14:m>
                  <m:oMath xmlns:m="http://schemas.openxmlformats.org/officeDocument/2006/math">
                    <m:r>
                      <a:rPr lang="en-US" sz="1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1100" dirty="0"/>
                  <a:t> is a real number and the number of possible </a:t>
                </a:r>
              </a:p>
              <a:p>
                <a:r>
                  <a:rPr lang="en-US" sz="1100" dirty="0"/>
                  <a:t>       values are infinity. So to find the right </a:t>
                </a:r>
                <a14:m>
                  <m:oMath xmlns:m="http://schemas.openxmlformats.org/officeDocument/2006/math">
                    <m:r>
                      <a:rPr lang="en-US" sz="1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1100" dirty="0"/>
                  <a:t> value is Grid Search.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100" dirty="0"/>
                  <a:t>We will plot all the values of </a:t>
                </a:r>
                <a14:m>
                  <m:oMath xmlns:m="http://schemas.openxmlformats.org/officeDocument/2006/math">
                    <m:r>
                      <a:rPr lang="en-US" sz="1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1100" dirty="0"/>
                  <a:t> in X axis and CV error in Y Axis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1100" dirty="0"/>
                  <a:t> = [0.001, 0.01, 0.1, 1, 10, 100, 1000] and soon 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100" dirty="0"/>
                  <a:t>The minimum error we will get is the best value of </a:t>
                </a:r>
                <a14:m>
                  <m:oMath xmlns:m="http://schemas.openxmlformats.org/officeDocument/2006/math">
                    <m:r>
                      <a:rPr lang="en-US" sz="1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1100" dirty="0"/>
                  <a:t> 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US" sz="1100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100" dirty="0"/>
                  <a:t>Let’s say we have Elastic Net and here we have two</a:t>
                </a:r>
              </a:p>
              <a:p>
                <a:r>
                  <a:rPr lang="en-US" sz="1100" dirty="0"/>
                  <a:t>      Hyper Parameters </a:t>
                </a:r>
              </a:p>
              <a:p>
                <a:endParaRPr lang="en-US" sz="1100" dirty="0"/>
              </a:p>
              <a:p>
                <a:endParaRPr lang="en-US" sz="1100" dirty="0"/>
              </a:p>
              <a:p>
                <a:endParaRPr lang="en-US" sz="1100" dirty="0"/>
              </a:p>
              <a:p>
                <a:endParaRPr lang="en-US" sz="1100" dirty="0"/>
              </a:p>
              <a:p>
                <a:endParaRPr lang="en-US" sz="1100" dirty="0"/>
              </a:p>
              <a:p>
                <a:endParaRPr lang="en-US" sz="1100" dirty="0"/>
              </a:p>
              <a:p>
                <a:endParaRPr lang="en-US" sz="1100" dirty="0"/>
              </a:p>
              <a:p>
                <a:endParaRPr lang="en-US" sz="1100" dirty="0"/>
              </a:p>
              <a:p>
                <a:endParaRPr lang="en-US" sz="1100" dirty="0"/>
              </a:p>
              <a:p>
                <a:endParaRPr lang="en-US" sz="1100" dirty="0"/>
              </a:p>
              <a:p>
                <a:endParaRPr lang="en-US" sz="1100" dirty="0"/>
              </a:p>
              <a:p>
                <a:endParaRPr lang="en-US" sz="1100" dirty="0"/>
              </a:p>
              <a:p>
                <a:endParaRPr lang="en-US" sz="1100" dirty="0"/>
              </a:p>
              <a:p>
                <a:endParaRPr lang="en-US" sz="1100" dirty="0"/>
              </a:p>
              <a:p>
                <a:endParaRPr lang="en-US" sz="1100" dirty="0"/>
              </a:p>
              <a:p>
                <a:endParaRPr lang="en-US" sz="1100" dirty="0"/>
              </a:p>
              <a:p>
                <a:endParaRPr lang="en-US" sz="1100" dirty="0"/>
              </a:p>
              <a:p>
                <a:endParaRPr lang="en-US" sz="1100" dirty="0"/>
              </a:p>
              <a:p>
                <a:endParaRPr lang="en-US" sz="1100" dirty="0"/>
              </a:p>
              <a:p>
                <a:endParaRPr lang="en-US" sz="1100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100" dirty="0"/>
                  <a:t>Problem with Grid Search – More number of times need to</a:t>
                </a:r>
              </a:p>
              <a:p>
                <a:r>
                  <a:rPr lang="en-US" sz="1100" dirty="0"/>
                  <a:t>      run the algorithm. As the number of Hyper parameter increases</a:t>
                </a:r>
              </a:p>
              <a:p>
                <a:r>
                  <a:rPr lang="en-US" sz="1100" dirty="0"/>
                  <a:t>      the number of time the model needs to be train increases </a:t>
                </a:r>
              </a:p>
              <a:p>
                <a:r>
                  <a:rPr lang="en-US" sz="1100" dirty="0"/>
                  <a:t>      exponentially. 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100" dirty="0"/>
                  <a:t>Random Search: We can randomly pick the values from the </a:t>
                </a:r>
              </a:p>
              <a:p>
                <a:r>
                  <a:rPr lang="en-US" sz="1100" dirty="0"/>
                  <a:t>      given interval. </a:t>
                </a:r>
              </a:p>
              <a:p>
                <a:endParaRPr lang="en-US" sz="1100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US" sz="1100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US" sz="1100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US" sz="1100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US" sz="1100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US" sz="1100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US" sz="1100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US" sz="1100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US" sz="1100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US" sz="1100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US" sz="1100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US" sz="1100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US" sz="1100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US" sz="1100" dirty="0"/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endParaRPr lang="en-IN" sz="1100" dirty="0"/>
              </a:p>
            </p:txBody>
          </p:sp>
        </mc:Choice>
        <mc:Fallback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CB613C1A-F9C6-460C-9829-78F2C1152E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4865" y="104529"/>
                <a:ext cx="4025461" cy="92486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1E93F2A-1152-49FE-B3D5-912AD902C01F}"/>
                  </a:ext>
                </a:extLst>
              </p:cNvPr>
              <p:cNvSpPr txBox="1"/>
              <p:nvPr/>
            </p:nvSpPr>
            <p:spPr>
              <a:xfrm>
                <a:off x="85650" y="1374147"/>
                <a:ext cx="8501551" cy="5332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𝐴𝑟𝑔𝑚𝑖𝑛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b>
                        <m:sSup>
                          <m:sSupPr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p>
                      </m:sub>
                    </m:sSub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⁡(</m:t>
                    </m:r>
                    <m:nary>
                      <m:naryPr>
                        <m:chr m:val="∑"/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)</m:t>
                        </m:r>
                      </m:e>
                    </m:nary>
                    <m:r>
                      <a:rPr lang="en-US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800" b="1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𝝀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d>
                      <m:dPr>
                        <m:begChr m:val="|"/>
                        <m:endChr m:val="|"/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IN" sz="2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1E93F2A-1152-49FE-B3D5-912AD902C0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50" y="1374147"/>
                <a:ext cx="8501551" cy="53328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7" name="Group 46">
            <a:extLst>
              <a:ext uri="{FF2B5EF4-FFF2-40B4-BE49-F238E27FC236}">
                <a16:creationId xmlns:a16="http://schemas.microsoft.com/office/drawing/2014/main" id="{4C37B001-9985-4A95-A663-9C3487F8DC09}"/>
              </a:ext>
            </a:extLst>
          </p:cNvPr>
          <p:cNvGrpSpPr/>
          <p:nvPr/>
        </p:nvGrpSpPr>
        <p:grpSpPr>
          <a:xfrm>
            <a:off x="8159991" y="2699710"/>
            <a:ext cx="3109160" cy="2635120"/>
            <a:chOff x="8159991" y="2699710"/>
            <a:chExt cx="3109160" cy="263512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E78A22DE-AFB0-40B9-98C8-30BF1CC2788C}"/>
                    </a:ext>
                  </a:extLst>
                </p:cNvPr>
                <p:cNvSpPr txBox="1"/>
                <p:nvPr/>
              </p:nvSpPr>
              <p:spPr>
                <a:xfrm>
                  <a:off x="10994012" y="4177717"/>
                  <a:ext cx="27513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E78A22DE-AFB0-40B9-98C8-30BF1CC278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94012" y="4177717"/>
                  <a:ext cx="275139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21739" r="-6522" b="-15217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2AC52C52-91F3-4B66-B1BE-CCB1C2561814}"/>
                </a:ext>
              </a:extLst>
            </p:cNvPr>
            <p:cNvGrpSpPr/>
            <p:nvPr/>
          </p:nvGrpSpPr>
          <p:grpSpPr>
            <a:xfrm>
              <a:off x="8159991" y="2699710"/>
              <a:ext cx="2834021" cy="2635120"/>
              <a:chOff x="8120602" y="2561210"/>
              <a:chExt cx="2834021" cy="2635120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DF7D60EE-4B23-42B8-B158-BC49515BD1A7}"/>
                  </a:ext>
                </a:extLst>
              </p:cNvPr>
              <p:cNvGrpSpPr/>
              <p:nvPr/>
            </p:nvGrpSpPr>
            <p:grpSpPr>
              <a:xfrm>
                <a:off x="8395742" y="2600587"/>
                <a:ext cx="2558881" cy="2525086"/>
                <a:chOff x="4410972" y="3590488"/>
                <a:chExt cx="2558881" cy="2525086"/>
              </a:xfrm>
            </p:grpSpPr>
            <p:cxnSp>
              <p:nvCxnSpPr>
                <p:cNvPr id="5" name="Straight Connector 4">
                  <a:extLst>
                    <a:ext uri="{FF2B5EF4-FFF2-40B4-BE49-F238E27FC236}">
                      <a16:creationId xmlns:a16="http://schemas.microsoft.com/office/drawing/2014/main" id="{F0DAAEFF-D929-40FE-BFCC-EB3D1F92018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033394" y="3590488"/>
                  <a:ext cx="0" cy="157713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6BC62CD0-FBFC-4C60-9BD2-31F242F92F5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33394" y="5167618"/>
                  <a:ext cx="1936459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3727073C-B568-42D2-B8B1-440669F51A9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410972" y="5167619"/>
                  <a:ext cx="622421" cy="947955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2E2578C0-074E-4E09-AA98-F0B3593157F4}"/>
                      </a:ext>
                    </a:extLst>
                  </p:cNvPr>
                  <p:cNvSpPr txBox="1"/>
                  <p:nvPr/>
                </p:nvSpPr>
                <p:spPr>
                  <a:xfrm>
                    <a:off x="8120602" y="4900342"/>
                    <a:ext cx="280461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I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IN" dirty="0"/>
                  </a:p>
                </p:txBody>
              </p:sp>
            </mc:Choice>
            <mc:Fallback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2E2578C0-074E-4E09-AA98-F0B3593157F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20602" y="4900342"/>
                    <a:ext cx="280461" cy="27699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21739" r="-6522" b="-15556"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A302077-04F8-4C3E-91AA-696772F5BEB5}"/>
                  </a:ext>
                </a:extLst>
              </p:cNvPr>
              <p:cNvSpPr txBox="1"/>
              <p:nvPr/>
            </p:nvSpPr>
            <p:spPr>
              <a:xfrm>
                <a:off x="8345274" y="2561210"/>
                <a:ext cx="70153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CV Error</a:t>
                </a:r>
                <a:endParaRPr lang="en-IN" sz="1200" dirty="0"/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43AC51E9-C58D-43EF-A8AB-21EB2150742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676203" y="4177717"/>
                <a:ext cx="562837" cy="94423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8248818C-353B-430B-B25F-64E0BB7918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887368" y="4177717"/>
                <a:ext cx="553524" cy="99962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79730633-42BB-4A11-B1B3-EDFB4C1AB9D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105223" y="4168223"/>
                <a:ext cx="553524" cy="99962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3A4C9392-E9C9-449A-AA06-B31711E7EA9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308143" y="4168223"/>
                <a:ext cx="553524" cy="99962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D679D365-AA87-4D3A-B78A-38423764B58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557965" y="4187212"/>
                <a:ext cx="553524" cy="99962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5244EF23-318B-43A9-83A4-EDCAB6978B1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789098" y="4187212"/>
                <a:ext cx="553524" cy="99962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FD5BD040-DCFF-4DFD-91EF-973B31EC149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033375" y="4196706"/>
                <a:ext cx="553524" cy="99962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2C5A83BE-E489-4D53-8347-BFD78F9A4D7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274998" y="4168223"/>
                <a:ext cx="553524" cy="99962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CFC3727A-92BD-4B10-BDA4-1C03906168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35275" y="4288775"/>
                <a:ext cx="1823332" cy="2744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575D896C-5B6B-498F-823E-74EF26EF64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28712" y="4427273"/>
                <a:ext cx="1842084" cy="5462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CB84D8B6-301B-4275-9A8A-0487E09733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44815" y="4562501"/>
                <a:ext cx="1842084" cy="5462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C360586B-69DF-480B-8F2D-BD1FE0BEDC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98304" y="4708257"/>
                <a:ext cx="1842084" cy="5462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4E3F7777-D68E-4DC6-8144-46E4F3E46F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64572" y="4859316"/>
                <a:ext cx="1842084" cy="5462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1B5FBE66-DEB8-4B7A-AC11-5CD76066A9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00538" y="5032618"/>
                <a:ext cx="1842084" cy="5462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44369D5D-4B10-46C7-8155-A51E5976DF5F}"/>
                  </a:ext>
                </a:extLst>
              </p:cNvPr>
              <p:cNvSpPr txBox="1"/>
              <p:nvPr/>
            </p:nvSpPr>
            <p:spPr>
              <a:xfrm>
                <a:off x="85650" y="2122669"/>
                <a:ext cx="6098796" cy="37035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𝐴𝑟𝑔𝑚𝑖𝑛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b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p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⁡(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 )</m:t>
                        </m:r>
                      </m:e>
                    </m:nary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𝝀</m:t>
                        </m:r>
                      </m:e>
                      <m:sub>
                        <m:r>
                          <a:rPr lang="en-US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p>
                    </m:sSup>
                  </m:oMath>
                </a14:m>
                <a:r>
                  <a:rPr lang="en-US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𝝀</m:t>
                        </m:r>
                      </m:e>
                      <m:sub>
                        <m:r>
                          <a:rPr lang="en-US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IN" dirty="0"/>
              </a:p>
            </p:txBody>
          </p:sp>
        </mc:Choice>
        <mc:Fallback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44369D5D-4B10-46C7-8155-A51E5976DF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50" y="2122669"/>
                <a:ext cx="6098796" cy="370358"/>
              </a:xfrm>
              <a:prstGeom prst="rect">
                <a:avLst/>
              </a:prstGeom>
              <a:blipFill>
                <a:blip r:embed="rId6"/>
                <a:stretch>
                  <a:fillRect t="-118033" b="-18524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6118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5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5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5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5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33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57">
                                            <p:txEl>
                                              <p:pRg st="33" end="3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34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57">
                                            <p:txEl>
                                              <p:pRg st="34" end="3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35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57">
                                            <p:txEl>
                                              <p:pRg st="35" end="3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36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57">
                                            <p:txEl>
                                              <p:pRg st="36" end="3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37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57">
                                            <p:txEl>
                                              <p:pRg st="37" end="3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38" end="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57">
                                            <p:txEl>
                                              <p:pRg st="38" end="3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7" grpId="0" build="p"/>
      <p:bldP spid="17" grpId="0"/>
      <p:bldP spid="58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0FB21-C286-4B36-8461-EF648632BA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Column Standardization</a:t>
            </a:r>
            <a:endParaRPr lang="en-IN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2A9C4C-9012-4295-9CF7-7ACC4BFBC2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Mandatory in Logistic Regression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57865996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8535C-2079-4013-B03A-D23CCFE70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Column Standardization </a:t>
            </a:r>
            <a:endParaRPr lang="en-IN" sz="3000" b="1" dirty="0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3576F20-20B4-4F9E-AEE5-43EE0CF98F67}"/>
              </a:ext>
            </a:extLst>
          </p:cNvPr>
          <p:cNvCxnSpPr>
            <a:cxnSpLocks/>
          </p:cNvCxnSpPr>
          <p:nvPr/>
        </p:nvCxnSpPr>
        <p:spPr>
          <a:xfrm>
            <a:off x="7781029" y="10820"/>
            <a:ext cx="0" cy="684718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CB613C1A-F9C6-460C-9829-78F2C1152EAC}"/>
              </a:ext>
            </a:extLst>
          </p:cNvPr>
          <p:cNvSpPr txBox="1"/>
          <p:nvPr/>
        </p:nvSpPr>
        <p:spPr>
          <a:xfrm>
            <a:off x="8174865" y="104529"/>
            <a:ext cx="3231975" cy="60324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Key Points to remember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Before training your data we need to perform the </a:t>
            </a:r>
          </a:p>
          <a:p>
            <a:r>
              <a:rPr lang="en-US" sz="1100" dirty="0"/>
              <a:t>     feature standardization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Column standardization is also known as </a:t>
            </a:r>
          </a:p>
          <a:p>
            <a:r>
              <a:rPr lang="en-US" sz="1100" dirty="0"/>
              <a:t>     Mean centering and scaling </a:t>
            </a:r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IN" sz="11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7A4D6D5-EA8E-4A5A-9225-A23A40F49D73}"/>
                  </a:ext>
                </a:extLst>
              </p:cNvPr>
              <p:cNvSpPr txBox="1"/>
              <p:nvPr/>
            </p:nvSpPr>
            <p:spPr>
              <a:xfrm>
                <a:off x="4909873" y="1317823"/>
                <a:ext cx="2564741" cy="6892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IN" sz="2200" b="0" i="1" smtClean="0">
                              <a:latin typeface="Cambria Math" panose="02040503050406030204" pitchFamily="18" charset="0"/>
                            </a:rPr>
                            <m:t>𝑛𝑒𝑤</m:t>
                          </m:r>
                        </m:sub>
                      </m:sSub>
                      <m:r>
                        <a:rPr lang="en-IN" sz="22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IN" sz="2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IN" sz="2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IN" sz="2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IN" sz="2200" b="0" i="1" smtClean="0">
                              <a:latin typeface="Cambria Math" panose="02040503050406030204" pitchFamily="18" charset="0"/>
                            </a:rPr>
                            <m:t>− </m:t>
                          </m:r>
                          <m:sSub>
                            <m:sSubPr>
                              <m:ctrlPr>
                                <a:rPr lang="en-IN" sz="2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IN" sz="2200" b="0" i="1" smtClean="0">
                                  <a:latin typeface="Cambria Math" panose="02040503050406030204" pitchFamily="18" charset="0"/>
                                </a:rPr>
                                <m:t>𝑚𝑒𝑎𝑛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IN" sz="2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IN" sz="2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IN" sz="2200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7A4D6D5-EA8E-4A5A-9225-A23A40F49D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9873" y="1317823"/>
                <a:ext cx="2564741" cy="68922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6DE2788-A463-4A11-914F-8676A5F51A38}"/>
              </a:ext>
            </a:extLst>
          </p:cNvPr>
          <p:cNvCxnSpPr>
            <a:cxnSpLocks/>
          </p:cNvCxnSpPr>
          <p:nvPr/>
        </p:nvCxnSpPr>
        <p:spPr>
          <a:xfrm>
            <a:off x="3803202" y="3762120"/>
            <a:ext cx="606673" cy="4455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119E269-012D-42EC-9BFE-A42EEF90CC56}"/>
              </a:ext>
            </a:extLst>
          </p:cNvPr>
          <p:cNvCxnSpPr>
            <a:cxnSpLocks/>
          </p:cNvCxnSpPr>
          <p:nvPr/>
        </p:nvCxnSpPr>
        <p:spPr>
          <a:xfrm>
            <a:off x="2165261" y="3855975"/>
            <a:ext cx="934675" cy="7426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B611890-397B-4291-A816-FF62E7265C0E}"/>
              </a:ext>
            </a:extLst>
          </p:cNvPr>
          <p:cNvGrpSpPr/>
          <p:nvPr/>
        </p:nvGrpSpPr>
        <p:grpSpPr>
          <a:xfrm>
            <a:off x="522905" y="1690688"/>
            <a:ext cx="5573095" cy="5034025"/>
            <a:chOff x="901468" y="603466"/>
            <a:chExt cx="5573095" cy="5034025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87D4B51A-2CDA-4269-A313-71FCB9FDD0D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31920" y="1919188"/>
              <a:ext cx="352338" cy="352338"/>
            </a:xfrm>
            <a:prstGeom prst="rect">
              <a:avLst/>
            </a:prstGeom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59E18811-77CE-49AC-96EC-B94198D1D8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8094" y="2419338"/>
              <a:ext cx="352338" cy="352338"/>
            </a:xfrm>
            <a:prstGeom prst="rect">
              <a:avLst/>
            </a:prstGeom>
          </p:spPr>
        </p:pic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C519E6DA-6CA5-4201-80FF-B2FC6DED2FD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4874" y="1566850"/>
              <a:ext cx="352338" cy="352338"/>
            </a:xfrm>
            <a:prstGeom prst="rect">
              <a:avLst/>
            </a:prstGeom>
          </p:spPr>
        </p:pic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6D777404-E564-4C35-B96E-82B164CEB71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62677" y="1072291"/>
              <a:ext cx="352338" cy="352338"/>
            </a:xfrm>
            <a:prstGeom prst="rect">
              <a:avLst/>
            </a:prstGeom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1FE85AC8-D5E5-47D7-8E53-1F7F1C921F9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86508" y="2857357"/>
              <a:ext cx="352338" cy="352338"/>
            </a:xfrm>
            <a:prstGeom prst="rect">
              <a:avLst/>
            </a:prstGeom>
          </p:spPr>
        </p:pic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A01DF06B-DEDD-4700-994A-50BF125B866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8782" y="1919188"/>
              <a:ext cx="352338" cy="352338"/>
            </a:xfrm>
            <a:prstGeom prst="rect">
              <a:avLst/>
            </a:prstGeom>
          </p:spPr>
        </p:pic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10525450-FE3D-4996-85EC-F45BEDCE50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6445" y="2505019"/>
              <a:ext cx="352338" cy="352338"/>
            </a:xfrm>
            <a:prstGeom prst="rect">
              <a:avLst/>
            </a:prstGeom>
          </p:spPr>
        </p:pic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551BF256-D0B6-4A52-8179-F88C8A032CE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67102" y="1743019"/>
              <a:ext cx="352338" cy="352338"/>
            </a:xfrm>
            <a:prstGeom prst="rect">
              <a:avLst/>
            </a:prstGeom>
          </p:spPr>
        </p:pic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F8208BD2-54B6-4863-9D5D-146F405D221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64865" y="3548050"/>
              <a:ext cx="352338" cy="352338"/>
            </a:xfrm>
            <a:prstGeom prst="rect">
              <a:avLst/>
            </a:prstGeom>
          </p:spPr>
        </p:pic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id="{E5D473F5-CBA0-4043-9ABF-FF4C77FE0D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4951" y="2625039"/>
              <a:ext cx="352338" cy="352338"/>
            </a:xfrm>
            <a:prstGeom prst="rect">
              <a:avLst/>
            </a:prstGeom>
          </p:spPr>
        </p:pic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21A037E1-AB96-4109-A81B-89F633CD74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54802" y="2256828"/>
              <a:ext cx="352338" cy="352338"/>
            </a:xfrm>
            <a:prstGeom prst="rect">
              <a:avLst/>
            </a:prstGeom>
          </p:spPr>
        </p:pic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E65438C2-6F3F-4706-90C3-CAA1BDC4822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27289" y="1127826"/>
              <a:ext cx="352338" cy="352338"/>
            </a:xfrm>
            <a:prstGeom prst="rect">
              <a:avLst/>
            </a:prstGeom>
          </p:spPr>
        </p:pic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2B4D118F-8E7F-4F76-806B-1512BF67D59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84258" y="1586202"/>
              <a:ext cx="352338" cy="352338"/>
            </a:xfrm>
            <a:prstGeom prst="rect">
              <a:avLst/>
            </a:prstGeom>
          </p:spPr>
        </p:pic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40D7AFC1-D086-44CE-BE0C-3EB2CEE9F39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1925" y="2930982"/>
              <a:ext cx="352338" cy="352338"/>
            </a:xfrm>
            <a:prstGeom prst="rect">
              <a:avLst/>
            </a:prstGeom>
          </p:spPr>
        </p:pic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id="{0EB24EB8-C7DB-4B52-95EB-42AB0D7DC73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1468" y="2048911"/>
              <a:ext cx="352338" cy="352338"/>
            </a:xfrm>
            <a:prstGeom prst="rect">
              <a:avLst/>
            </a:prstGeom>
          </p:spPr>
        </p:pic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id="{95911C7F-2F6D-4CAF-ADF4-1EDD1A8954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60427" y="3423836"/>
              <a:ext cx="352338" cy="352338"/>
            </a:xfrm>
            <a:prstGeom prst="rect">
              <a:avLst/>
            </a:prstGeom>
          </p:spPr>
        </p:pic>
        <p:pic>
          <p:nvPicPr>
            <p:cNvPr id="68" name="Picture 67">
              <a:extLst>
                <a:ext uri="{FF2B5EF4-FFF2-40B4-BE49-F238E27FC236}">
                  <a16:creationId xmlns:a16="http://schemas.microsoft.com/office/drawing/2014/main" id="{6AB85122-16B8-4C35-A295-F1F4D392DCE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21882" y="1303995"/>
              <a:ext cx="352338" cy="352338"/>
            </a:xfrm>
            <a:prstGeom prst="rect">
              <a:avLst/>
            </a:prstGeom>
          </p:spPr>
        </p:pic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E84B63E2-D4C4-4379-B83E-E2EFF65679A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61965" y="3527659"/>
              <a:ext cx="352339" cy="352339"/>
            </a:xfrm>
            <a:prstGeom prst="rect">
              <a:avLst/>
            </a:prstGeom>
          </p:spPr>
        </p:pic>
        <p:pic>
          <p:nvPicPr>
            <p:cNvPr id="70" name="Picture 69">
              <a:extLst>
                <a:ext uri="{FF2B5EF4-FFF2-40B4-BE49-F238E27FC236}">
                  <a16:creationId xmlns:a16="http://schemas.microsoft.com/office/drawing/2014/main" id="{04BBE4EE-994F-4CF6-A2B6-B74709F25C5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6859" y="4556589"/>
              <a:ext cx="352339" cy="352339"/>
            </a:xfrm>
            <a:prstGeom prst="rect">
              <a:avLst/>
            </a:prstGeom>
          </p:spPr>
        </p:pic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4DBEA394-0F5E-4463-A232-7CD672E883F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81988" y="3527659"/>
              <a:ext cx="352339" cy="352339"/>
            </a:xfrm>
            <a:prstGeom prst="rect">
              <a:avLst/>
            </a:prstGeom>
          </p:spPr>
        </p:pic>
        <p:pic>
          <p:nvPicPr>
            <p:cNvPr id="72" name="Picture 71">
              <a:extLst>
                <a:ext uri="{FF2B5EF4-FFF2-40B4-BE49-F238E27FC236}">
                  <a16:creationId xmlns:a16="http://schemas.microsoft.com/office/drawing/2014/main" id="{6AD494DC-0D30-4BD4-AC99-EB599C80F5B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83357" y="2322559"/>
              <a:ext cx="352339" cy="352339"/>
            </a:xfrm>
            <a:prstGeom prst="rect">
              <a:avLst/>
            </a:prstGeom>
          </p:spPr>
        </p:pic>
        <p:pic>
          <p:nvPicPr>
            <p:cNvPr id="73" name="Picture 72">
              <a:extLst>
                <a:ext uri="{FF2B5EF4-FFF2-40B4-BE49-F238E27FC236}">
                  <a16:creationId xmlns:a16="http://schemas.microsoft.com/office/drawing/2014/main" id="{B1EEA31C-9D56-41BA-B678-73CA720E0AA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57288" y="5171339"/>
              <a:ext cx="352339" cy="352339"/>
            </a:xfrm>
            <a:prstGeom prst="rect">
              <a:avLst/>
            </a:prstGeom>
          </p:spPr>
        </p:pic>
        <p:pic>
          <p:nvPicPr>
            <p:cNvPr id="74" name="Picture 73">
              <a:extLst>
                <a:ext uri="{FF2B5EF4-FFF2-40B4-BE49-F238E27FC236}">
                  <a16:creationId xmlns:a16="http://schemas.microsoft.com/office/drawing/2014/main" id="{1C649410-B20D-4577-AFF1-FC6D4526345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29649" y="3062855"/>
              <a:ext cx="352339" cy="352339"/>
            </a:xfrm>
            <a:prstGeom prst="rect">
              <a:avLst/>
            </a:prstGeom>
          </p:spPr>
        </p:pic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94E4A832-43EB-46D9-B9B8-C2E8BC9BDA5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33999" y="4702512"/>
              <a:ext cx="352339" cy="352339"/>
            </a:xfrm>
            <a:prstGeom prst="rect">
              <a:avLst/>
            </a:prstGeom>
          </p:spPr>
        </p:pic>
        <p:pic>
          <p:nvPicPr>
            <p:cNvPr id="76" name="Picture 75">
              <a:extLst>
                <a:ext uri="{FF2B5EF4-FFF2-40B4-BE49-F238E27FC236}">
                  <a16:creationId xmlns:a16="http://schemas.microsoft.com/office/drawing/2014/main" id="{AF18A2F1-884C-48CC-869A-BBDD7D96810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78368" y="3006706"/>
              <a:ext cx="352339" cy="352339"/>
            </a:xfrm>
            <a:prstGeom prst="rect">
              <a:avLst/>
            </a:prstGeom>
          </p:spPr>
        </p:pic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DB746613-4BD9-449C-A64F-69C070097E1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93717" y="4036369"/>
              <a:ext cx="352339" cy="352339"/>
            </a:xfrm>
            <a:prstGeom prst="rect">
              <a:avLst/>
            </a:prstGeom>
          </p:spPr>
        </p:pic>
        <p:pic>
          <p:nvPicPr>
            <p:cNvPr id="78" name="Picture 77">
              <a:extLst>
                <a:ext uri="{FF2B5EF4-FFF2-40B4-BE49-F238E27FC236}">
                  <a16:creationId xmlns:a16="http://schemas.microsoft.com/office/drawing/2014/main" id="{D0075CC6-CFC5-4856-97A2-143CE8FF238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50917" y="2952312"/>
              <a:ext cx="352339" cy="352339"/>
            </a:xfrm>
            <a:prstGeom prst="rect">
              <a:avLst/>
            </a:prstGeom>
          </p:spPr>
        </p:pic>
        <p:pic>
          <p:nvPicPr>
            <p:cNvPr id="79" name="Picture 78">
              <a:extLst>
                <a:ext uri="{FF2B5EF4-FFF2-40B4-BE49-F238E27FC236}">
                  <a16:creationId xmlns:a16="http://schemas.microsoft.com/office/drawing/2014/main" id="{5002529C-9425-44CF-9BAD-69CFD98CCC1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29682" y="5285152"/>
              <a:ext cx="352339" cy="352339"/>
            </a:xfrm>
            <a:prstGeom prst="rect">
              <a:avLst/>
            </a:prstGeom>
          </p:spPr>
        </p:pic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0FDEA18B-DBE8-4A02-BE05-F3B79DB185A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22224" y="3786323"/>
              <a:ext cx="352339" cy="352339"/>
            </a:xfrm>
            <a:prstGeom prst="rect">
              <a:avLst/>
            </a:prstGeom>
          </p:spPr>
        </p:pic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91048F3A-DEBE-463D-85B5-B7542B532DD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3458" y="4184798"/>
              <a:ext cx="352339" cy="352339"/>
            </a:xfrm>
            <a:prstGeom prst="rect">
              <a:avLst/>
            </a:prstGeom>
          </p:spPr>
        </p:pic>
        <p:pic>
          <p:nvPicPr>
            <p:cNvPr id="82" name="Picture 81">
              <a:extLst>
                <a:ext uri="{FF2B5EF4-FFF2-40B4-BE49-F238E27FC236}">
                  <a16:creationId xmlns:a16="http://schemas.microsoft.com/office/drawing/2014/main" id="{6B6E74E3-A30B-446C-BE85-CEDB45AB52A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43947" y="603466"/>
              <a:ext cx="352339" cy="352339"/>
            </a:xfrm>
            <a:prstGeom prst="rect">
              <a:avLst/>
            </a:prstGeom>
          </p:spPr>
        </p:pic>
      </p:grp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15A19754-B2F4-403A-B9AF-3BDBB9109890}"/>
              </a:ext>
            </a:extLst>
          </p:cNvPr>
          <p:cNvCxnSpPr>
            <a:cxnSpLocks/>
          </p:cNvCxnSpPr>
          <p:nvPr/>
        </p:nvCxnSpPr>
        <p:spPr>
          <a:xfrm flipH="1">
            <a:off x="1688966" y="2372694"/>
            <a:ext cx="3269618" cy="390710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1E662B4F-580F-4658-BD3C-89CC0AB2CE8F}"/>
                  </a:ext>
                </a:extLst>
              </p:cNvPr>
              <p:cNvSpPr txBox="1"/>
              <p:nvPr/>
            </p:nvSpPr>
            <p:spPr>
              <a:xfrm>
                <a:off x="1351408" y="6142073"/>
                <a:ext cx="269754" cy="3847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5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IN" sz="2500" dirty="0"/>
              </a:p>
            </p:txBody>
          </p:sp>
        </mc:Choice>
        <mc:Fallback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1E662B4F-580F-4658-BD3C-89CC0AB2CE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1408" y="6142073"/>
                <a:ext cx="269754" cy="384721"/>
              </a:xfrm>
              <a:prstGeom prst="rect">
                <a:avLst/>
              </a:prstGeom>
              <a:blipFill>
                <a:blip r:embed="rId5"/>
                <a:stretch>
                  <a:fillRect l="-15909" r="-1363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CFE68832-62AE-474D-A712-550625F18710}"/>
              </a:ext>
            </a:extLst>
          </p:cNvPr>
          <p:cNvCxnSpPr>
            <a:cxnSpLocks/>
          </p:cNvCxnSpPr>
          <p:nvPr/>
        </p:nvCxnSpPr>
        <p:spPr>
          <a:xfrm flipH="1" flipV="1">
            <a:off x="4251119" y="2122470"/>
            <a:ext cx="503346" cy="444917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A5E80A14-94DF-4828-BE91-82170E35933A}"/>
                  </a:ext>
                </a:extLst>
              </p:cNvPr>
              <p:cNvSpPr txBox="1"/>
              <p:nvPr/>
            </p:nvSpPr>
            <p:spPr>
              <a:xfrm>
                <a:off x="4527255" y="2040886"/>
                <a:ext cx="97360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𝑉𝑒𝑐𝑡𝑜𝑟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A5E80A14-94DF-4828-BE91-82170E3593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7255" y="2040886"/>
                <a:ext cx="973600" cy="276999"/>
              </a:xfrm>
              <a:prstGeom prst="rect">
                <a:avLst/>
              </a:prstGeom>
              <a:blipFill>
                <a:blip r:embed="rId6"/>
                <a:stretch>
                  <a:fillRect l="-5660" r="-3145" b="-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286E44B2-9EE2-48E1-825A-035262653F23}"/>
                  </a:ext>
                </a:extLst>
              </p:cNvPr>
              <p:cNvSpPr txBox="1"/>
              <p:nvPr/>
            </p:nvSpPr>
            <p:spPr>
              <a:xfrm>
                <a:off x="1927242" y="3870180"/>
                <a:ext cx="2487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286E44B2-9EE2-48E1-825A-035262653F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7242" y="3870180"/>
                <a:ext cx="248722" cy="276999"/>
              </a:xfrm>
              <a:prstGeom prst="rect">
                <a:avLst/>
              </a:prstGeom>
              <a:blipFill>
                <a:blip r:embed="rId7"/>
                <a:stretch>
                  <a:fillRect l="-14634" r="-9756" b="-177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13E0A3DC-017F-4380-B427-98CC2E4A3EF6}"/>
                  </a:ext>
                </a:extLst>
              </p:cNvPr>
              <p:cNvSpPr txBox="1"/>
              <p:nvPr/>
            </p:nvSpPr>
            <p:spPr>
              <a:xfrm>
                <a:off x="2487903" y="4253373"/>
                <a:ext cx="2605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13E0A3DC-017F-4380-B427-98CC2E4A3E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7903" y="4253373"/>
                <a:ext cx="260584" cy="276999"/>
              </a:xfrm>
              <a:prstGeom prst="rect">
                <a:avLst/>
              </a:prstGeom>
              <a:blipFill>
                <a:blip r:embed="rId8"/>
                <a:stretch>
                  <a:fillRect l="-23256" r="-9302" b="-177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1D00F8A7-9D64-4F70-868C-0E094537B58C}"/>
                  </a:ext>
                </a:extLst>
              </p:cNvPr>
              <p:cNvSpPr txBox="1"/>
              <p:nvPr/>
            </p:nvSpPr>
            <p:spPr>
              <a:xfrm>
                <a:off x="4019172" y="3669544"/>
                <a:ext cx="259302" cy="2993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1D00F8A7-9D64-4F70-868C-0E094537B5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9172" y="3669544"/>
                <a:ext cx="259302" cy="299313"/>
              </a:xfrm>
              <a:prstGeom prst="rect">
                <a:avLst/>
              </a:prstGeom>
              <a:blipFill>
                <a:blip r:embed="rId9"/>
                <a:stretch>
                  <a:fillRect l="-23256" r="-13953" b="-2653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3E3B6649-CE9D-4D15-AA0F-DC82891C0827}"/>
                  </a:ext>
                </a:extLst>
              </p:cNvPr>
              <p:cNvSpPr txBox="1"/>
              <p:nvPr/>
            </p:nvSpPr>
            <p:spPr>
              <a:xfrm>
                <a:off x="4709037" y="4169268"/>
                <a:ext cx="247440" cy="2993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3E3B6649-CE9D-4D15-AA0F-DC82891C08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9037" y="4169268"/>
                <a:ext cx="247440" cy="299313"/>
              </a:xfrm>
              <a:prstGeom prst="rect">
                <a:avLst/>
              </a:prstGeom>
              <a:blipFill>
                <a:blip r:embed="rId10"/>
                <a:stretch>
                  <a:fillRect l="-14634" r="-14634" b="-2653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1" name="Right Brace 90">
            <a:extLst>
              <a:ext uri="{FF2B5EF4-FFF2-40B4-BE49-F238E27FC236}">
                <a16:creationId xmlns:a16="http://schemas.microsoft.com/office/drawing/2014/main" id="{D7FBE50C-E9E7-4993-B14E-E14114464B01}"/>
              </a:ext>
            </a:extLst>
          </p:cNvPr>
          <p:cNvSpPr/>
          <p:nvPr/>
        </p:nvSpPr>
        <p:spPr>
          <a:xfrm rot="18496202">
            <a:off x="3085640" y="1093679"/>
            <a:ext cx="550861" cy="213477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2" name="Right Brace 91">
            <a:extLst>
              <a:ext uri="{FF2B5EF4-FFF2-40B4-BE49-F238E27FC236}">
                <a16:creationId xmlns:a16="http://schemas.microsoft.com/office/drawing/2014/main" id="{FB52F711-A15E-407D-ADF9-89466E4F06F4}"/>
              </a:ext>
            </a:extLst>
          </p:cNvPr>
          <p:cNvSpPr/>
          <p:nvPr/>
        </p:nvSpPr>
        <p:spPr>
          <a:xfrm rot="18496202">
            <a:off x="5728374" y="2342394"/>
            <a:ext cx="550861" cy="213477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EE246073-698C-4687-8968-647CBA5E2E76}"/>
                  </a:ext>
                </a:extLst>
              </p:cNvPr>
              <p:cNvSpPr txBox="1"/>
              <p:nvPr/>
            </p:nvSpPr>
            <p:spPr>
              <a:xfrm rot="2419838">
                <a:off x="3019691" y="1618351"/>
                <a:ext cx="12631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𝒗𝒆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𝒑𝒐𝒊𝒏𝒕𝒔</m:t>
                      </m:r>
                    </m:oMath>
                  </m:oMathPara>
                </a14:m>
                <a:endParaRPr lang="en-IN" b="1" dirty="0"/>
              </a:p>
            </p:txBody>
          </p:sp>
        </mc:Choice>
        <mc:Fallback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EE246073-698C-4687-8968-647CBA5E2E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419838">
                <a:off x="3019691" y="1618351"/>
                <a:ext cx="1263166" cy="276999"/>
              </a:xfrm>
              <a:prstGeom prst="rect">
                <a:avLst/>
              </a:prstGeom>
              <a:blipFill>
                <a:blip r:embed="rId11"/>
                <a:stretch>
                  <a:fillRect l="-3723" r="-5319" b="-1117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6B004156-BF9D-4A0E-B41A-5C70EB6C4016}"/>
                  </a:ext>
                </a:extLst>
              </p:cNvPr>
              <p:cNvSpPr txBox="1"/>
              <p:nvPr/>
            </p:nvSpPr>
            <p:spPr>
              <a:xfrm rot="2419838">
                <a:off x="5710452" y="2872550"/>
                <a:ext cx="116698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𝒗𝒆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𝒑𝒐𝒊𝒏𝒕𝒔</m:t>
                      </m:r>
                    </m:oMath>
                  </m:oMathPara>
                </a14:m>
                <a:endParaRPr lang="en-IN" b="1" dirty="0"/>
              </a:p>
            </p:txBody>
          </p:sp>
        </mc:Choice>
        <mc:Fallback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6B004156-BF9D-4A0E-B41A-5C70EB6C40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419838">
                <a:off x="5710452" y="2872550"/>
                <a:ext cx="1166986" cy="276999"/>
              </a:xfrm>
              <a:prstGeom prst="rect">
                <a:avLst/>
              </a:prstGeom>
              <a:blipFill>
                <a:blip r:embed="rId12"/>
                <a:stretch>
                  <a:fillRect l="-565" r="-9605" b="-1625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6430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7" grpId="0"/>
      <p:bldP spid="30" grpId="0"/>
      <p:bldP spid="84" grpId="0"/>
      <p:bldP spid="86" grpId="0"/>
      <p:bldP spid="87" grpId="0"/>
      <p:bldP spid="88" grpId="0"/>
      <p:bldP spid="89" grpId="0"/>
      <p:bldP spid="90" grpId="0"/>
      <p:bldP spid="91" grpId="0" animBg="1"/>
      <p:bldP spid="92" grpId="0" animBg="1"/>
      <p:bldP spid="93" grpId="0"/>
      <p:bldP spid="94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0FB21-C286-4B36-8461-EF648632BA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Feature Importance and Model Interpretability</a:t>
            </a:r>
            <a:endParaRPr lang="en-IN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2A9C4C-9012-4295-9CF7-7ACC4BFBC2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Logistic Regression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23142474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8535C-2079-4013-B03A-D23CCFE70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Feature Importance</a:t>
            </a:r>
            <a:endParaRPr lang="en-IN" sz="3000" b="1" dirty="0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3576F20-20B4-4F9E-AEE5-43EE0CF98F67}"/>
              </a:ext>
            </a:extLst>
          </p:cNvPr>
          <p:cNvCxnSpPr>
            <a:cxnSpLocks/>
          </p:cNvCxnSpPr>
          <p:nvPr/>
        </p:nvCxnSpPr>
        <p:spPr>
          <a:xfrm>
            <a:off x="7781029" y="10820"/>
            <a:ext cx="0" cy="684718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CB613C1A-F9C6-460C-9829-78F2C1152EAC}"/>
                  </a:ext>
                </a:extLst>
              </p:cNvPr>
              <p:cNvSpPr txBox="1"/>
              <p:nvPr/>
            </p:nvSpPr>
            <p:spPr>
              <a:xfrm>
                <a:off x="8174865" y="104529"/>
                <a:ext cx="4126514" cy="74551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/>
                  <a:t>Key Points to remember</a:t>
                </a:r>
                <a:endParaRPr lang="en-US" sz="1200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100" dirty="0"/>
                  <a:t>Assuming that all the features are independent (Naïve Bayes) </a:t>
                </a:r>
              </a:p>
              <a:p>
                <a:r>
                  <a:rPr lang="en-US" sz="1100" dirty="0"/>
                  <a:t>      (As discussed, in the Probabilistic approach) </a:t>
                </a:r>
              </a:p>
              <a:p>
                <a:endParaRPr lang="en-US" sz="1100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100" dirty="0"/>
                  <a:t>We can use weights to get the feature importance 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US" sz="1100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100" b="1" dirty="0"/>
                  <a:t>Case1 : </a:t>
                </a: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en-US" sz="1100" dirty="0"/>
                  <a:t>|Weights| = If the absolute value is large then its </a:t>
                </a:r>
              </a:p>
              <a:p>
                <a:pPr lvl="1"/>
                <a:r>
                  <a:rPr lang="en-US" sz="1100" dirty="0"/>
                  <a:t>       contribution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1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sz="11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100" dirty="0"/>
                  <a:t> is large.</a:t>
                </a: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en-US" sz="1100" dirty="0"/>
                  <a:t>That means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1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11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100" b="0" i="1" smtClean="0">
                        <a:latin typeface="Cambria Math" panose="02040503050406030204" pitchFamily="18" charset="0"/>
                      </a:rPr>
                      <m:t>𝑖𝑛𝑐𝑟𝑒𝑎𝑠𝑒𝑠</m:t>
                    </m:r>
                    <m:r>
                      <a:rPr lang="en-US" sz="11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00" dirty="0"/>
                  <a:t>then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1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100" dirty="0"/>
                  <a:t> increases as well. </a:t>
                </a: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en-US" sz="1100" dirty="0"/>
                  <a:t>The probability of a query point as positive class is higher</a:t>
                </a:r>
              </a:p>
              <a:p>
                <a:endParaRPr lang="en-US" sz="1100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100" b="1" dirty="0"/>
                  <a:t>Case1 : </a:t>
                </a: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en-US" sz="1100" dirty="0"/>
                  <a:t>|Weights| = If the absolute value is large then its </a:t>
                </a:r>
              </a:p>
              <a:p>
                <a:pPr lvl="1"/>
                <a:r>
                  <a:rPr lang="en-US" sz="1100" dirty="0"/>
                  <a:t>       contribution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1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100" dirty="0"/>
                  <a:t> is large.</a:t>
                </a: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en-US" sz="1100" dirty="0"/>
                  <a:t>That means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11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1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100" b="0" i="1" smtClean="0">
                        <a:latin typeface="Cambria Math" panose="02040503050406030204" pitchFamily="18" charset="0"/>
                      </a:rPr>
                      <m:t>𝑣𝑒</m:t>
                    </m:r>
                    <m:r>
                      <a:rPr lang="en-US" sz="11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100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sz="11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100" b="0" i="1" smtClean="0">
                        <a:latin typeface="Cambria Math" panose="02040503050406030204" pitchFamily="18" charset="0"/>
                      </a:rPr>
                      <m:t>𝐿𝑎𝑟𝑔𝑒</m:t>
                    </m:r>
                    <m:r>
                      <a:rPr lang="en-US" sz="11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00" dirty="0"/>
                  <a:t>then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1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100" dirty="0"/>
                  <a:t> increases </a:t>
                </a:r>
              </a:p>
              <a:p>
                <a:pPr lvl="1"/>
                <a:r>
                  <a:rPr lang="en-US" sz="1100" dirty="0"/>
                  <a:t>      as well. </a:t>
                </a: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en-US" sz="1100" dirty="0"/>
                  <a:t>The probability of a query point as negative class is higher</a:t>
                </a:r>
              </a:p>
              <a:p>
                <a:endParaRPr lang="en-US" sz="1100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100" dirty="0"/>
                  <a:t>We can determine the importance of the features in </a:t>
                </a:r>
              </a:p>
              <a:p>
                <a:r>
                  <a:rPr lang="en-US" sz="1100" dirty="0"/>
                  <a:t>      logistic regression</a:t>
                </a:r>
              </a:p>
              <a:p>
                <a:endParaRPr lang="en-US" sz="1100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100" dirty="0"/>
                  <a:t>Example: </a:t>
                </a: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en-US" sz="1100" dirty="0"/>
                  <a:t>Predict Gender: Male and Female (+1/-1)</a:t>
                </a: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en-US" sz="1100" dirty="0"/>
                  <a:t>Hair Length: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𝐻𝐿</m:t>
                        </m:r>
                      </m:sub>
                    </m:sSub>
                    <m:r>
                      <a:rPr lang="en-US" sz="1100" i="1">
                        <a:latin typeface="Cambria Math" panose="02040503050406030204" pitchFamily="18" charset="0"/>
                      </a:rPr>
                      <m:t>| </m:t>
                    </m:r>
                    <m:r>
                      <m:rPr>
                        <m:sty m:val="p"/>
                      </m:rPr>
                      <a:rPr lang="en-US" sz="1100">
                        <a:latin typeface="Cambria Math" panose="02040503050406030204" pitchFamily="18" charset="0"/>
                      </a:rPr>
                      <m:t>is</m:t>
                    </m:r>
                    <m:r>
                      <a:rPr lang="en-US" sz="11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100">
                        <a:latin typeface="Cambria Math" panose="02040503050406030204" pitchFamily="18" charset="0"/>
                      </a:rPr>
                      <m:t>large</m:t>
                    </m:r>
                    <m:r>
                      <a:rPr lang="en-US" sz="11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1100" dirty="0"/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en-US" sz="1100" dirty="0"/>
                  <a:t>The 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𝐻𝐿</m:t>
                        </m:r>
                      </m:sub>
                    </m:sSub>
                  </m:oMath>
                </a14:m>
                <a:r>
                  <a:rPr lang="en-US" sz="1100" dirty="0"/>
                  <a:t>will be negative </a:t>
                </a: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en-US" sz="1100" dirty="0"/>
                  <a:t>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𝐻𝐿</m:t>
                        </m:r>
                      </m:sub>
                    </m:sSub>
                  </m:oMath>
                </a14:m>
                <a:r>
                  <a:rPr lang="en-US" sz="1100" dirty="0"/>
                  <a:t> increases the probability of Female increase.</a:t>
                </a: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endParaRPr lang="en-US" sz="1100" dirty="0"/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en-US" sz="1100" dirty="0"/>
                  <a:t>Height: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sz="1100" i="1">
                        <a:latin typeface="Cambria Math" panose="02040503050406030204" pitchFamily="18" charset="0"/>
                      </a:rPr>
                      <m:t>| </m:t>
                    </m:r>
                    <m:r>
                      <m:rPr>
                        <m:sty m:val="p"/>
                      </m:rPr>
                      <a:rPr lang="en-US" sz="1100">
                        <a:latin typeface="Cambria Math" panose="02040503050406030204" pitchFamily="18" charset="0"/>
                      </a:rPr>
                      <m:t>is</m:t>
                    </m:r>
                    <m:r>
                      <a:rPr lang="en-US" sz="11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100">
                        <a:latin typeface="Cambria Math" panose="02040503050406030204" pitchFamily="18" charset="0"/>
                      </a:rPr>
                      <m:t>large</m:t>
                    </m:r>
                    <m:r>
                      <a:rPr lang="en-US" sz="11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1100" dirty="0"/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en-US" sz="1100" dirty="0"/>
                  <a:t>The 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sz="1100" dirty="0"/>
                  <a:t>will be positive </a:t>
                </a: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en-US" sz="1100" dirty="0"/>
                  <a:t>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sz="1100" dirty="0"/>
                  <a:t> increases the probability of Male increase.</a:t>
                </a: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en-US" sz="1100" dirty="0"/>
                  <a:t>But this feature is not very significant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𝐻𝑇</m:t>
                        </m:r>
                      </m:sub>
                    </m:sSub>
                  </m:oMath>
                </a14:m>
                <a:r>
                  <a:rPr lang="en-US" sz="1100" dirty="0"/>
                  <a:t> </a:t>
                </a:r>
              </a:p>
              <a:p>
                <a:pPr lvl="1"/>
                <a:r>
                  <a:rPr lang="en-US" sz="1100" dirty="0"/>
                  <a:t>      will be medium</a:t>
                </a:r>
              </a:p>
              <a:p>
                <a:endParaRPr lang="en-US" sz="1100" dirty="0"/>
              </a:p>
              <a:p>
                <a:endParaRPr lang="en-US" sz="1100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100" b="1" dirty="0"/>
                  <a:t>Model Interpretability: </a:t>
                </a:r>
                <a:r>
                  <a:rPr lang="en-US" sz="1100" dirty="0"/>
                  <a:t>We can get the top features and </a:t>
                </a:r>
              </a:p>
              <a:p>
                <a:r>
                  <a:rPr lang="en-US" sz="1100" dirty="0"/>
                  <a:t>      give interpretation  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US" sz="1100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US" sz="1100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US" sz="1100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US" sz="1100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US" sz="1100" dirty="0"/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endParaRPr lang="en-IN" sz="1100" dirty="0"/>
              </a:p>
            </p:txBody>
          </p:sp>
        </mc:Choice>
        <mc:Fallback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CB613C1A-F9C6-460C-9829-78F2C1152E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4865" y="104529"/>
                <a:ext cx="4126514" cy="745511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B425531-BA87-4BFA-8A76-1C2F07988DB0}"/>
                  </a:ext>
                </a:extLst>
              </p:cNvPr>
              <p:cNvSpPr txBox="1"/>
              <p:nvPr/>
            </p:nvSpPr>
            <p:spPr>
              <a:xfrm>
                <a:off x="629174" y="2214694"/>
                <a:ext cx="4682692" cy="3324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→ &lt;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 ………….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……..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IN" sz="20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B425531-BA87-4BFA-8A76-1C2F07988D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174" y="2214694"/>
                <a:ext cx="4682692" cy="332463"/>
              </a:xfrm>
              <a:prstGeom prst="rect">
                <a:avLst/>
              </a:prstGeom>
              <a:blipFill>
                <a:blip r:embed="rId3"/>
                <a:stretch>
                  <a:fillRect l="-260" r="-521" b="-2545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4426CFDD-C3D8-450B-8701-E5F3EC0FB43D}"/>
                  </a:ext>
                </a:extLst>
              </p:cNvPr>
              <p:cNvSpPr txBox="1"/>
              <p:nvPr/>
            </p:nvSpPr>
            <p:spPr>
              <a:xfrm>
                <a:off x="251672" y="1625289"/>
                <a:ext cx="5201169" cy="33246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→ &lt;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 ………….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……..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IN" sz="2000" dirty="0"/>
              </a:p>
            </p:txBody>
          </p:sp>
        </mc:Choice>
        <mc:Fallback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4426CFDD-C3D8-450B-8701-E5F3EC0FB4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672" y="1625289"/>
                <a:ext cx="5201169" cy="332463"/>
              </a:xfrm>
              <a:prstGeom prst="rect">
                <a:avLst/>
              </a:prstGeom>
              <a:blipFill>
                <a:blip r:embed="rId4"/>
                <a:stretch>
                  <a:fillRect b="-277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0488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5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5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5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5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5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5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5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5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5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5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57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57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57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57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57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500"/>
                                        <p:tgtEl>
                                          <p:spTgt spid="57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500"/>
                                        <p:tgtEl>
                                          <p:spTgt spid="57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57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5" dur="500"/>
                                        <p:tgtEl>
                                          <p:spTgt spid="57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8" dur="500"/>
                                        <p:tgtEl>
                                          <p:spTgt spid="57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1" dur="500"/>
                                        <p:tgtEl>
                                          <p:spTgt spid="57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35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6" dur="500"/>
                                        <p:tgtEl>
                                          <p:spTgt spid="57">
                                            <p:txEl>
                                              <p:pRg st="35" end="3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36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1" dur="500"/>
                                        <p:tgtEl>
                                          <p:spTgt spid="57">
                                            <p:txEl>
                                              <p:pRg st="36" end="3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7" grpId="0" build="p"/>
      <p:bldP spid="3" grpId="0"/>
      <p:bldP spid="53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0FB21-C286-4B36-8461-EF648632BA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Collinearity or Multicollinearity</a:t>
            </a:r>
            <a:endParaRPr lang="en-IN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2A9C4C-9012-4295-9CF7-7ACC4BFBC2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Logistic Regression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64330992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8535C-2079-4013-B03A-D23CCFE70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Collinearity or Multicollinearity </a:t>
            </a:r>
            <a:endParaRPr lang="en-IN" sz="3000" b="1" dirty="0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3576F20-20B4-4F9E-AEE5-43EE0CF98F67}"/>
              </a:ext>
            </a:extLst>
          </p:cNvPr>
          <p:cNvCxnSpPr>
            <a:cxnSpLocks/>
          </p:cNvCxnSpPr>
          <p:nvPr/>
        </p:nvCxnSpPr>
        <p:spPr>
          <a:xfrm>
            <a:off x="7781029" y="10820"/>
            <a:ext cx="0" cy="684718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CB613C1A-F9C6-460C-9829-78F2C1152EAC}"/>
                  </a:ext>
                </a:extLst>
              </p:cNvPr>
              <p:cNvSpPr txBox="1"/>
              <p:nvPr/>
            </p:nvSpPr>
            <p:spPr>
              <a:xfrm>
                <a:off x="8174865" y="104529"/>
                <a:ext cx="4075155" cy="71124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/>
                  <a:t>Key Points to remember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/>
                  <a:t>If there is a collinearity or multicollinearity weigh </a:t>
                </a:r>
              </a:p>
              <a:p>
                <a:r>
                  <a:rPr lang="en-US" sz="1200" dirty="0"/>
                  <a:t>     vectors are not useful for feature importance. 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100" dirty="0"/>
                  <a:t>Feature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1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100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lang="en-US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r>
                      <a:rPr lang="en-US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endParaRPr lang="en-US" sz="1100" b="0" dirty="0">
                  <a:ea typeface="Cambria Math" panose="02040503050406030204" pitchFamily="18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100" dirty="0"/>
                  <a:t>This is nothing but Feature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1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1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100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sz="11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11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100" dirty="0"/>
                  <a:t> are collinear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US" sz="1100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100" dirty="0"/>
                  <a:t>Same way if we have more features then it is a case of </a:t>
                </a:r>
              </a:p>
              <a:p>
                <a:r>
                  <a:rPr lang="en-US" sz="1100" dirty="0"/>
                  <a:t>      multicollinearity 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US" sz="1100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100" dirty="0"/>
                  <a:t>Why does weight vectors are not useful for feature importance? 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US" sz="1100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100" dirty="0"/>
                  <a:t>Example: 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100" dirty="0"/>
                  <a:t>D = &lt;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1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1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1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100" dirty="0"/>
                  <a:t>&gt;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10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b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endParaRPr lang="en-US" sz="1100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1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1100" b="0" i="1" smtClean="0">
                        <a:latin typeface="Cambria Math" panose="02040503050406030204" pitchFamily="18" charset="0"/>
                      </a:rPr>
                      <m:t>= &lt;1,2,3&gt;</m:t>
                    </m:r>
                  </m:oMath>
                </a14:m>
                <a:endParaRPr lang="en-US" sz="1100" b="0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1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sz="1100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100" i="1">
                        <a:latin typeface="Cambria Math" panose="02040503050406030204" pitchFamily="18" charset="0"/>
                      </a:rPr>
                      <m:t>+2</m:t>
                    </m:r>
                    <m:sSub>
                      <m:sSubPr>
                        <m:ctrlPr>
                          <a:rPr lang="en-US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100" i="1">
                        <a:latin typeface="Cambria Math" panose="02040503050406030204" pitchFamily="18" charset="0"/>
                      </a:rPr>
                      <m:t>+3</m:t>
                    </m:r>
                    <m:sSub>
                      <m:sSubPr>
                        <m:ctrlPr>
                          <a:rPr lang="en-US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1100" dirty="0"/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en-US" sz="11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100" i="1">
                        <a:latin typeface="Cambria Math" panose="02040503050406030204" pitchFamily="18" charset="0"/>
                      </a:rPr>
                      <m:t>=1.5</m:t>
                    </m:r>
                    <m:sSub>
                      <m:sSubPr>
                        <m:ctrlPr>
                          <a:rPr lang="en-US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100" dirty="0"/>
                  <a:t> -&gt; The features are collinear. </a:t>
                </a:r>
                <a:endParaRPr lang="en-US" sz="1100" b="0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1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sz="11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sz="1100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sz="11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100" b="0" i="1" smtClean="0">
                        <a:latin typeface="Cambria Math" panose="02040503050406030204" pitchFamily="18" charset="0"/>
                      </a:rPr>
                      <m:t>+3</m:t>
                    </m:r>
                    <m:sSub>
                      <m:sSubPr>
                        <m:ctrlPr>
                          <a:rPr lang="en-US" sz="11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1100" b="0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1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~</m:t>
                        </m:r>
                      </m:sup>
                    </m:sSup>
                    <m:r>
                      <a:rPr lang="en-US" sz="1100" b="0" i="1" smtClean="0">
                        <a:latin typeface="Cambria Math" panose="02040503050406030204" pitchFamily="18" charset="0"/>
                      </a:rPr>
                      <m:t>= &lt;4,0,3&gt;</m:t>
                    </m:r>
                  </m:oMath>
                </a14:m>
                <a:endParaRPr lang="en-US" sz="1100" b="0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US" sz="1100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100" dirty="0"/>
                  <a:t>Both weight vectors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1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11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100" i="1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sz="1100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11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~</m:t>
                        </m:r>
                      </m:sup>
                    </m:sSup>
                    <m:r>
                      <a:rPr lang="en-US" sz="11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00" dirty="0"/>
                  <a:t>will give the same classifier. </a:t>
                </a: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en-US" sz="1100" dirty="0"/>
                  <a:t>Our feature importance will change in both the classifier.</a:t>
                </a: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en-US" sz="1100" dirty="0"/>
                  <a:t>Conclusion changed drastically</a:t>
                </a: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en-US" sz="1100" dirty="0"/>
                  <a:t>If features are collinear/Multicollinear the weigh vector</a:t>
                </a:r>
              </a:p>
              <a:p>
                <a:pPr lvl="1"/>
                <a:r>
                  <a:rPr lang="en-US" sz="1100" dirty="0"/>
                  <a:t>      can change arbitral  </a:t>
                </a:r>
                <a:endParaRPr lang="en-US" sz="1100" b="0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US" sz="1100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100" dirty="0"/>
                  <a:t>Before we use weight vector we need to find if the features </a:t>
                </a:r>
              </a:p>
              <a:p>
                <a:r>
                  <a:rPr lang="en-US" sz="1100" dirty="0"/>
                  <a:t>     are multicollinear or not</a:t>
                </a:r>
              </a:p>
              <a:p>
                <a:endParaRPr lang="en-US" sz="1100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100" dirty="0"/>
                  <a:t>We can go for Perturbation technique </a:t>
                </a: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en-US" sz="1100" dirty="0"/>
                  <a:t>Add small error (small noise) </a:t>
                </a: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en-US" sz="1100" dirty="0"/>
                  <a:t>Before adding a noise compute Weight vector</a:t>
                </a: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en-US" sz="1100" dirty="0"/>
                  <a:t>After perturbation find weight vector again </a:t>
                </a: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en-US" sz="1100" dirty="0"/>
                  <a:t>If these values differ drastically then we can </a:t>
                </a:r>
              </a:p>
              <a:p>
                <a:pPr lvl="1"/>
                <a:r>
                  <a:rPr lang="en-US" sz="1100" dirty="0"/>
                  <a:t>      conclude that the features are multicollinear </a:t>
                </a:r>
              </a:p>
              <a:p>
                <a:endParaRPr lang="en-US" sz="1100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100" dirty="0"/>
                  <a:t>We can use forward feature selection technique in the case </a:t>
                </a:r>
              </a:p>
              <a:p>
                <a:r>
                  <a:rPr lang="en-US" sz="1100" dirty="0"/>
                  <a:t>      of multicollinearity </a:t>
                </a:r>
              </a:p>
              <a:p>
                <a:pPr lvl="1"/>
                <a:endParaRPr lang="en-US" sz="1100" dirty="0"/>
              </a:p>
              <a:p>
                <a:pPr lvl="1"/>
                <a:endParaRPr lang="en-US" sz="1100" dirty="0"/>
              </a:p>
              <a:p>
                <a:pPr lvl="1"/>
                <a:endParaRPr lang="en-US" sz="1100" dirty="0"/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endParaRPr lang="en-IN" sz="1100" dirty="0"/>
              </a:p>
            </p:txBody>
          </p:sp>
        </mc:Choice>
        <mc:Fallback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CB613C1A-F9C6-460C-9829-78F2C1152E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4865" y="104529"/>
                <a:ext cx="4075155" cy="711246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8468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5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5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5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5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5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5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5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5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5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57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57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57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57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500"/>
                                        <p:tgtEl>
                                          <p:spTgt spid="57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57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3" dur="500"/>
                                        <p:tgtEl>
                                          <p:spTgt spid="57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6" dur="500"/>
                                        <p:tgtEl>
                                          <p:spTgt spid="57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9" dur="500"/>
                                        <p:tgtEl>
                                          <p:spTgt spid="57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2" dur="500"/>
                                        <p:tgtEl>
                                          <p:spTgt spid="57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5" dur="500"/>
                                        <p:tgtEl>
                                          <p:spTgt spid="57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33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8" dur="500"/>
                                        <p:tgtEl>
                                          <p:spTgt spid="57">
                                            <p:txEl>
                                              <p:pRg st="33" end="3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35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1" dur="500"/>
                                        <p:tgtEl>
                                          <p:spTgt spid="57">
                                            <p:txEl>
                                              <p:pRg st="35" end="3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36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4" dur="500"/>
                                        <p:tgtEl>
                                          <p:spTgt spid="57">
                                            <p:txEl>
                                              <p:pRg st="36" end="3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F0B-E0BB-4752-BF7D-1E9FC0FED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Assessment</a:t>
            </a:r>
            <a:endParaRPr lang="en-IN" sz="3000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859EA6-C196-4129-AE9A-2CBE0CBE58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10820909" cy="823912"/>
          </a:xfrm>
        </p:spPr>
        <p:txBody>
          <a:bodyPr/>
          <a:lstStyle/>
          <a:p>
            <a:r>
              <a:rPr lang="en-US" b="0" dirty="0"/>
              <a:t>Q1. What is the assumption of Logistic Regression?  </a:t>
            </a:r>
            <a:endParaRPr lang="en-IN" b="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4DA959-970C-4257-A61C-76D7BC218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10820909" cy="3684588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+mj-lt"/>
              </a:rPr>
              <a:t>The distance between the points are the most important factor in the Logistic Regression.</a:t>
            </a:r>
          </a:p>
          <a:p>
            <a:r>
              <a:rPr lang="en-US" sz="2000" dirty="0">
                <a:latin typeface="+mj-lt"/>
              </a:rPr>
              <a:t>The data should be linearly or almost linearly separable</a:t>
            </a:r>
          </a:p>
          <a:p>
            <a:r>
              <a:rPr lang="en-US" sz="2000" dirty="0">
                <a:latin typeface="+mj-lt"/>
              </a:rPr>
              <a:t>Logistic Regression can work on any type of data there is no assumption as such</a:t>
            </a:r>
          </a:p>
          <a:p>
            <a:r>
              <a:rPr lang="en-US" sz="2000" dirty="0">
                <a:latin typeface="+mj-lt"/>
              </a:rPr>
              <a:t>The points should be linear in nature </a:t>
            </a:r>
          </a:p>
          <a:p>
            <a:endParaRPr lang="en-US" sz="2400" dirty="0"/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593145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0AD47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0FB21-C286-4B36-8461-EF648632BA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Train and Run time Space and Time complexity </a:t>
            </a:r>
            <a:endParaRPr lang="en-IN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2A9C4C-9012-4295-9CF7-7ACC4BFBC2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Logistic Regression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41977477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8535C-2079-4013-B03A-D23CCFE70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Train and Runtime Space and Time</a:t>
            </a:r>
            <a:endParaRPr lang="en-IN" sz="3000" b="1" dirty="0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3576F20-20B4-4F9E-AEE5-43EE0CF98F67}"/>
              </a:ext>
            </a:extLst>
          </p:cNvPr>
          <p:cNvCxnSpPr>
            <a:cxnSpLocks/>
          </p:cNvCxnSpPr>
          <p:nvPr/>
        </p:nvCxnSpPr>
        <p:spPr>
          <a:xfrm>
            <a:off x="7781029" y="10820"/>
            <a:ext cx="0" cy="684718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CB613C1A-F9C6-460C-9829-78F2C1152EAC}"/>
                  </a:ext>
                </a:extLst>
              </p:cNvPr>
              <p:cNvSpPr txBox="1"/>
              <p:nvPr/>
            </p:nvSpPr>
            <p:spPr>
              <a:xfrm>
                <a:off x="8174865" y="104529"/>
                <a:ext cx="4063613" cy="47414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/>
                  <a:t>Key Points to remember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/>
                  <a:t>Training time of Logistic Regression is O(ND) </a:t>
                </a: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en-US" sz="1200" dirty="0"/>
                  <a:t>N = No of points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𝑇𝑟𝑎𝑖𝑛</m:t>
                        </m:r>
                      </m:sub>
                    </m:sSub>
                  </m:oMath>
                </a14:m>
                <a:endParaRPr lang="en-US" sz="1200" dirty="0"/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en-US" sz="1200" dirty="0"/>
                  <a:t>D = Dimensionality </a:t>
                </a:r>
              </a:p>
              <a:p>
                <a:endParaRPr lang="en-US" sz="1200" b="1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/>
                  <a:t>Run time of Logistic Regression is O(ND) </a:t>
                </a: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en-US" sz="1200" dirty="0"/>
                  <a:t>We have to store only the vector W </a:t>
                </a: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en-US" sz="1200" dirty="0"/>
                  <a:t>We have to do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sz="1200" dirty="0"/>
                  <a:t>and add </a:t>
                </a:r>
              </a:p>
              <a:p>
                <a:pPr lvl="1"/>
                <a:r>
                  <a:rPr lang="en-US" sz="1200" dirty="0"/>
                  <a:t>     (Multiplications and Additions) </a:t>
                </a: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en-US" sz="1200" dirty="0"/>
                  <a:t>Size of vector W is D, so space complexity is O(D)</a:t>
                </a: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en-US" sz="1200" dirty="0"/>
                  <a:t>Time complexity is O(D) also </a:t>
                </a: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en-US" sz="1200" dirty="0"/>
                  <a:t>If D is small Logistic Regression is Awesome </a:t>
                </a: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en-US" sz="1200" dirty="0"/>
                  <a:t>For Low Latency applications (Given a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200" b="0" dirty="0"/>
              </a:p>
              <a:p>
                <a:pPr lvl="1"/>
                <a:r>
                  <a:rPr lang="en-US" sz="1200" dirty="0"/>
                  <a:t>     The time it should take is very low</a:t>
                </a: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en-US" sz="1200" dirty="0"/>
                  <a:t>Memory efficient </a:t>
                </a: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en-US" sz="1200" b="1" dirty="0"/>
                  <a:t>Favorite algorithm at internet companies </a:t>
                </a: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en-US" sz="1200" b="1" dirty="0"/>
                  <a:t>What is D is large? </a:t>
                </a:r>
              </a:p>
              <a:p>
                <a:pPr marL="1085850" lvl="2" indent="-171450">
                  <a:buFont typeface="Arial" panose="020B0604020202020204" pitchFamily="34" charset="0"/>
                  <a:buChar char="•"/>
                </a:pPr>
                <a:r>
                  <a:rPr lang="en-US" sz="1200" dirty="0"/>
                  <a:t>Need more multiplications and additions</a:t>
                </a:r>
              </a:p>
              <a:p>
                <a:pPr marL="1085850" lvl="2" indent="-171450">
                  <a:buFont typeface="Arial" panose="020B0604020202020204" pitchFamily="34" charset="0"/>
                  <a:buChar char="•"/>
                </a:pPr>
                <a:r>
                  <a:rPr lang="en-US" sz="1200" dirty="0"/>
                  <a:t>We can go for L1 Regularization </a:t>
                </a:r>
              </a:p>
              <a:p>
                <a:pPr marL="1543050" lvl="3" indent="-171450">
                  <a:buFont typeface="Arial" panose="020B0604020202020204" pitchFamily="34" charset="0"/>
                  <a:buChar char="•"/>
                </a:pPr>
                <a:r>
                  <a:rPr lang="en-US" sz="1200" dirty="0"/>
                  <a:t>This will lead to less </a:t>
                </a:r>
              </a:p>
              <a:p>
                <a:pPr lvl="3"/>
                <a:r>
                  <a:rPr lang="en-US" sz="1200" dirty="0"/>
                  <a:t>     important features to 0</a:t>
                </a:r>
              </a:p>
              <a:p>
                <a:pPr marL="1085850" lvl="2" indent="-171450">
                  <a:buFont typeface="Arial" panose="020B0604020202020204" pitchFamily="34" charset="0"/>
                  <a:buChar char="•"/>
                </a:pPr>
                <a:r>
                  <a:rPr lang="en-US" sz="1200" dirty="0"/>
                  <a:t>As </a:t>
                </a:r>
                <a14:m>
                  <m:oMath xmlns:m="http://schemas.openxmlformats.org/officeDocument/2006/math">
                    <m:r>
                      <a:rPr lang="en-US" sz="1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𝑖𝑛𝑐𝑟𝑒𝑎𝑠𝑒𝑠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200" dirty="0"/>
                  <a:t>sparsity increases but at the </a:t>
                </a:r>
              </a:p>
              <a:p>
                <a:pPr lvl="2"/>
                <a:r>
                  <a:rPr lang="en-US" sz="1200" dirty="0"/>
                  <a:t>     same time Bias will also increases </a:t>
                </a:r>
              </a:p>
              <a:p>
                <a:pPr marL="1085850" lvl="2" indent="-171450">
                  <a:buFont typeface="Arial" panose="020B0604020202020204" pitchFamily="34" charset="0"/>
                  <a:buChar char="•"/>
                </a:pPr>
                <a:r>
                  <a:rPr lang="en-US" sz="1200" dirty="0"/>
                  <a:t>We need to come up with a tradeoff </a:t>
                </a:r>
              </a:p>
              <a:p>
                <a:pPr lvl="2"/>
                <a:r>
                  <a:rPr lang="en-US" sz="1200" dirty="0"/>
                  <a:t>     between Bias, Variance and Latency. </a:t>
                </a:r>
              </a:p>
            </p:txBody>
          </p:sp>
        </mc:Choice>
        <mc:Fallback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CB613C1A-F9C6-460C-9829-78F2C1152E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4865" y="104529"/>
                <a:ext cx="4063613" cy="4741426"/>
              </a:xfrm>
              <a:prstGeom prst="rect">
                <a:avLst/>
              </a:prstGeom>
              <a:blipFill>
                <a:blip r:embed="rId2"/>
                <a:stretch>
                  <a:fillRect b="-12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1632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5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5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5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5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5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5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5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5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5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5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5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5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57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57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57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57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57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7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0FB21-C286-4B36-8461-EF648632BA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Real World Cases</a:t>
            </a:r>
            <a:endParaRPr lang="en-IN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2A9C4C-9012-4295-9CF7-7ACC4BFBC2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Logistic Regression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82760430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8535C-2079-4013-B03A-D23CCFE70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Real World Cases</a:t>
            </a:r>
            <a:endParaRPr lang="en-IN" sz="3000" b="1" dirty="0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3576F20-20B4-4F9E-AEE5-43EE0CF98F67}"/>
              </a:ext>
            </a:extLst>
          </p:cNvPr>
          <p:cNvCxnSpPr>
            <a:cxnSpLocks/>
          </p:cNvCxnSpPr>
          <p:nvPr/>
        </p:nvCxnSpPr>
        <p:spPr>
          <a:xfrm>
            <a:off x="7781029" y="10820"/>
            <a:ext cx="0" cy="684718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CB613C1A-F9C6-460C-9829-78F2C1152EAC}"/>
                  </a:ext>
                </a:extLst>
              </p:cNvPr>
              <p:cNvSpPr txBox="1"/>
              <p:nvPr/>
            </p:nvSpPr>
            <p:spPr>
              <a:xfrm>
                <a:off x="8174865" y="104529"/>
                <a:ext cx="4016805" cy="67683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/>
                  <a:t>Key Points to remember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/>
                  <a:t>Decision surface is a Linear / Hyperplane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/>
                  <a:t>Assumption we have is in Logistic Regression is Data is </a:t>
                </a:r>
              </a:p>
              <a:p>
                <a:r>
                  <a:rPr lang="en-US" sz="1200" dirty="0"/>
                  <a:t>     Linearly separable or almost linearly separable </a:t>
                </a:r>
              </a:p>
              <a:p>
                <a:endParaRPr lang="en-US" sz="1200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/>
                  <a:t>Feature Importance and Interpretability </a:t>
                </a: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en-US" sz="1200" dirty="0"/>
                  <a:t>We use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200" dirty="0"/>
                  <a:t> if the features are not multicollinear </a:t>
                </a: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en-US" sz="1200" dirty="0"/>
                  <a:t>If the features are multicollinear then we can go </a:t>
                </a:r>
              </a:p>
              <a:p>
                <a:pPr lvl="1"/>
                <a:r>
                  <a:rPr lang="en-US" sz="1200" dirty="0"/>
                  <a:t>     for forward feature selection </a:t>
                </a:r>
              </a:p>
              <a:p>
                <a:endParaRPr lang="en-US" sz="1200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/>
                  <a:t>Imbalance Dataset</a:t>
                </a: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en-US" sz="1200" dirty="0"/>
                  <a:t>Up sampling and Down sampling </a:t>
                </a:r>
              </a:p>
              <a:p>
                <a:endParaRPr lang="en-US" sz="1200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/>
                  <a:t>Outliers</a:t>
                </a: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en-US" sz="1200" dirty="0"/>
                  <a:t>Less Impact because of the sigmoid function </a:t>
                </a: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en-US" sz="1200" dirty="0"/>
                  <a:t>But it is not completely avoided so we can do </a:t>
                </a:r>
              </a:p>
              <a:p>
                <a:pPr lvl="1"/>
                <a:r>
                  <a:rPr lang="en-US" sz="1200" dirty="0"/>
                  <a:t>     below steps</a:t>
                </a:r>
              </a:p>
              <a:p>
                <a:pPr marL="1085850" lvl="2" indent="-171450">
                  <a:buFont typeface="Arial" panose="020B0604020202020204" pitchFamily="34" charset="0"/>
                  <a:buChar char="•"/>
                </a:pPr>
                <a:r>
                  <a:rPr lang="en-US" sz="1200" dirty="0"/>
                  <a:t>Take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𝑇𝑟𝑎𝑖𝑛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→ </m:t>
                    </m:r>
                    <m:sSup>
                      <m:sSup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1200" dirty="0"/>
                  <a:t> (Calculate weights) </a:t>
                </a:r>
              </a:p>
              <a:p>
                <a:pPr marL="1085850" lvl="2" indent="-171450">
                  <a:buFont typeface="Arial" panose="020B0604020202020204" pitchFamily="34" charset="0"/>
                  <a:buChar char="•"/>
                </a:pPr>
                <a:r>
                  <a:rPr lang="en-US" sz="1200" dirty="0"/>
                  <a:t>We can then take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𝑐𝑎𝑙𝑐𝑢𝑙𝑎𝑡𝑒</m:t>
                    </m:r>
                  </m:oMath>
                </a14:m>
                <a:r>
                  <a:rPr lang="en-US" sz="12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2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i="1" dirty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1200" i="1" dirty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sz="1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2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1200" dirty="0"/>
              </a:p>
              <a:p>
                <a:pPr marL="1543050" lvl="3" indent="-171450">
                  <a:buFont typeface="Arial" panose="020B0604020202020204" pitchFamily="34" charset="0"/>
                  <a:buChar char="•"/>
                </a:pPr>
                <a:r>
                  <a:rPr lang="en-US" sz="1200" dirty="0"/>
                  <a:t>This is the distance from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sz="1200" dirty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1200" dirty="0"/>
              </a:p>
              <a:p>
                <a:pPr marL="1543050" lvl="3" indent="-171450">
                  <a:buFont typeface="Arial" panose="020B0604020202020204" pitchFamily="34" charset="0"/>
                  <a:buChar char="•"/>
                </a:pPr>
                <a:r>
                  <a:rPr lang="en-US" sz="1200" dirty="0"/>
                  <a:t>Remove the points which are very </a:t>
                </a:r>
              </a:p>
              <a:p>
                <a:pPr lvl="3"/>
                <a:r>
                  <a:rPr lang="en-US" sz="1200" dirty="0"/>
                  <a:t>      far away from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sz="1200" dirty="0"/>
                  <a:t> the new data </a:t>
                </a:r>
              </a:p>
              <a:p>
                <a:pPr lvl="3"/>
                <a:r>
                  <a:rPr lang="en-US" sz="1200" dirty="0"/>
                  <a:t>      will be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𝑇𝑟𝑎𝑖𝑛</m:t>
                            </m:r>
                          </m:sub>
                        </m:sSub>
                      </m:e>
                      <m:sup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en-US" sz="1200" dirty="0"/>
              </a:p>
              <a:p>
                <a:pPr marL="1543050" lvl="3" indent="-171450">
                  <a:buFont typeface="Arial" panose="020B0604020202020204" pitchFamily="34" charset="0"/>
                  <a:buChar char="•"/>
                </a:pPr>
                <a:r>
                  <a:rPr lang="en-US" sz="1200" dirty="0"/>
                  <a:t>We will create the model again on </a:t>
                </a:r>
              </a:p>
              <a:p>
                <a:pPr lvl="3"/>
                <a:r>
                  <a:rPr lang="en-US" sz="1200" dirty="0"/>
                  <a:t>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𝑇𝑟𝑎𝑖𝑛</m:t>
                            </m:r>
                          </m:sub>
                        </m:sSub>
                      </m:e>
                      <m:sup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200" dirty="0"/>
                  <a:t> and that will be the final </a:t>
                </a:r>
              </a:p>
              <a:p>
                <a:pPr lvl="3"/>
                <a:r>
                  <a:rPr lang="en-US" sz="1200" dirty="0"/>
                  <a:t>      solution</a:t>
                </a: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endParaRPr lang="en-US" sz="1200" dirty="0"/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en-US" sz="1200" dirty="0"/>
                  <a:t>We can also go for Outlier removal or treatment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US" sz="1200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/>
                  <a:t>Missing value – We can go for standard imputation 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US" sz="1200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/>
                  <a:t>Multiclass Extension – We normally do OVR (One Vs. Rest) 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US" sz="1200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/>
                  <a:t>Similarity Matrix – We can use Kernel Logistic Regression </a:t>
                </a:r>
              </a:p>
              <a:p>
                <a:r>
                  <a:rPr lang="en-US" sz="1200" dirty="0"/>
                  <a:t>     when the source is similarity matrix.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US" sz="1200" dirty="0"/>
              </a:p>
            </p:txBody>
          </p:sp>
        </mc:Choice>
        <mc:Fallback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CB613C1A-F9C6-460C-9829-78F2C1152E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4865" y="104529"/>
                <a:ext cx="4016805" cy="676839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4064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5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5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5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5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5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5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5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5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5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5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57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57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57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57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57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57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57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57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57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33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3" dur="500"/>
                                        <p:tgtEl>
                                          <p:spTgt spid="57">
                                            <p:txEl>
                                              <p:pRg st="33" end="3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34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8" dur="500"/>
                                        <p:tgtEl>
                                          <p:spTgt spid="57">
                                            <p:txEl>
                                              <p:pRg st="34" end="3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7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8535C-2079-4013-B03A-D23CCFE70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Real World Cases</a:t>
            </a:r>
            <a:endParaRPr lang="en-IN" sz="3000" b="1" dirty="0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3576F20-20B4-4F9E-AEE5-43EE0CF98F67}"/>
              </a:ext>
            </a:extLst>
          </p:cNvPr>
          <p:cNvCxnSpPr>
            <a:cxnSpLocks/>
          </p:cNvCxnSpPr>
          <p:nvPr/>
        </p:nvCxnSpPr>
        <p:spPr>
          <a:xfrm>
            <a:off x="7781029" y="10820"/>
            <a:ext cx="0" cy="684718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CB613C1A-F9C6-460C-9829-78F2C1152EAC}"/>
              </a:ext>
            </a:extLst>
          </p:cNvPr>
          <p:cNvSpPr txBox="1"/>
          <p:nvPr/>
        </p:nvSpPr>
        <p:spPr>
          <a:xfrm>
            <a:off x="8174865" y="104529"/>
            <a:ext cx="3680688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Key Points to remember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Best and Worst Cases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Almost or Linearly separable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Low Latency Requirements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Very Fast to train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If the data is not Linearly separable the worst </a:t>
            </a:r>
          </a:p>
          <a:p>
            <a:endParaRPr lang="en-US" sz="12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High Dimensionality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If the D is large then the chance of Data to be </a:t>
            </a:r>
          </a:p>
          <a:p>
            <a:pPr lvl="1"/>
            <a:r>
              <a:rPr lang="en-US" sz="1200" dirty="0"/>
              <a:t>     linearly separable is high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If we want low latency system we can go for </a:t>
            </a:r>
          </a:p>
          <a:p>
            <a:pPr lvl="1"/>
            <a:r>
              <a:rPr lang="en-US" sz="1200" dirty="0"/>
              <a:t>     L1 regularization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014486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7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0FB21-C286-4B36-8461-EF648632BA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Imbalance Data – Geometric View</a:t>
            </a:r>
            <a:endParaRPr lang="en-IN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2A9C4C-9012-4295-9CF7-7ACC4BFBC2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Logistic Regression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91526239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8535C-2079-4013-B03A-D23CCFE70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Imbalance Dataset </a:t>
            </a:r>
            <a:endParaRPr lang="en-IN" sz="3000" b="1" dirty="0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3576F20-20B4-4F9E-AEE5-43EE0CF98F67}"/>
              </a:ext>
            </a:extLst>
          </p:cNvPr>
          <p:cNvCxnSpPr>
            <a:cxnSpLocks/>
          </p:cNvCxnSpPr>
          <p:nvPr/>
        </p:nvCxnSpPr>
        <p:spPr>
          <a:xfrm>
            <a:off x="7781029" y="10820"/>
            <a:ext cx="0" cy="684718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CB613C1A-F9C6-460C-9829-78F2C1152EAC}"/>
              </a:ext>
            </a:extLst>
          </p:cNvPr>
          <p:cNvSpPr txBox="1"/>
          <p:nvPr/>
        </p:nvSpPr>
        <p:spPr>
          <a:xfrm>
            <a:off x="8174865" y="104529"/>
            <a:ext cx="3680688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Key Points to remember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Best and Worst Cases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Almost or Linearly separable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Low Latency Requirements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Very Fast to train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If the data is not Linearly separable the worst </a:t>
            </a:r>
          </a:p>
          <a:p>
            <a:endParaRPr lang="en-US" sz="12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High Dimensionality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If the D is large then the chance of Data to be </a:t>
            </a:r>
          </a:p>
          <a:p>
            <a:pPr lvl="1"/>
            <a:r>
              <a:rPr lang="en-US" sz="1200" dirty="0"/>
              <a:t>     linearly separable is high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If we want low latency system we can go for </a:t>
            </a:r>
          </a:p>
          <a:p>
            <a:pPr lvl="1"/>
            <a:r>
              <a:rPr lang="en-US" sz="1200" dirty="0"/>
              <a:t>     L1 regularization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27583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F0B-E0BB-4752-BF7D-1E9FC0FED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Assessment</a:t>
            </a:r>
            <a:endParaRPr lang="en-IN" sz="3000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859EA6-C196-4129-AE9A-2CBE0CBE58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10820909" cy="823912"/>
          </a:xfrm>
        </p:spPr>
        <p:txBody>
          <a:bodyPr/>
          <a:lstStyle/>
          <a:p>
            <a:r>
              <a:rPr lang="en-US" b="0" dirty="0"/>
              <a:t>Q2. Which if the following condition is True?  </a:t>
            </a:r>
            <a:endParaRPr lang="en-IN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964DA959-970C-4257-A61C-76D7BC218797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839788" y="2505075"/>
                <a:ext cx="10820909" cy="3684588"/>
              </a:xfrm>
            </p:spPr>
            <p:txBody>
              <a:bodyPr>
                <a:normAutofit/>
              </a:bodyPr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+mj-lt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 +1 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𝑣𝑒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&gt;0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𝑡h𝑒𝑛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&gt;0, </m:t>
                    </m:r>
                  </m:oMath>
                </a14:m>
                <a:r>
                  <a:rPr lang="en-US" sz="2000" dirty="0">
                    <a:latin typeface="+mj-lt"/>
                  </a:rPr>
                  <a:t>Plane is correctly classifying the point 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+mj-lt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=−1 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𝑣𝑒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&gt;0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𝑡h𝑒𝑛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&gt;0, </m:t>
                    </m:r>
                  </m:oMath>
                </a14:m>
                <a:r>
                  <a:rPr lang="en-US" sz="2000" dirty="0">
                    <a:latin typeface="+mj-lt"/>
                  </a:rPr>
                  <a:t>Plane is correctly classifying the point 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+mj-lt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 +1 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𝑣𝑒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&lt;0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𝑡h𝑒𝑛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&gt;0, </m:t>
                    </m:r>
                  </m:oMath>
                </a14:m>
                <a:r>
                  <a:rPr lang="en-US" sz="2000" dirty="0">
                    <a:latin typeface="+mj-lt"/>
                  </a:rPr>
                  <a:t>Plane is correctly classifying the point 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+mj-lt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 +1 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𝑣𝑒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&lt;0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𝑡h𝑒𝑛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&lt;0, </m:t>
                    </m:r>
                  </m:oMath>
                </a14:m>
                <a:r>
                  <a:rPr lang="en-US" sz="2000" dirty="0">
                    <a:latin typeface="+mj-lt"/>
                  </a:rPr>
                  <a:t>Plane is correctly classifying the point </a:t>
                </a:r>
              </a:p>
              <a:p>
                <a:endParaRPr lang="en-US" sz="2000" dirty="0">
                  <a:latin typeface="+mj-lt"/>
                </a:endParaRPr>
              </a:p>
              <a:p>
                <a:endParaRPr lang="en-IN" sz="2000" dirty="0">
                  <a:latin typeface="+mj-lt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964DA959-970C-4257-A61C-76D7BC2187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839788" y="2505075"/>
                <a:ext cx="10820909" cy="3684588"/>
              </a:xfrm>
              <a:blipFill>
                <a:blip r:embed="rId2"/>
                <a:stretch>
                  <a:fillRect l="-507" t="-165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8359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0AD47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F0B-E0BB-4752-BF7D-1E9FC0FED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Assessment</a:t>
            </a:r>
            <a:endParaRPr lang="en-IN" sz="3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6F859EA6-C196-4129-AE9A-2CBE0CBE5888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839788" y="1681163"/>
                <a:ext cx="10820909" cy="823912"/>
              </a:xfrm>
            </p:spPr>
            <p:txBody>
              <a:bodyPr>
                <a:normAutofit/>
              </a:bodyPr>
              <a:lstStyle/>
              <a:p>
                <a:r>
                  <a:rPr lang="en-US" b="0" dirty="0"/>
                  <a:t>Q3. In the equation of the plane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=0,</m:t>
                    </m:r>
                  </m:oMath>
                </a14:m>
                <a:r>
                  <a:rPr lang="en-US" b="0" dirty="0"/>
                  <a:t> which option is correct about w, x and b?  </a:t>
                </a:r>
                <a:endParaRPr lang="en-IN" b="0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6F859EA6-C196-4129-AE9A-2CBE0CBE588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39788" y="1681163"/>
                <a:ext cx="10820909" cy="823912"/>
              </a:xfrm>
              <a:blipFill>
                <a:blip r:embed="rId2"/>
                <a:stretch>
                  <a:fillRect l="-901" t="-1481" r="-1465" b="-1703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4DA959-970C-4257-A61C-76D7BC218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10820909" cy="3684588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+mj-lt"/>
              </a:rPr>
              <a:t>w and x are vectors and b is a scalar</a:t>
            </a:r>
          </a:p>
          <a:p>
            <a:r>
              <a:rPr lang="en-US" sz="2000" dirty="0">
                <a:latin typeface="+mj-lt"/>
              </a:rPr>
              <a:t>w is a scalar, x and b are vectors</a:t>
            </a:r>
          </a:p>
          <a:p>
            <a:r>
              <a:rPr lang="en-IN" sz="2000" dirty="0">
                <a:latin typeface="+mj-lt"/>
              </a:rPr>
              <a:t>w and b are scalars and x is a vector</a:t>
            </a:r>
          </a:p>
          <a:p>
            <a:r>
              <a:rPr lang="en-IN" sz="2000" dirty="0">
                <a:latin typeface="+mj-lt"/>
              </a:rPr>
              <a:t>w and b are vectors and x is a scalar</a:t>
            </a:r>
          </a:p>
        </p:txBody>
      </p:sp>
    </p:spTree>
    <p:extLst>
      <p:ext uri="{BB962C8B-B14F-4D97-AF65-F5344CB8AC3E}">
        <p14:creationId xmlns:p14="http://schemas.microsoft.com/office/powerpoint/2010/main" val="2072000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0AD47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F0B-E0BB-4752-BF7D-1E9FC0FED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Logistic Regression – Geometric Intuition Cheat Sheet</a:t>
            </a:r>
            <a:endParaRPr lang="en-IN" sz="3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DD953BD-CE1E-45BA-9141-0CCD82C86C6B}"/>
                  </a:ext>
                </a:extLst>
              </p:cNvPr>
              <p:cNvSpPr txBox="1"/>
              <p:nvPr/>
            </p:nvSpPr>
            <p:spPr>
              <a:xfrm>
                <a:off x="347937" y="1690688"/>
                <a:ext cx="4076822" cy="37702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>
                    <a:solidFill>
                      <a:schemeClr val="accent1"/>
                    </a:solidFill>
                  </a:rPr>
                  <a:t>Key Points to remember - 1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200" dirty="0" smtClean="0">
                        <a:solidFill>
                          <a:schemeClr val="accent1"/>
                        </a:solidFill>
                      </a:rPr>
                      <m:t>Biggest</m:t>
                    </m:r>
                    <m:r>
                      <m:rPr>
                        <m:nor/>
                      </m:rPr>
                      <a:rPr lang="en-US" sz="1200" dirty="0" smtClean="0">
                        <a:solidFill>
                          <a:schemeClr val="accent1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sz="1200" dirty="0" smtClean="0">
                        <a:solidFill>
                          <a:schemeClr val="accent1"/>
                        </a:solidFill>
                      </a:rPr>
                      <m:t>assumption</m:t>
                    </m:r>
                    <m:r>
                      <m:rPr>
                        <m:nor/>
                      </m:rPr>
                      <a:rPr lang="en-US" sz="1200" dirty="0" smtClean="0">
                        <a:solidFill>
                          <a:schemeClr val="accent1"/>
                        </a:solidFill>
                      </a:rPr>
                      <m:t>: </m:t>
                    </m:r>
                    <m:r>
                      <m:rPr>
                        <m:nor/>
                      </m:rPr>
                      <a:rPr lang="en-US" sz="1200" dirty="0" smtClean="0">
                        <a:solidFill>
                          <a:schemeClr val="accent1"/>
                        </a:solidFill>
                      </a:rPr>
                      <m:t>Data</m:t>
                    </m:r>
                    <m:r>
                      <m:rPr>
                        <m:nor/>
                      </m:rPr>
                      <a:rPr lang="en-US" sz="1200" dirty="0" smtClean="0">
                        <a:solidFill>
                          <a:schemeClr val="accent1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sz="1200" dirty="0" smtClean="0">
                        <a:solidFill>
                          <a:schemeClr val="accent1"/>
                        </a:solidFill>
                      </a:rPr>
                      <m:t>should</m:t>
                    </m:r>
                    <m:r>
                      <m:rPr>
                        <m:nor/>
                      </m:rPr>
                      <a:rPr lang="en-US" sz="1200" dirty="0" smtClean="0">
                        <a:solidFill>
                          <a:schemeClr val="accent1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sz="1200" dirty="0" smtClean="0">
                        <a:solidFill>
                          <a:schemeClr val="accent1"/>
                        </a:solidFill>
                      </a:rPr>
                      <m:t>be</m:t>
                    </m:r>
                    <m:r>
                      <m:rPr>
                        <m:nor/>
                      </m:rPr>
                      <a:rPr lang="en-US" sz="1200" dirty="0" smtClean="0">
                        <a:solidFill>
                          <a:schemeClr val="accent1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sz="1200" dirty="0" smtClean="0">
                        <a:solidFill>
                          <a:schemeClr val="accent1"/>
                        </a:solidFill>
                      </a:rPr>
                      <m:t>linearly</m:t>
                    </m:r>
                    <m:r>
                      <m:rPr>
                        <m:nor/>
                      </m:rPr>
                      <a:rPr lang="en-US" sz="1200" dirty="0" smtClean="0">
                        <a:solidFill>
                          <a:schemeClr val="accent1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sz="1200" dirty="0" smtClean="0">
                        <a:solidFill>
                          <a:schemeClr val="accent1"/>
                        </a:solidFill>
                      </a:rPr>
                      <m:t>separable</m:t>
                    </m:r>
                    <m:r>
                      <m:rPr>
                        <m:nor/>
                      </m:rPr>
                      <a:rPr lang="en-US" sz="1200" dirty="0" smtClean="0">
                        <a:solidFill>
                          <a:schemeClr val="accent1"/>
                        </a:solidFill>
                      </a:rPr>
                      <m:t> </m:t>
                    </m:r>
                  </m:oMath>
                </a14:m>
                <a:endParaRPr lang="en-US" sz="1200" dirty="0">
                  <a:solidFill>
                    <a:schemeClr val="accent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200" dirty="0">
                          <a:solidFill>
                            <a:schemeClr val="accent1"/>
                          </a:solidFill>
                        </a:rPr>
                        <m:t>or</m:t>
                      </m:r>
                      <m:r>
                        <m:rPr>
                          <m:nor/>
                        </m:rPr>
                        <a:rPr lang="en-US" sz="1200" dirty="0">
                          <a:solidFill>
                            <a:schemeClr val="accent1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sz="1200" dirty="0">
                          <a:solidFill>
                            <a:schemeClr val="accent1"/>
                          </a:solidFill>
                        </a:rPr>
                        <m:t>almost</m:t>
                      </m:r>
                      <m:r>
                        <m:rPr>
                          <m:nor/>
                        </m:rPr>
                        <a:rPr lang="en-US" sz="1200" dirty="0">
                          <a:solidFill>
                            <a:schemeClr val="accent1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sz="1200" dirty="0">
                          <a:solidFill>
                            <a:schemeClr val="accent1"/>
                          </a:solidFill>
                        </a:rPr>
                        <m:t>linearly</m:t>
                      </m:r>
                      <m:r>
                        <m:rPr>
                          <m:nor/>
                        </m:rPr>
                        <a:rPr lang="en-US" sz="1200" dirty="0">
                          <a:solidFill>
                            <a:schemeClr val="accent1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sz="1200" dirty="0">
                          <a:solidFill>
                            <a:schemeClr val="accent1"/>
                          </a:solidFill>
                        </a:rPr>
                        <m:t>separable</m:t>
                      </m:r>
                    </m:oMath>
                  </m:oMathPara>
                </a14:m>
                <a:endParaRPr lang="en-US" sz="1200" dirty="0">
                  <a:solidFill>
                    <a:schemeClr val="accent1"/>
                  </a:solidFill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US" sz="1200" b="0" dirty="0">
                  <a:solidFill>
                    <a:schemeClr val="accent1"/>
                  </a:solidFill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200" dirty="0" smtClean="0">
                        <a:solidFill>
                          <a:schemeClr val="accent1"/>
                        </a:solidFill>
                      </a:rPr>
                      <m:t>Given</m:t>
                    </m:r>
                    <m:r>
                      <m:rPr>
                        <m:nor/>
                      </m:rPr>
                      <a:rPr lang="en-US" sz="1200" dirty="0" smtClean="0">
                        <a:solidFill>
                          <a:schemeClr val="accent1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sz="1200" dirty="0" smtClean="0">
                        <a:solidFill>
                          <a:schemeClr val="accent1"/>
                        </a:solidFill>
                      </a:rPr>
                      <m:t>the</m:t>
                    </m:r>
                    <m:r>
                      <m:rPr>
                        <m:nor/>
                      </m:rPr>
                      <a:rPr lang="en-US" sz="1200" dirty="0" smtClean="0">
                        <a:solidFill>
                          <a:schemeClr val="accent1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sz="1200" dirty="0" smtClean="0">
                        <a:solidFill>
                          <a:schemeClr val="accent1"/>
                        </a:solidFill>
                      </a:rPr>
                      <m:t>data</m:t>
                    </m:r>
                    <m:r>
                      <m:rPr>
                        <m:nor/>
                      </m:rPr>
                      <a:rPr lang="en-US" sz="1200" dirty="0" smtClean="0">
                        <a:solidFill>
                          <a:schemeClr val="accent1"/>
                        </a:solidFill>
                      </a:rPr>
                      <m:t> </m:t>
                    </m:r>
                    <m:sSub>
                      <m:sSubPr>
                        <m:ctrlPr>
                          <a:rPr lang="en-US" sz="120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12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2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𝑤h𝑖𝑐h</m:t>
                    </m:r>
                    <m:r>
                      <a:rPr lang="en-US" sz="12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2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h𝑎𝑠</m:t>
                    </m:r>
                    <m:r>
                      <a:rPr lang="en-US" sz="12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2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𝑣𝑒</m:t>
                    </m:r>
                    <m:r>
                      <a:rPr lang="en-US" sz="12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2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sz="12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sz="12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𝑣𝑒</m:t>
                    </m:r>
                    <m:r>
                      <a:rPr lang="en-US" sz="12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2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𝑝𝑜𝑖𝑛𝑡𝑠</m:t>
                    </m:r>
                  </m:oMath>
                </a14:m>
                <a:endParaRPr lang="en-US" sz="1200" dirty="0">
                  <a:solidFill>
                    <a:schemeClr val="accent1"/>
                  </a:solidFill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US" sz="1200" b="0" dirty="0">
                  <a:solidFill>
                    <a:schemeClr val="accent1"/>
                  </a:solidFill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>
                    <a:solidFill>
                      <a:schemeClr val="accent1"/>
                    </a:solidFill>
                  </a:rPr>
                  <a:t>The task is to find the Equation of the plane that is </a:t>
                </a: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20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sz="12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sz="12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12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12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12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12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sz="12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 </m:t>
                    </m:r>
                  </m:oMath>
                </a14:m>
                <a:endParaRPr lang="en-US" sz="1200" b="0" dirty="0">
                  <a:solidFill>
                    <a:schemeClr val="accent1"/>
                  </a:solidFill>
                  <a:ea typeface="Cambria Math" panose="02040503050406030204" pitchFamily="18" charset="0"/>
                </a:endParaRP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12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2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sz="12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2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𝑛𝑜𝑟𝑚𝑎𝑙</m:t>
                    </m:r>
                    <m:r>
                      <a:rPr lang="en-US" sz="12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2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US" sz="12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2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sz="12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2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𝑝𝑙𝑎𝑛𝑒</m:t>
                    </m:r>
                    <m:r>
                      <a:rPr lang="en-US" sz="12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sz="12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𝑉𝑒𝑐𝑡𝑜𝑟</m:t>
                    </m:r>
                  </m:oMath>
                </a14:m>
                <a:endParaRPr lang="en-US" sz="1200" b="0" dirty="0">
                  <a:solidFill>
                    <a:schemeClr val="accent1"/>
                  </a:solidFill>
                </a:endParaRP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2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2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sz="12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2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sz="12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2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𝑑𝑎𝑡𝑎</m:t>
                    </m:r>
                    <m:r>
                      <a:rPr lang="en-US" sz="12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2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𝑝𝑜𝑖𝑛𝑡</m:t>
                    </m:r>
                    <m:r>
                      <a:rPr lang="en-US" sz="12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sz="12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𝑉𝑒𝑐𝑡𝑜𝑟</m:t>
                    </m:r>
                  </m:oMath>
                </a14:m>
                <a:endParaRPr lang="en-US" sz="1200" b="0" dirty="0">
                  <a:solidFill>
                    <a:schemeClr val="accent1"/>
                  </a:solidFill>
                </a:endParaRP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12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2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sz="12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2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sz="12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2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𝑖𝑛𝑡𝑒𝑟𝑐𝑒𝑝𝑡</m:t>
                    </m:r>
                    <m:r>
                      <a:rPr lang="en-US" sz="12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sz="12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𝑆𝑐𝑎𝑙𝑎𝑟</m:t>
                    </m:r>
                  </m:oMath>
                </a14:m>
                <a:endParaRPr lang="en-US" sz="1200" b="0" dirty="0">
                  <a:solidFill>
                    <a:schemeClr val="accent1"/>
                  </a:solidFill>
                  <a:ea typeface="Cambria Math" panose="02040503050406030204" pitchFamily="18" charset="0"/>
                </a:endParaRP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en-US" sz="1200" dirty="0">
                    <a:solidFill>
                      <a:schemeClr val="accent1"/>
                    </a:solidFill>
                    <a:ea typeface="Cambria Math" panose="02040503050406030204" pitchFamily="18" charset="0"/>
                  </a:rPr>
                  <a:t>It should best separates the +ve/-ve points </a:t>
                </a:r>
                <a:endParaRPr lang="en-US" sz="1200" b="0" dirty="0">
                  <a:solidFill>
                    <a:schemeClr val="accent1"/>
                  </a:solidFill>
                  <a:ea typeface="Cambria Math" panose="02040503050406030204" pitchFamily="18" charset="0"/>
                </a:endParaRP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en-US" sz="1200" dirty="0">
                    <a:solidFill>
                      <a:schemeClr val="accent1"/>
                    </a:solidFill>
                  </a:rPr>
                  <a:t>If the equation is passing from the origin then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12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1200" b="0" dirty="0">
                  <a:solidFill>
                    <a:schemeClr val="accent1"/>
                  </a:solidFill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US" sz="1200" dirty="0"/>
              </a:p>
              <a:p>
                <a:pPr lvl="1"/>
                <a:endParaRPr lang="en-US" sz="1200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US" sz="1200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US" sz="1200" dirty="0"/>
              </a:p>
              <a:p>
                <a:pPr lvl="1"/>
                <a:endParaRPr lang="en-US" sz="1200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US" sz="1200" dirty="0"/>
              </a:p>
              <a:p>
                <a:endParaRPr lang="en-IN" sz="11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DD953BD-CE1E-45BA-9141-0CCD82C86C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937" y="1690688"/>
                <a:ext cx="4076822" cy="377026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ACEC59D-5B42-4B82-BACB-0068A2EB0DF2}"/>
                  </a:ext>
                </a:extLst>
              </p:cNvPr>
              <p:cNvSpPr txBox="1"/>
              <p:nvPr/>
            </p:nvSpPr>
            <p:spPr>
              <a:xfrm>
                <a:off x="362813" y="4299024"/>
                <a:ext cx="4061946" cy="33666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>
                    <a:solidFill>
                      <a:schemeClr val="accent2"/>
                    </a:solidFill>
                  </a:rPr>
                  <a:t>Key Points to remember - 2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 +1 </m:t>
                    </m:r>
                    <m:r>
                      <a:rPr lang="en-US" sz="1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sz="1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𝑃𝑜𝑠𝑖𝑡𝑖𝑣𝑒</m:t>
                    </m:r>
                    <m:r>
                      <a:rPr lang="en-US" sz="1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𝑝𝑜𝑖𝑛𝑡𝑠</m:t>
                    </m:r>
                    <m:r>
                      <a:rPr lang="en-US" sz="1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1200" b="0" dirty="0">
                  <a:solidFill>
                    <a:schemeClr val="accent2"/>
                  </a:solidFill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US" sz="1200" b="0" dirty="0">
                  <a:solidFill>
                    <a:schemeClr val="accent2"/>
                  </a:solidFill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   −1 </m:t>
                    </m:r>
                    <m:r>
                      <a:rPr lang="en-US" sz="1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sz="1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𝑁𝑒𝑔𝑎𝑡𝑖𝑣𝑒</m:t>
                    </m:r>
                    <m:r>
                      <a:rPr lang="en-US" sz="1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𝑝𝑜𝑖𝑛𝑡𝑠</m:t>
                    </m:r>
                    <m:r>
                      <a:rPr lang="en-US" sz="1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1200" b="0" dirty="0">
                  <a:solidFill>
                    <a:schemeClr val="accent2"/>
                  </a:solidFill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US" sz="1200" b="0" dirty="0">
                  <a:solidFill>
                    <a:schemeClr val="accent2"/>
                  </a:solidFill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12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sz="12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12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  <m:r>
                          <a:rPr lang="en-US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a14:m>
                <a:endParaRPr lang="en-US" sz="1200" b="0" dirty="0">
                  <a:solidFill>
                    <a:schemeClr val="accent2"/>
                  </a:solidFill>
                </a:endParaRP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en-US" sz="1200" dirty="0">
                    <a:solidFill>
                      <a:schemeClr val="accent2"/>
                    </a:solidFill>
                  </a:rPr>
                  <a:t>Where ||w|| is a unit vector i.e. the value is 1</a:t>
                </a: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endParaRPr lang="en-US" sz="1200" dirty="0">
                  <a:solidFill>
                    <a:schemeClr val="accent2"/>
                  </a:solidFill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1200" dirty="0">
                  <a:solidFill>
                    <a:schemeClr val="accent2"/>
                  </a:solidFill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US" sz="1200" dirty="0">
                  <a:solidFill>
                    <a:schemeClr val="accent2"/>
                  </a:solidFill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&gt;0,  </m:t>
                    </m:r>
                    <m:r>
                      <a:rPr lang="en-US" sz="1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𝑎𝑠</m:t>
                    </m:r>
                    <m:r>
                      <a:rPr lang="en-US" sz="1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1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sz="1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𝑎𝑟𝑒</m:t>
                    </m:r>
                    <m:r>
                      <a:rPr lang="en-US" sz="1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𝑜𝑛</m:t>
                    </m:r>
                    <m:r>
                      <a:rPr lang="en-US" sz="1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𝑠𝑎𝑚𝑒</m:t>
                    </m:r>
                    <m:r>
                      <a:rPr lang="en-US" sz="1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𝑠𝑖𝑑𝑒</m:t>
                    </m:r>
                    <m:r>
                      <a:rPr lang="en-US" sz="1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sz="1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𝑝𝑙𝑎𝑛𝑒</m:t>
                    </m:r>
                  </m:oMath>
                </a14:m>
                <a:endParaRPr lang="en-US" sz="1200" b="0" dirty="0">
                  <a:solidFill>
                    <a:schemeClr val="accent2"/>
                  </a:solidFill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1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1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&lt;0, </m:t>
                    </m:r>
                    <m:r>
                      <a:rPr lang="en-US" sz="1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𝑎𝑠</m:t>
                    </m:r>
                    <m:r>
                      <a:rPr lang="en-US" sz="1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1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sz="1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1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𝑎𝑟𝑒</m:t>
                    </m:r>
                    <m:r>
                      <a:rPr lang="en-US" sz="1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𝑜𝑛</m:t>
                    </m:r>
                    <m:r>
                      <a:rPr lang="en-US" sz="1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𝑜𝑝𝑝𝑜𝑠𝑖𝑡𝑒</m:t>
                    </m:r>
                    <m:r>
                      <a:rPr lang="en-US" sz="1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𝑠𝑖𝑑𝑒</m:t>
                    </m:r>
                  </m:oMath>
                </a14:m>
                <a:endParaRPr lang="en-US" sz="1200" b="0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US" sz="1200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US" sz="1200" dirty="0"/>
              </a:p>
              <a:p>
                <a:pPr lvl="1"/>
                <a:endParaRPr lang="en-US" sz="1200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US" sz="1200" dirty="0"/>
              </a:p>
              <a:p>
                <a:endParaRPr lang="en-IN" sz="11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ACEC59D-5B42-4B82-BACB-0068A2EB0D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813" y="4299024"/>
                <a:ext cx="4061946" cy="3366691"/>
              </a:xfrm>
              <a:prstGeom prst="rect">
                <a:avLst/>
              </a:prstGeom>
              <a:blipFill>
                <a:blip r:embed="rId3"/>
                <a:stretch>
                  <a:fillRect l="-15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13640B1-F467-4A97-8447-0AE2E06828D1}"/>
                  </a:ext>
                </a:extLst>
              </p:cNvPr>
              <p:cNvSpPr txBox="1"/>
              <p:nvPr/>
            </p:nvSpPr>
            <p:spPr>
              <a:xfrm>
                <a:off x="4439635" y="1690688"/>
                <a:ext cx="6094602" cy="41549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US" sz="1200" b="0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>
                    <a:solidFill>
                      <a:schemeClr val="accent2"/>
                    </a:solidFill>
                  </a:rPr>
                  <a:t>Classifier looks like </a:t>
                </a: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en-US" sz="1200" dirty="0">
                    <a:solidFill>
                      <a:schemeClr val="accent2"/>
                    </a:solidFill>
                  </a:rPr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20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sz="120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&gt;0 </m:t>
                    </m:r>
                    <m:r>
                      <a:rPr lang="en-US" sz="1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𝑡h𝑒𝑛</m:t>
                    </m:r>
                    <m:r>
                      <a:rPr lang="en-US" sz="1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=+1</m:t>
                    </m:r>
                  </m:oMath>
                </a14:m>
                <a:endParaRPr lang="en-US" sz="1200" b="0" dirty="0">
                  <a:solidFill>
                    <a:schemeClr val="accent2"/>
                  </a:solidFill>
                </a:endParaRP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en-US" sz="1200" dirty="0">
                    <a:solidFill>
                      <a:schemeClr val="accent2"/>
                    </a:solidFill>
                  </a:rPr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20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sz="120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&lt;0 </m:t>
                    </m:r>
                    <m:r>
                      <a:rPr lang="en-US" sz="1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𝑡h𝑒𝑛</m:t>
                    </m:r>
                    <m:r>
                      <a:rPr lang="en-US" sz="1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endParaRPr lang="en-US" sz="1200" b="0" dirty="0">
                  <a:solidFill>
                    <a:schemeClr val="accent2"/>
                  </a:solidFill>
                </a:endParaRP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en-US" sz="1200" dirty="0">
                    <a:solidFill>
                      <a:schemeClr val="accent2"/>
                    </a:solidFill>
                  </a:rPr>
                  <a:t>Our decision surface in Logistic Regression </a:t>
                </a:r>
              </a:p>
              <a:p>
                <a:pPr lvl="1"/>
                <a:r>
                  <a:rPr lang="en-US" sz="1200" dirty="0">
                    <a:solidFill>
                      <a:schemeClr val="accent2"/>
                    </a:solidFill>
                  </a:rPr>
                  <a:t>     is a line or a plane 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US" sz="1200" dirty="0">
                  <a:solidFill>
                    <a:schemeClr val="accent2"/>
                  </a:solidFill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b="1" dirty="0">
                    <a:solidFill>
                      <a:schemeClr val="accent2"/>
                    </a:solidFill>
                  </a:rPr>
                  <a:t>Case 1: 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>
                    <a:solidFill>
                      <a:schemeClr val="accent2"/>
                    </a:solidFill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 +1 </m:t>
                    </m:r>
                    <m:d>
                      <m:dPr>
                        <m:ctrlPr>
                          <a:rPr lang="en-US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𝑣𝑒</m:t>
                        </m:r>
                      </m:e>
                    </m:d>
                    <m:r>
                      <a:rPr lang="en-US" sz="1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sz="1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&gt;0 </m:t>
                    </m:r>
                    <m:r>
                      <a:rPr lang="en-US" sz="1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𝑡h𝑒𝑛</m:t>
                    </m:r>
                    <m:r>
                      <a:rPr lang="en-US" sz="1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120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p>
                      <m:sSupPr>
                        <m:ctrlPr>
                          <a:rPr lang="en-US" sz="120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sz="120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sz="1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&gt;0 </m:t>
                    </m:r>
                  </m:oMath>
                </a14:m>
                <a:endParaRPr lang="en-US" sz="1200" b="0" dirty="0">
                  <a:solidFill>
                    <a:schemeClr val="accent2"/>
                  </a:solidFill>
                </a:endParaRP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en-US" sz="1200" dirty="0">
                    <a:solidFill>
                      <a:schemeClr val="accent2"/>
                    </a:solidFill>
                  </a:rPr>
                  <a:t>Plane is correctly classifying the point 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US" sz="1200" dirty="0">
                  <a:solidFill>
                    <a:schemeClr val="accent2"/>
                  </a:solidFill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b="1" dirty="0">
                    <a:solidFill>
                      <a:schemeClr val="accent2"/>
                    </a:solidFill>
                  </a:rPr>
                  <a:t>Case 2: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>
                    <a:solidFill>
                      <a:schemeClr val="accent2"/>
                    </a:solidFill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=−1 </m:t>
                    </m:r>
                    <m:d>
                      <m:dPr>
                        <m:ctrlPr>
                          <a:rPr lang="en-US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𝑣𝑒</m:t>
                        </m:r>
                      </m:e>
                    </m:d>
                    <m:r>
                      <a:rPr lang="en-US" sz="1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sz="1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&lt;0 </m:t>
                    </m:r>
                    <m:r>
                      <a:rPr lang="en-US" sz="1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𝑡h𝑒𝑛</m:t>
                    </m:r>
                    <m:r>
                      <a:rPr lang="en-US" sz="1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120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p>
                      <m:sSupPr>
                        <m:ctrlPr>
                          <a:rPr lang="en-US" sz="120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sz="120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sz="1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&lt;0 </m:t>
                    </m:r>
                  </m:oMath>
                </a14:m>
                <a:endParaRPr lang="en-US" sz="1200" b="0" dirty="0">
                  <a:solidFill>
                    <a:schemeClr val="accent2"/>
                  </a:solidFill>
                </a:endParaRP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en-US" sz="1200" dirty="0">
                    <a:solidFill>
                      <a:schemeClr val="accent2"/>
                    </a:solidFill>
                  </a:rPr>
                  <a:t>Plane is correctly classifying the point 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US" sz="1200" dirty="0">
                  <a:solidFill>
                    <a:schemeClr val="accent2"/>
                  </a:solidFill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b="1" dirty="0">
                    <a:solidFill>
                      <a:schemeClr val="accent2"/>
                    </a:solidFill>
                  </a:rPr>
                  <a:t>Case 3: 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>
                    <a:solidFill>
                      <a:schemeClr val="accent2"/>
                    </a:solidFill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 +1 </m:t>
                    </m:r>
                    <m:d>
                      <m:dPr>
                        <m:ctrlPr>
                          <a:rPr lang="en-US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𝑣𝑒</m:t>
                        </m:r>
                      </m:e>
                    </m:d>
                    <m:r>
                      <a:rPr lang="en-US" sz="1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sz="1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&lt;0 </m:t>
                    </m:r>
                    <m:r>
                      <a:rPr lang="en-US" sz="1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𝑡h𝑒𝑛</m:t>
                    </m:r>
                    <m:r>
                      <a:rPr lang="en-US" sz="1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120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p>
                      <m:sSupPr>
                        <m:ctrlPr>
                          <a:rPr lang="en-US" sz="120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sz="120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sz="1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&lt;0 </m:t>
                    </m:r>
                  </m:oMath>
                </a14:m>
                <a:endParaRPr lang="en-US" sz="1200" b="0" dirty="0">
                  <a:solidFill>
                    <a:schemeClr val="accent2"/>
                  </a:solidFill>
                </a:endParaRP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en-US" sz="1200" dirty="0">
                    <a:solidFill>
                      <a:schemeClr val="accent2"/>
                    </a:solidFill>
                  </a:rPr>
                  <a:t>Plane is incorrectly classifying the point 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US" sz="1200" dirty="0">
                  <a:solidFill>
                    <a:schemeClr val="accent2"/>
                  </a:solidFill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b="1" dirty="0">
                    <a:solidFill>
                      <a:schemeClr val="accent2"/>
                    </a:solidFill>
                  </a:rPr>
                  <a:t>Case 4: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>
                    <a:solidFill>
                      <a:schemeClr val="accent2"/>
                    </a:solidFill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=−1 </m:t>
                    </m:r>
                    <m:d>
                      <m:dPr>
                        <m:ctrlPr>
                          <a:rPr lang="en-US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𝑣𝑒</m:t>
                        </m:r>
                      </m:e>
                    </m:d>
                    <m:r>
                      <a:rPr lang="en-US" sz="1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sz="1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&gt;0 </m:t>
                    </m:r>
                    <m:r>
                      <a:rPr lang="en-US" sz="1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𝑡h𝑒𝑛</m:t>
                    </m:r>
                    <m:r>
                      <a:rPr lang="en-US" sz="1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120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p>
                      <m:sSupPr>
                        <m:ctrlPr>
                          <a:rPr lang="en-US" sz="120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sz="120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sz="1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&lt;0 </m:t>
                    </m:r>
                  </m:oMath>
                </a14:m>
                <a:endParaRPr lang="en-US" sz="1200" b="0" dirty="0">
                  <a:solidFill>
                    <a:schemeClr val="accent2"/>
                  </a:solidFill>
                </a:endParaRP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en-US" sz="1200" dirty="0">
                    <a:solidFill>
                      <a:schemeClr val="accent2"/>
                    </a:solidFill>
                  </a:rPr>
                  <a:t>Plane is incorrectly classifying the point </a:t>
                </a:r>
                <a:endParaRPr lang="en-US" sz="12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13640B1-F467-4A97-8447-0AE2E06828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9635" y="1690688"/>
                <a:ext cx="6094602" cy="4154984"/>
              </a:xfrm>
              <a:prstGeom prst="rect">
                <a:avLst/>
              </a:prstGeom>
              <a:blipFill>
                <a:blip r:embed="rId4"/>
                <a:stretch>
                  <a:fillRect b="-14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20E20C4-E671-4054-B1BB-57883102AAF4}"/>
                  </a:ext>
                </a:extLst>
              </p:cNvPr>
              <p:cNvSpPr txBox="1"/>
              <p:nvPr/>
            </p:nvSpPr>
            <p:spPr>
              <a:xfrm>
                <a:off x="8125566" y="1838417"/>
                <a:ext cx="4066434" cy="24975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>
                    <a:solidFill>
                      <a:schemeClr val="accent6"/>
                    </a:solidFill>
                  </a:rPr>
                  <a:t>Key Points to remember - 3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20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1200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𝑜𝑟</m:t>
                    </m:r>
                    <m:r>
                      <a:rPr lang="en-US" sz="1200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200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𝑐𝑙𝑎𝑠𝑠𝑖𝑓𝑖𝑒𝑟</m:t>
                    </m:r>
                    <m:r>
                      <a:rPr lang="en-US" sz="1200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200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US" sz="1200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200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𝑏𝑒</m:t>
                    </m:r>
                    <m:r>
                      <a:rPr lang="en-US" sz="1200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200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𝑣𝑒𝑟𝑦</m:t>
                    </m:r>
                    <m:r>
                      <a:rPr lang="en-US" sz="1200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200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𝑔𝑜𝑜𝑑</m:t>
                    </m:r>
                    <m:r>
                      <a:rPr lang="en-US" sz="1200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200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𝑤𝑒</m:t>
                    </m:r>
                    <m:r>
                      <a:rPr lang="en-US" sz="1200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200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𝑛𝑒𝑒𝑑</m:t>
                    </m:r>
                    <m:r>
                      <a:rPr lang="en-US" sz="1200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200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US" sz="1200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200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h𝑎𝑣𝑒</m:t>
                    </m:r>
                  </m:oMath>
                </a14:m>
                <a:endParaRPr lang="en-US" sz="1200" b="0" dirty="0">
                  <a:solidFill>
                    <a:schemeClr val="accent6"/>
                  </a:solidFill>
                </a:endParaRP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en-US" sz="1200" b="0" dirty="0">
                    <a:solidFill>
                      <a:schemeClr val="accent6"/>
                    </a:solidFill>
                  </a:rPr>
                  <a:t>Minimum # of incorrect classification </a:t>
                </a: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en-US" sz="1200" dirty="0">
                    <a:solidFill>
                      <a:schemeClr val="accent6"/>
                    </a:solidFill>
                  </a:rPr>
                  <a:t>Maximum # of correct classification</a:t>
                </a: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en-US" sz="1200" b="0" dirty="0">
                    <a:solidFill>
                      <a:schemeClr val="accent6"/>
                    </a:solidFill>
                  </a:rPr>
                  <a:t>i.e.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p>
                      <m:sSupPr>
                        <m:ctrlPr>
                          <a:rPr lang="en-US" sz="120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12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sz="120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2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sz="1200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&gt;0 </m:t>
                    </m:r>
                  </m:oMath>
                </a14:m>
                <a:r>
                  <a:rPr lang="en-US" sz="1200" b="0" dirty="0">
                    <a:solidFill>
                      <a:schemeClr val="accent6"/>
                    </a:solidFill>
                  </a:rPr>
                  <a:t>(As high as possible) </a:t>
                </a: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en-US" sz="1200" dirty="0">
                    <a:solidFill>
                      <a:schemeClr val="accent6"/>
                    </a:solidFill>
                  </a:rPr>
                  <a:t>So in nutshell we need a plane </a:t>
                </a:r>
                <a14:m>
                  <m:oMath xmlns:m="http://schemas.openxmlformats.org/officeDocument/2006/math">
                    <m:r>
                      <a:rPr lang="en-US" sz="120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sz="1200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200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𝑜𝑟</m:t>
                    </m:r>
                    <m:r>
                      <a:rPr lang="en-US" sz="1200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200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US" sz="1200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200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𝑡h𝑎𝑡</m:t>
                    </m:r>
                    <m:r>
                      <a:rPr lang="en-US" sz="1200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200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𝑤𝑖𝑙𝑙</m:t>
                    </m:r>
                    <m:r>
                      <a:rPr lang="en-US" sz="1200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1200" b="0" dirty="0">
                  <a:solidFill>
                    <a:schemeClr val="accent6"/>
                  </a:solidFill>
                  <a:ea typeface="Cambria Math" panose="02040503050406030204" pitchFamily="18" charset="0"/>
                </a:endParaRPr>
              </a:p>
              <a:p>
                <a:pPr lvl="1"/>
                <a:r>
                  <a:rPr lang="en-US" sz="1200" b="0" dirty="0">
                    <a:solidFill>
                      <a:schemeClr val="accent6"/>
                    </a:solidFill>
                  </a:rPr>
                  <a:t>     Maximize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p>
                      <m:sSupPr>
                        <m:ctrlPr>
                          <a:rPr lang="en-US" sz="120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12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sz="120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2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endParaRPr lang="en-US" sz="1200" b="0" dirty="0">
                  <a:solidFill>
                    <a:schemeClr val="accent6"/>
                  </a:solidFill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US" sz="1200" b="0" dirty="0">
                  <a:solidFill>
                    <a:schemeClr val="accent6"/>
                  </a:solidFill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2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12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1200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sz="1200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𝐴𝑟𝑔𝑚𝑎𝑥</m:t>
                    </m:r>
                  </m:oMath>
                </a14:m>
                <a:r>
                  <a:rPr lang="en-US" sz="1200" dirty="0">
                    <a:solidFill>
                      <a:schemeClr val="accent6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b>
                        <m:sSup>
                          <m:sSupPr>
                            <m:ctrlPr>
                              <a:rPr lang="en-US" sz="12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sz="12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p>
                      </m:sub>
                    </m:sSub>
                    <m:r>
                      <a:rPr lang="en-US" sz="1200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ctrlPr>
                          <a:rPr lang="en-US" sz="12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2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2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2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120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US" sz="120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sz="12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b>
                          <m:sSubPr>
                            <m:ctrlPr>
                              <a:rPr lang="en-US" sz="120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2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e>
                    </m:nary>
                  </m:oMath>
                </a14:m>
                <a:endParaRPr lang="en-US" sz="1200" b="0" dirty="0">
                  <a:solidFill>
                    <a:schemeClr val="accent6"/>
                  </a:solidFill>
                </a:endParaRP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en-US" sz="1200" dirty="0">
                    <a:solidFill>
                      <a:schemeClr val="accent6"/>
                    </a:solidFill>
                  </a:rPr>
                  <a:t>Here only w is variable rest all coming from the data</a:t>
                </a: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20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12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1200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𝑂𝑝𝑡𝑖𝑚𝑎𝑙</m:t>
                    </m:r>
                    <m:r>
                      <a:rPr lang="en-US" sz="1200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200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sz="1200" b="0" dirty="0">
                  <a:solidFill>
                    <a:schemeClr val="accent6"/>
                  </a:solidFill>
                </a:endParaRPr>
              </a:p>
              <a:p>
                <a:endParaRPr lang="en-US" sz="1200" b="0" dirty="0">
                  <a:solidFill>
                    <a:schemeClr val="accent6"/>
                  </a:solidFill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>
                    <a:solidFill>
                      <a:schemeClr val="accent6"/>
                    </a:solidFill>
                  </a:rPr>
                  <a:t>This is the optimization problem we need to solve</a:t>
                </a:r>
                <a:endParaRPr lang="en-IN" sz="11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20E20C4-E671-4054-B1BB-57883102AA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5566" y="1838417"/>
                <a:ext cx="4066434" cy="2497543"/>
              </a:xfrm>
              <a:prstGeom prst="rect">
                <a:avLst/>
              </a:prstGeom>
              <a:blipFill>
                <a:blip r:embed="rId5"/>
                <a:stretch>
                  <a:fillRect l="-150" t="-244" b="-122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8E43121-BF80-4520-BE26-9B2A3352714D}"/>
              </a:ext>
            </a:extLst>
          </p:cNvPr>
          <p:cNvCxnSpPr>
            <a:cxnSpLocks/>
          </p:cNvCxnSpPr>
          <p:nvPr/>
        </p:nvCxnSpPr>
        <p:spPr>
          <a:xfrm>
            <a:off x="4399592" y="1923830"/>
            <a:ext cx="0" cy="232908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568A344-C7B0-45B8-94FF-3272397E5EA0}"/>
              </a:ext>
            </a:extLst>
          </p:cNvPr>
          <p:cNvCxnSpPr>
            <a:cxnSpLocks/>
          </p:cNvCxnSpPr>
          <p:nvPr/>
        </p:nvCxnSpPr>
        <p:spPr>
          <a:xfrm>
            <a:off x="371202" y="4244523"/>
            <a:ext cx="4036779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04923EE-D573-4010-A290-E186556278F8}"/>
              </a:ext>
            </a:extLst>
          </p:cNvPr>
          <p:cNvCxnSpPr>
            <a:cxnSpLocks/>
          </p:cNvCxnSpPr>
          <p:nvPr/>
        </p:nvCxnSpPr>
        <p:spPr>
          <a:xfrm>
            <a:off x="8047772" y="1923830"/>
            <a:ext cx="0" cy="3990409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38F7E09-5EE6-4B72-A213-47D32B400E1F}"/>
              </a:ext>
            </a:extLst>
          </p:cNvPr>
          <p:cNvCxnSpPr>
            <a:cxnSpLocks/>
          </p:cNvCxnSpPr>
          <p:nvPr/>
        </p:nvCxnSpPr>
        <p:spPr>
          <a:xfrm>
            <a:off x="8047772" y="4308505"/>
            <a:ext cx="4036779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49816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0FB21-C286-4B36-8461-EF648632BA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Sigmoid Function</a:t>
            </a:r>
            <a:endParaRPr lang="en-IN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2A9C4C-9012-4295-9CF7-7ACC4BFBC2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Squashing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67972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1747</TotalTime>
  <Words>5593</Words>
  <Application>Microsoft Office PowerPoint</Application>
  <PresentationFormat>Widescreen</PresentationFormat>
  <Paragraphs>1058</Paragraphs>
  <Slides>56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1" baseType="lpstr">
      <vt:lpstr>Arial</vt:lpstr>
      <vt:lpstr>Calibri</vt:lpstr>
      <vt:lpstr>Calibri Light</vt:lpstr>
      <vt:lpstr>Cambria Math</vt:lpstr>
      <vt:lpstr>Office Theme</vt:lpstr>
      <vt:lpstr>Logistic Regression</vt:lpstr>
      <vt:lpstr>Geometric Intuition</vt:lpstr>
      <vt:lpstr>Geometric Intuition</vt:lpstr>
      <vt:lpstr>Geometric Intuition</vt:lpstr>
      <vt:lpstr>Assessment</vt:lpstr>
      <vt:lpstr>Assessment</vt:lpstr>
      <vt:lpstr>Assessment</vt:lpstr>
      <vt:lpstr>Logistic Regression – Geometric Intuition Cheat Sheet</vt:lpstr>
      <vt:lpstr>Sigmoid Function</vt:lpstr>
      <vt:lpstr>Quick Understanding </vt:lpstr>
      <vt:lpstr>Case 1: Fail Scenarios – Impact of Outliers</vt:lpstr>
      <vt:lpstr>Case 2: Fail Scenarios – Impact of Outliers</vt:lpstr>
      <vt:lpstr>Squashing</vt:lpstr>
      <vt:lpstr>Assessment</vt:lpstr>
      <vt:lpstr>Assessment</vt:lpstr>
      <vt:lpstr>Logistic Regression – Squashing Cheat Sheet</vt:lpstr>
      <vt:lpstr>Mathematical Formulation</vt:lpstr>
      <vt:lpstr>Optimization Problem</vt:lpstr>
      <vt:lpstr>Assessment</vt:lpstr>
      <vt:lpstr>Assessment</vt:lpstr>
      <vt:lpstr>Logistic Regression - Optimization Problem Cheat Sheet</vt:lpstr>
      <vt:lpstr>Weight Vector</vt:lpstr>
      <vt:lpstr>Weight Vector</vt:lpstr>
      <vt:lpstr>Assessment</vt:lpstr>
      <vt:lpstr>Assessment</vt:lpstr>
      <vt:lpstr>Assessment</vt:lpstr>
      <vt:lpstr>Logistic Regression – Weight Vector Cheat Sheet</vt:lpstr>
      <vt:lpstr>L2 Regularization</vt:lpstr>
      <vt:lpstr>L2 Regularization</vt:lpstr>
      <vt:lpstr>Assessment</vt:lpstr>
      <vt:lpstr>Assessment</vt:lpstr>
      <vt:lpstr>Assessment</vt:lpstr>
      <vt:lpstr>Logistic Regression – L2 Regularization Cheat Sheet</vt:lpstr>
      <vt:lpstr>L1 Regularization</vt:lpstr>
      <vt:lpstr>L1 Regularization</vt:lpstr>
      <vt:lpstr>Assessment</vt:lpstr>
      <vt:lpstr>Logistic Regression – L2 Regularization Cheat Sheet</vt:lpstr>
      <vt:lpstr>Probabilistic Interpretation</vt:lpstr>
      <vt:lpstr>Probabilistic Interpretation</vt:lpstr>
      <vt:lpstr>Loss Minimization Interpretation</vt:lpstr>
      <vt:lpstr>Loss Minimization Interpretation</vt:lpstr>
      <vt:lpstr>Hyper Parameters Search</vt:lpstr>
      <vt:lpstr>Hyper Parameter Search</vt:lpstr>
      <vt:lpstr>Column Standardization</vt:lpstr>
      <vt:lpstr>Column Standardization </vt:lpstr>
      <vt:lpstr>Feature Importance and Model Interpretability</vt:lpstr>
      <vt:lpstr>Feature Importance</vt:lpstr>
      <vt:lpstr>Collinearity or Multicollinearity</vt:lpstr>
      <vt:lpstr>Collinearity or Multicollinearity </vt:lpstr>
      <vt:lpstr>Train and Run time Space and Time complexity </vt:lpstr>
      <vt:lpstr>Train and Runtime Space and Time</vt:lpstr>
      <vt:lpstr>Real World Cases</vt:lpstr>
      <vt:lpstr>Real World Cases</vt:lpstr>
      <vt:lpstr>Real World Cases</vt:lpstr>
      <vt:lpstr>Imbalance Data – Geometric View</vt:lpstr>
      <vt:lpstr>Imbalance Dataset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Roli Tiwari</dc:creator>
  <cp:lastModifiedBy>Roli Tiwari</cp:lastModifiedBy>
  <cp:revision>94</cp:revision>
  <dcterms:created xsi:type="dcterms:W3CDTF">2021-05-17T17:15:34Z</dcterms:created>
  <dcterms:modified xsi:type="dcterms:W3CDTF">2021-05-19T03:29:35Z</dcterms:modified>
</cp:coreProperties>
</file>