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57" r:id="rId30"/>
    <p:sldId id="259" r:id="rId31"/>
    <p:sldId id="260" r:id="rId32"/>
    <p:sldId id="261" r:id="rId33"/>
    <p:sldId id="262" r:id="rId34"/>
    <p:sldId id="263" r:id="rId35"/>
    <p:sldId id="264" r:id="rId36"/>
    <p:sldId id="265" r:id="rId3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21602"/>
            <a:ext cx="9144000" cy="2387600"/>
          </a:xfrm>
        </p:spPr>
        <p:txBody>
          <a:bodyPr/>
          <a:p>
            <a:r>
              <a:rPr lang="en-US"/>
              <a:t>gradlew tasks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7133"/>
            <a:ext cx="9144000" cy="1655762"/>
          </a:xfrm>
        </p:spPr>
        <p:txBody>
          <a:bodyPr/>
          <a:p>
            <a:pPr algn="l"/>
            <a:r>
              <a:rPr lang="en-US" sz="2400"/>
              <a:t>&gt;gradlew clean </a:t>
            </a:r>
            <a:endParaRPr lang="en-US" sz="2400"/>
          </a:p>
          <a:p>
            <a:pPr algn="l"/>
            <a:r>
              <a:rPr lang="en-US" sz="2400"/>
              <a:t>&gt;gradlew stageWar</a:t>
            </a:r>
            <a:endParaRPr lang="en-US" sz="2400"/>
          </a:p>
          <a:p>
            <a:pPr algn="l"/>
            <a:r>
              <a:rPr lang="en-US" sz="2400"/>
              <a:t>&gt;gradlew newDB</a:t>
            </a:r>
            <a:endParaRPr lang="en-US" sz="2400"/>
          </a:p>
          <a:p>
            <a:pPr algn="l"/>
            <a:r>
              <a:rPr lang="en-US" sz="2400"/>
              <a:t>&gt;gradlew updateDB</a:t>
            </a:r>
            <a:endParaRPr lang="en-US" sz="2400"/>
          </a:p>
          <a:p>
            <a:pPr algn="l"/>
            <a:r>
              <a:rPr lang="en-US" sz="2400"/>
              <a:t>&gt;gradlew classes</a:t>
            </a:r>
            <a:endParaRPr lang="en-US" sz="2400"/>
          </a:p>
          <a:p>
            <a:pPr algn="l"/>
            <a:r>
              <a:rPr lang="en-US" sz="2400"/>
              <a:t>&gt;gradlew intTest</a:t>
            </a:r>
            <a:endParaRPr lang="en-US" sz="2400"/>
          </a:p>
          <a:p>
            <a:pPr algn="l"/>
            <a:r>
              <a:rPr lang="en-US" sz="2400"/>
              <a:t>&gt;gradlew task1 task2</a:t>
            </a:r>
            <a:endParaRPr lang="en-US" sz="2400"/>
          </a:p>
          <a:p>
            <a:pPr algn="l"/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2285" y="-88582"/>
            <a:ext cx="9144000" cy="2387600"/>
          </a:xfrm>
        </p:spPr>
        <p:txBody>
          <a:bodyPr/>
          <a:p>
            <a:r>
              <a:rPr lang="en-US">
                <a:sym typeface="+mn-ea"/>
              </a:rPr>
              <a:t>EMR uploader vs claim workflow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6340" y="2299335"/>
            <a:ext cx="6438265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7570" y="-1530667"/>
            <a:ext cx="9144000" cy="2387600"/>
          </a:xfrm>
        </p:spPr>
        <p:txBody>
          <a:bodyPr/>
          <a:p>
            <a:r>
              <a:rPr lang="en-US">
                <a:sym typeface="+mn-ea"/>
              </a:rPr>
              <a:t>DICOM application entities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7133"/>
            <a:ext cx="9144000" cy="1655762"/>
          </a:xfrm>
        </p:spPr>
        <p:txBody>
          <a:bodyPr/>
          <a:p>
            <a:pPr algn="l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756920"/>
            <a:ext cx="4800600" cy="5812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405" y="-171450"/>
            <a:ext cx="11714480" cy="2387600"/>
          </a:xfrm>
        </p:spPr>
        <p:txBody>
          <a:bodyPr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Nomination Group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900" y="2216150"/>
            <a:ext cx="5571490" cy="43618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425" y="-669607"/>
            <a:ext cx="9144000" cy="2387600"/>
          </a:xfrm>
        </p:spPr>
        <p:txBody>
          <a:bodyPr/>
          <a:p>
            <a:r>
              <a:rPr lang="en-US"/>
              <a:t>Nomination Form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5" y="2749868"/>
            <a:ext cx="9144000" cy="1655762"/>
          </a:xfrm>
        </p:spPr>
        <p:txBody>
          <a:bodyPr/>
          <a:p>
            <a:pPr algn="l"/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125" y="1718310"/>
            <a:ext cx="6438265" cy="50761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-- 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48056" y="757873"/>
            <a:ext cx="10515600" cy="1500187"/>
          </a:xfrm>
        </p:spPr>
        <p:txBody>
          <a:bodyPr/>
          <a:p>
            <a:pPr algn="l">
              <a:lnSpc>
                <a:spcPct val="110000"/>
              </a:lnSpc>
            </a:pPr>
            <a:r>
              <a:rPr lang="en-US" sz="2400" b="1">
                <a:solidFill>
                  <a:schemeClr val="tx1"/>
                </a:solidFill>
                <a:sym typeface="+mn-ea"/>
              </a:rPr>
              <a:t>Nomination MWL and CFIND workflow </a:t>
            </a:r>
            <a:endParaRPr lang="en-US" sz="24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930" y="1929765"/>
            <a:ext cx="5952490" cy="35617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-957580"/>
            <a:ext cx="9674860" cy="2387600"/>
          </a:xfrm>
        </p:spPr>
        <p:txBody>
          <a:bodyPr/>
          <a:p>
            <a:r>
              <a:rPr lang="en-US" sz="2400" b="1">
                <a:solidFill>
                  <a:schemeClr val="tx1"/>
                </a:solidFill>
                <a:sym typeface="+mn-ea"/>
              </a:rPr>
              <a:t>Nomination MWL and CFIND workflow </a:t>
            </a:r>
            <a:endParaRPr lang="en-US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3215" y="1871980"/>
            <a:ext cx="4971415" cy="31140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935" y="-1266507"/>
            <a:ext cx="9144000" cy="2387600"/>
          </a:xfrm>
        </p:spPr>
        <p:txBody>
          <a:bodyPr/>
          <a:p>
            <a:r>
              <a:rPr lang="en-US">
                <a:sym typeface="+mn-ea"/>
              </a:rPr>
              <a:t>PACS workflow soft stop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625" y="1257300"/>
            <a:ext cx="7524115" cy="43427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082992"/>
            <a:ext cx="9144000" cy="2387600"/>
          </a:xfrm>
        </p:spPr>
        <p:txBody>
          <a:bodyPr/>
          <a:p>
            <a:r>
              <a:rPr lang="en-US">
                <a:sym typeface="+mn-ea"/>
              </a:rPr>
              <a:t>PACS workflow warning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805" y="1824355"/>
            <a:ext cx="7438390" cy="32092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340" y="-26987"/>
            <a:ext cx="9144000" cy="2387600"/>
          </a:xfrm>
        </p:spPr>
        <p:txBody>
          <a:bodyPr/>
          <a:p>
            <a:r>
              <a:rPr lang="en-US">
                <a:sym typeface="+mn-ea"/>
              </a:rPr>
              <a:t>PACS workflow hard stop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8705" y="1362075"/>
            <a:ext cx="7514590" cy="41332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215" y="-299402"/>
            <a:ext cx="9144000" cy="2387600"/>
          </a:xfrm>
        </p:spPr>
        <p:txBody>
          <a:bodyPr/>
          <a:p>
            <a:r>
              <a:rPr lang="en-US">
                <a:sym typeface="+mn-ea"/>
              </a:rPr>
              <a:t>Exam slug- Tagging 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91093"/>
            <a:ext cx="9144000" cy="1655762"/>
          </a:xfrm>
        </p:spPr>
        <p:txBody>
          <a:bodyPr/>
          <a:p>
            <a:pPr algn="l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790" y="1410970"/>
            <a:ext cx="4485640" cy="49809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120" y="-751840"/>
            <a:ext cx="9674860" cy="2387600"/>
          </a:xfrm>
        </p:spPr>
        <p:txBody>
          <a:bodyPr/>
          <a:p>
            <a:r>
              <a:rPr lang="en-US"/>
              <a:t>Destination Selection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296160"/>
            <a:ext cx="9609455" cy="29616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195" y="-934402"/>
            <a:ext cx="9144000" cy="2387600"/>
          </a:xfrm>
        </p:spPr>
        <p:txBody>
          <a:bodyPr/>
          <a:p>
            <a:r>
              <a:rPr lang="en-US">
                <a:sym typeface="+mn-ea"/>
              </a:rPr>
              <a:t>Exam slug- Tagging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7133"/>
            <a:ext cx="9144000" cy="1655762"/>
          </a:xfrm>
        </p:spPr>
        <p:txBody>
          <a:bodyPr/>
          <a:p>
            <a:pPr algn="l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453515"/>
            <a:ext cx="4495165" cy="50476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760" y="-1600835"/>
            <a:ext cx="11714480" cy="2387600"/>
          </a:xfrm>
        </p:spPr>
        <p:txBody>
          <a:bodyPr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Exam sulg - icons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0110" y="589280"/>
            <a:ext cx="4504690" cy="59048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425" y="-669607"/>
            <a:ext cx="9144000" cy="2387600"/>
          </a:xfrm>
        </p:spPr>
        <p:txBody>
          <a:bodyPr/>
          <a:p>
            <a:r>
              <a:rPr lang="en-US"/>
              <a:t>Exam Slug tabs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5" y="2749868"/>
            <a:ext cx="9144000" cy="1655762"/>
          </a:xfrm>
        </p:spPr>
        <p:txBody>
          <a:bodyPr/>
          <a:p>
            <a:pPr algn="l"/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2530" y="1877695"/>
            <a:ext cx="7514590" cy="43713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 slug - share tab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77290" y="1740535"/>
            <a:ext cx="9058910" cy="45853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-957580"/>
            <a:ext cx="9674860" cy="2387600"/>
          </a:xfrm>
        </p:spPr>
        <p:txBody>
          <a:bodyPr/>
          <a:p>
            <a:r>
              <a:rPr lang="en-US" sz="3200" b="1">
                <a:solidFill>
                  <a:schemeClr val="tx1"/>
                </a:solidFill>
                <a:sym typeface="+mn-ea"/>
              </a:rPr>
              <a:t>Exam slug - Download tab</a:t>
            </a:r>
            <a:endParaRPr lang="en-US" sz="32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0" y="1891030"/>
            <a:ext cx="7238365" cy="30759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935" y="-1266507"/>
            <a:ext cx="9144000" cy="2387600"/>
          </a:xfrm>
        </p:spPr>
        <p:txBody>
          <a:bodyPr/>
          <a:p>
            <a:r>
              <a:rPr lang="en-US">
                <a:sym typeface="+mn-ea"/>
              </a:rPr>
              <a:t>Exam slug - Attachment tab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1571625"/>
            <a:ext cx="7314565" cy="37141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082992"/>
            <a:ext cx="9144000" cy="2387600"/>
          </a:xfrm>
        </p:spPr>
        <p:txBody>
          <a:bodyPr/>
          <a:p>
            <a:r>
              <a:rPr lang="en-US">
                <a:sym typeface="+mn-ea"/>
              </a:rPr>
              <a:t>Exam slug - Edit MRN tab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9875" y="1714500"/>
            <a:ext cx="6571615" cy="34283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340" y="-26987"/>
            <a:ext cx="9144000" cy="2387600"/>
          </a:xfrm>
        </p:spPr>
        <p:txBody>
          <a:bodyPr/>
          <a:p>
            <a:r>
              <a:rPr lang="en-US"/>
              <a:t>Exam slug - PACS tab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8330" y="951865"/>
            <a:ext cx="4461510" cy="5727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895" y="259398"/>
            <a:ext cx="9144000" cy="2387600"/>
          </a:xfrm>
        </p:spPr>
        <p:txBody>
          <a:bodyPr/>
          <a:p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Send to connection workflow </a:t>
            </a:r>
            <a:br>
              <a:rPr lang="en-US">
                <a:sym typeface="+mn-ea"/>
              </a:rPr>
            </a:b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91093"/>
            <a:ext cx="9144000" cy="1655762"/>
          </a:xfrm>
        </p:spPr>
        <p:txBody>
          <a:bodyPr/>
          <a:p>
            <a:pPr algn="l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514475"/>
            <a:ext cx="8780780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405" y="-171450"/>
            <a:ext cx="11714480" cy="2387600"/>
          </a:xfrm>
        </p:spPr>
        <p:txBody>
          <a:bodyPr/>
          <a:p>
            <a:r>
              <a:rPr lang="en-US">
                <a:sym typeface="+mn-ea"/>
              </a:rPr>
              <a:t>Send to connection workflow 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9210" y="2346325"/>
            <a:ext cx="7742555" cy="2961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120" y="-751840"/>
            <a:ext cx="9674860" cy="2387600"/>
          </a:xfrm>
        </p:spPr>
        <p:txBody>
          <a:bodyPr/>
          <a:p>
            <a:r>
              <a:rPr lang="en-US"/>
              <a:t>Destination Selection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296160"/>
            <a:ext cx="9609455" cy="29616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425" y="-669607"/>
            <a:ext cx="9144000" cy="2387600"/>
          </a:xfrm>
        </p:spPr>
        <p:txBody>
          <a:bodyPr/>
          <a:p>
            <a:r>
              <a:rPr lang="en-US">
                <a:sym typeface="+mn-ea"/>
              </a:rPr>
              <a:t>Send to connection workflow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5" y="2749868"/>
            <a:ext cx="9144000" cy="1655762"/>
          </a:xfrm>
        </p:spPr>
        <p:txBody>
          <a:bodyPr/>
          <a:p>
            <a:pPr algn="l"/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965" y="1576705"/>
            <a:ext cx="7305040" cy="370459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chemeClr val="tx1"/>
                </a:solidFill>
                <a:sym typeface="+mn-ea"/>
              </a:rPr>
              <a:t>Send to local group workflow </a:t>
            </a:r>
            <a:br>
              <a:rPr lang="en-US" b="1">
                <a:solidFill>
                  <a:schemeClr val="tx1"/>
                </a:solidFill>
                <a:sym typeface="+mn-ea"/>
              </a:rPr>
            </a:b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p>
            <a:pPr algn="l">
              <a:lnSpc>
                <a:spcPct val="110000"/>
              </a:lnSpc>
            </a:pPr>
            <a:endParaRPr lang="en-US" sz="24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695190" y="1293495"/>
            <a:ext cx="5067300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-957580"/>
            <a:ext cx="9674860" cy="2387600"/>
          </a:xfrm>
        </p:spPr>
        <p:txBody>
          <a:bodyPr/>
          <a:p>
            <a:r>
              <a:rPr lang="en-US" sz="2400" b="1">
                <a:solidFill>
                  <a:schemeClr val="tx1"/>
                </a:solidFill>
                <a:sym typeface="+mn-ea"/>
              </a:rPr>
              <a:t>Send to local group workflow </a:t>
            </a:r>
            <a:endParaRPr lang="en-US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4565" y="1617980"/>
            <a:ext cx="7723505" cy="401891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935" y="-1266507"/>
            <a:ext cx="9144000" cy="2387600"/>
          </a:xfrm>
        </p:spPr>
        <p:txBody>
          <a:bodyPr/>
          <a:p>
            <a:r>
              <a:rPr lang="en-US">
                <a:sym typeface="+mn-ea"/>
              </a:rPr>
              <a:t>Send to cleaning house workflow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6005" y="1471930"/>
            <a:ext cx="4999990" cy="39141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082992"/>
            <a:ext cx="9144000" cy="2387600"/>
          </a:xfrm>
        </p:spPr>
        <p:txBody>
          <a:bodyPr/>
          <a:p>
            <a:r>
              <a:rPr lang="en-US">
                <a:sym typeface="+mn-ea"/>
              </a:rPr>
              <a:t>Send to cleaning house workflow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6975" y="1323975"/>
            <a:ext cx="7257415" cy="420941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340" y="-26987"/>
            <a:ext cx="9144000" cy="2387600"/>
          </a:xfrm>
        </p:spPr>
        <p:txBody>
          <a:bodyPr/>
          <a:p>
            <a:r>
              <a:rPr lang="en-US" sz="1400" b="1">
                <a:solidFill>
                  <a:schemeClr val="tx1"/>
                </a:solidFill>
                <a:sym typeface="+mn-ea"/>
              </a:rPr>
              <a:t>Send to Patient vs Send to cleaning house vs Send to Local Groups workflow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5355" y="1148080"/>
            <a:ext cx="7780655" cy="4561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5355" y="1148080"/>
            <a:ext cx="7780655" cy="4561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5765" y="-935037"/>
            <a:ext cx="9144000" cy="2387600"/>
          </a:xfrm>
        </p:spPr>
        <p:txBody>
          <a:bodyPr/>
          <a:p>
            <a:r>
              <a:rPr lang="en-US"/>
              <a:t>Fin Exam in DICOM/FILE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2235" y="1948180"/>
            <a:ext cx="9447530" cy="2961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082992"/>
            <a:ext cx="9144000" cy="2387600"/>
          </a:xfrm>
        </p:spPr>
        <p:txBody>
          <a:bodyPr/>
          <a:p>
            <a:r>
              <a:rPr lang="en-US"/>
              <a:t>Select and Verify the exam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105" y="1519555"/>
            <a:ext cx="9495155" cy="3818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-- 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48056" y="757873"/>
            <a:ext cx="10515600" cy="1500187"/>
          </a:xfrm>
        </p:spPr>
        <p:txBody>
          <a:bodyPr/>
          <a:p>
            <a:r>
              <a:rPr lang="en-US" sz="2400" b="1">
                <a:solidFill>
                  <a:schemeClr val="tx1"/>
                </a:solidFill>
              </a:rPr>
              <a:t>Sample Rule page to configure rules </a:t>
            </a:r>
            <a:endParaRPr lang="en-US" sz="2400" b="1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535" y="1898015"/>
            <a:ext cx="925830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120" y="-751840"/>
            <a:ext cx="9674860" cy="2387600"/>
          </a:xfrm>
        </p:spPr>
        <p:txBody>
          <a:bodyPr/>
          <a:p>
            <a:r>
              <a:rPr lang="en-US"/>
              <a:t>EMR uploader workflow hard stop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0" y="1807210"/>
            <a:ext cx="9218930" cy="3752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082992"/>
            <a:ext cx="9144000" cy="2387600"/>
          </a:xfrm>
        </p:spPr>
        <p:txBody>
          <a:bodyPr/>
          <a:p>
            <a:r>
              <a:rPr lang="en-US">
                <a:sym typeface="+mn-ea"/>
              </a:rPr>
              <a:t>EMR uploader workflow warning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3260" y="1653540"/>
            <a:ext cx="9247505" cy="3085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340" y="-26987"/>
            <a:ext cx="9144000" cy="2387600"/>
          </a:xfrm>
        </p:spPr>
        <p:txBody>
          <a:bodyPr/>
          <a:p>
            <a:r>
              <a:rPr lang="en-US">
                <a:sym typeface="+mn-ea"/>
              </a:rPr>
              <a:t>EMR claim workflow hard stop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8170" y="1344930"/>
            <a:ext cx="9523730" cy="5238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1052</Words>
  <Application>WPS Presentation</Application>
  <PresentationFormat>Widescreen</PresentationFormat>
  <Paragraphs>89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Segoe Print</vt:lpstr>
      <vt:lpstr>Default Design</vt:lpstr>
      <vt:lpstr>gradlew tasks</vt:lpstr>
      <vt:lpstr>Destination Selection</vt:lpstr>
      <vt:lpstr>Destination Selection</vt:lpstr>
      <vt:lpstr>Fin Exam in DICOM/FILE </vt:lpstr>
      <vt:lpstr>Select and Verify the exam</vt:lpstr>
      <vt:lpstr>-- </vt:lpstr>
      <vt:lpstr>EMR uploader workflow hard stop</vt:lpstr>
      <vt:lpstr>EMR uploader workflow warning</vt:lpstr>
      <vt:lpstr>EMR claim workflow hard stop  </vt:lpstr>
      <vt:lpstr>EMR uploader vs claim workflow  </vt:lpstr>
      <vt:lpstr>DICOM application entities</vt:lpstr>
      <vt:lpstr>Nomination Group</vt:lpstr>
      <vt:lpstr>Nomination Form</vt:lpstr>
      <vt:lpstr>-- </vt:lpstr>
      <vt:lpstr>Nomination MWL and CFIND workflow </vt:lpstr>
      <vt:lpstr>PACS workflow soft stop</vt:lpstr>
      <vt:lpstr>PACS workflow warning</vt:lpstr>
      <vt:lpstr>PACS workflow hard stop  </vt:lpstr>
      <vt:lpstr>Exam slug- Tagging  </vt:lpstr>
      <vt:lpstr>Exam slug- Tagging </vt:lpstr>
      <vt:lpstr>Exam sulg - icons</vt:lpstr>
      <vt:lpstr>Exam Slug tabs</vt:lpstr>
      <vt:lpstr>Exam slug - share tab</vt:lpstr>
      <vt:lpstr>Exam slug - Download tab</vt:lpstr>
      <vt:lpstr>Exam slug - Attachment tab</vt:lpstr>
      <vt:lpstr>Exam slug - Edit MRN tab</vt:lpstr>
      <vt:lpstr>Exam slug - PACS tab  </vt:lpstr>
      <vt:lpstr> Send to connection workflow   </vt:lpstr>
      <vt:lpstr>Send to connection workflow </vt:lpstr>
      <vt:lpstr>Send to connection workflow </vt:lpstr>
      <vt:lpstr>Send to local group workflow  </vt:lpstr>
      <vt:lpstr>Send to local group workflow </vt:lpstr>
      <vt:lpstr>Send to cleaning house workflow </vt:lpstr>
      <vt:lpstr>Send to cleaning house workflow</vt:lpstr>
      <vt:lpstr>Send to Patient vs Send to cleaning house vs Send to Local Groups workflow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</dc:title>
  <dc:creator>sreenivasulu_d</dc:creator>
  <cp:lastModifiedBy>sreenivasulu_d</cp:lastModifiedBy>
  <cp:revision>12</cp:revision>
  <dcterms:created xsi:type="dcterms:W3CDTF">2018-12-13T08:46:00Z</dcterms:created>
  <dcterms:modified xsi:type="dcterms:W3CDTF">2018-12-20T05:36:41Z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