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154" r:id="rId5"/>
    <p:sldId id="2155" r:id="rId6"/>
    <p:sldId id="2156" r:id="rId7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2"/>
    <p:restoredTop sz="94826"/>
  </p:normalViewPr>
  <p:slideViewPr>
    <p:cSldViewPr snapToGrid="0" snapToObjects="1">
      <p:cViewPr>
        <p:scale>
          <a:sx n="135" d="100"/>
          <a:sy n="135" d="100"/>
        </p:scale>
        <p:origin x="1112" y="42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01.03.23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41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6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01/03/23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846931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962565" y="1032998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(n=32,971)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(n=3,137)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04465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708580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846931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23,619 septic, adult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962565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(n=817)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729023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570770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962564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570770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962563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19CBBCD9-103F-877B-E0AD-FB8B2DB5AB8E}"/>
              </a:ext>
            </a:extLst>
          </p:cNvPr>
          <p:cNvSpPr txBox="1"/>
          <p:nvPr/>
        </p:nvSpPr>
        <p:spPr>
          <a:xfrm>
            <a:off x="6847473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29,834 ICU septic stays in MIMIC-IV</a:t>
            </a:r>
          </a:p>
        </p:txBody>
      </p:sp>
      <p:sp>
        <p:nvSpPr>
          <p:cNvPr id="32" name="Textfeld 10">
            <a:extLst>
              <a:ext uri="{FF2B5EF4-FFF2-40B4-BE49-F238E27FC236}">
                <a16:creationId xmlns:a16="http://schemas.microsoft.com/office/drawing/2014/main" id="{3E697BD2-CAC6-821B-B9CF-59083AE152CC}"/>
              </a:ext>
            </a:extLst>
          </p:cNvPr>
          <p:cNvSpPr txBox="1"/>
          <p:nvPr/>
        </p:nvSpPr>
        <p:spPr>
          <a:xfrm>
            <a:off x="8962565" y="2514556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(n=6,215)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DED7A-AEF0-425D-D752-71124986FE33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 flipH="1">
            <a:off x="7708580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7">
            <a:extLst>
              <a:ext uri="{FF2B5EF4-FFF2-40B4-BE49-F238E27FC236}">
                <a16:creationId xmlns:a16="http://schemas.microsoft.com/office/drawing/2014/main" id="{7CD43906-EB9D-A80F-FF6B-D523F95F297F}"/>
              </a:ext>
            </a:extLst>
          </p:cNvPr>
          <p:cNvSpPr txBox="1"/>
          <p:nvPr/>
        </p:nvSpPr>
        <p:spPr>
          <a:xfrm>
            <a:off x="6867374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4,884 ICU septic stays with cancer diagnosis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41" name="Textfeld 7">
            <a:extLst>
              <a:ext uri="{FF2B5EF4-FFF2-40B4-BE49-F238E27FC236}">
                <a16:creationId xmlns:a16="http://schemas.microsoft.com/office/drawing/2014/main" id="{7A973194-C3C7-4AC9-E195-B05B1C73840B}"/>
              </a:ext>
            </a:extLst>
          </p:cNvPr>
          <p:cNvSpPr txBox="1"/>
          <p:nvPr/>
        </p:nvSpPr>
        <p:spPr>
          <a:xfrm>
            <a:off x="6867374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4,067 septic, adult, cancer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895EE5-6D8D-4043-9E32-19DE804C9AAE}"/>
              </a:ext>
            </a:extLst>
          </p:cNvPr>
          <p:cNvCxnSpPr>
            <a:stCxn id="36" idx="2"/>
            <a:endCxn id="41" idx="0"/>
          </p:cNvCxnSpPr>
          <p:nvPr/>
        </p:nvCxnSpPr>
        <p:spPr bwMode="auto">
          <a:xfrm>
            <a:off x="7729023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10">
            <a:extLst>
              <a:ext uri="{FF2B5EF4-FFF2-40B4-BE49-F238E27FC236}">
                <a16:creationId xmlns:a16="http://schemas.microsoft.com/office/drawing/2014/main" id="{0D52EC6D-29BF-F573-9EF2-949924D2A59F}"/>
              </a:ext>
            </a:extLst>
          </p:cNvPr>
          <p:cNvSpPr txBox="1"/>
          <p:nvPr/>
        </p:nvSpPr>
        <p:spPr>
          <a:xfrm>
            <a:off x="8962565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(n=24,950)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5BA1086-5017-BA30-D01E-60DFC78E77CC}"/>
              </a:ext>
            </a:extLst>
          </p:cNvPr>
          <p:cNvCxnSpPr>
            <a:stCxn id="16" idx="1"/>
            <a:endCxn id="36" idx="0"/>
          </p:cNvCxnSpPr>
          <p:nvPr/>
        </p:nvCxnSpPr>
        <p:spPr bwMode="auto">
          <a:xfrm rot="10800000" flipH="1" flipV="1">
            <a:off x="6847473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31DC8B-4A2E-B19B-3785-32FEA7FE2696}"/>
              </a:ext>
            </a:extLst>
          </p:cNvPr>
          <p:cNvCxnSpPr>
            <a:endCxn id="45" idx="1"/>
          </p:cNvCxnSpPr>
          <p:nvPr/>
        </p:nvCxnSpPr>
        <p:spPr bwMode="auto">
          <a:xfrm>
            <a:off x="7729023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Gerade Verbindung mit Pfeil 12">
            <a:extLst>
              <a:ext uri="{FF2B5EF4-FFF2-40B4-BE49-F238E27FC236}">
                <a16:creationId xmlns:a16="http://schemas.microsoft.com/office/drawing/2014/main" id="{09AF078B-BA0C-3F16-6EE3-97A03D842DAD}"/>
              </a:ext>
            </a:extLst>
          </p:cNvPr>
          <p:cNvCxnSpPr>
            <a:cxnSpLocks/>
          </p:cNvCxnSpPr>
          <p:nvPr/>
        </p:nvCxnSpPr>
        <p:spPr>
          <a:xfrm>
            <a:off x="7709122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676E26C-ACD9-E555-A283-77C1880D7BA2}"/>
              </a:ext>
            </a:extLst>
          </p:cNvPr>
          <p:cNvSpPr txBox="1"/>
          <p:nvPr/>
        </p:nvSpPr>
        <p:spPr>
          <a:xfrm>
            <a:off x="6378997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55.8%   White: 68.2%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D7EC9-E13C-8C89-A400-B123BA772A64}"/>
              </a:ext>
            </a:extLst>
          </p:cNvPr>
          <p:cNvSpPr txBox="1"/>
          <p:nvPr/>
        </p:nvSpPr>
        <p:spPr>
          <a:xfrm>
            <a:off x="6378997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58.0%   White: 67.9%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9D216-9028-E923-7F81-8EF6E9BB73C8}"/>
              </a:ext>
            </a:extLst>
          </p:cNvPr>
          <p:cNvSpPr txBox="1"/>
          <p:nvPr/>
        </p:nvSpPr>
        <p:spPr>
          <a:xfrm>
            <a:off x="6378997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60.5%   White: 71.1%</a:t>
            </a:r>
          </a:p>
        </p:txBody>
      </p:sp>
      <p:sp>
        <p:nvSpPr>
          <p:cNvPr id="63" name="Textfeld 7">
            <a:extLst>
              <a:ext uri="{FF2B5EF4-FFF2-40B4-BE49-F238E27FC236}">
                <a16:creationId xmlns:a16="http://schemas.microsoft.com/office/drawing/2014/main" id="{F842C1C4-D381-C0D6-6D5B-A9C2DA2C8A70}"/>
              </a:ext>
            </a:extLst>
          </p:cNvPr>
          <p:cNvSpPr txBox="1"/>
          <p:nvPr/>
        </p:nvSpPr>
        <p:spPr>
          <a:xfrm>
            <a:off x="1172748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64" name="Textfeld 10">
            <a:extLst>
              <a:ext uri="{FF2B5EF4-FFF2-40B4-BE49-F238E27FC236}">
                <a16:creationId xmlns:a16="http://schemas.microsoft.com/office/drawing/2014/main" id="{FD30DBF9-ECDA-6D60-7329-5A5A5EC7BC11}"/>
              </a:ext>
            </a:extLst>
          </p:cNvPr>
          <p:cNvSpPr txBox="1"/>
          <p:nvPr/>
        </p:nvSpPr>
        <p:spPr>
          <a:xfrm>
            <a:off x="3288382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(n=152,079)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(n=2,467)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(n=20)</a:t>
            </a:r>
          </a:p>
        </p:txBody>
      </p:sp>
      <p:cxnSp>
        <p:nvCxnSpPr>
          <p:cNvPr id="65" name="Gerade Verbindung mit Pfeil 12">
            <a:extLst>
              <a:ext uri="{FF2B5EF4-FFF2-40B4-BE49-F238E27FC236}">
                <a16:creationId xmlns:a16="http://schemas.microsoft.com/office/drawing/2014/main" id="{5405368C-D870-ACB8-7654-856C800511D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030282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11">
            <a:extLst>
              <a:ext uri="{FF2B5EF4-FFF2-40B4-BE49-F238E27FC236}">
                <a16:creationId xmlns:a16="http://schemas.microsoft.com/office/drawing/2014/main" id="{779AAE41-520E-F999-07CE-B6F2E6C65E9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>
            <a:off x="2034397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7">
            <a:extLst>
              <a:ext uri="{FF2B5EF4-FFF2-40B4-BE49-F238E27FC236}">
                <a16:creationId xmlns:a16="http://schemas.microsoft.com/office/drawing/2014/main" id="{9C81AA3C-95EC-A11B-5DBB-E3014D96FE56}"/>
              </a:ext>
            </a:extLst>
          </p:cNvPr>
          <p:cNvSpPr txBox="1"/>
          <p:nvPr/>
        </p:nvSpPr>
        <p:spPr>
          <a:xfrm>
            <a:off x="1172748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42,275 septic, adult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68" name="Textfeld 10">
            <a:extLst>
              <a:ext uri="{FF2B5EF4-FFF2-40B4-BE49-F238E27FC236}">
                <a16:creationId xmlns:a16="http://schemas.microsoft.com/office/drawing/2014/main" id="{64D67E94-6A06-A8B3-08BE-EE450DF29F42}"/>
              </a:ext>
            </a:extLst>
          </p:cNvPr>
          <p:cNvSpPr txBox="1"/>
          <p:nvPr/>
        </p:nvSpPr>
        <p:spPr>
          <a:xfrm>
            <a:off x="3288382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(n=234)</a:t>
            </a:r>
          </a:p>
        </p:txBody>
      </p:sp>
      <p:cxnSp>
        <p:nvCxnSpPr>
          <p:cNvPr id="69" name="Gerade Verbindung mit Pfeil 12">
            <a:extLst>
              <a:ext uri="{FF2B5EF4-FFF2-40B4-BE49-F238E27FC236}">
                <a16:creationId xmlns:a16="http://schemas.microsoft.com/office/drawing/2014/main" id="{181F1A30-E55E-0DA1-0C74-1C1D835C92D3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054840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12">
            <a:extLst>
              <a:ext uri="{FF2B5EF4-FFF2-40B4-BE49-F238E27FC236}">
                <a16:creationId xmlns:a16="http://schemas.microsoft.com/office/drawing/2014/main" id="{512EE106-FD5F-AE1D-7E64-54C3630E5567}"/>
              </a:ext>
            </a:extLst>
          </p:cNvPr>
          <p:cNvCxnSpPr>
            <a:cxnSpLocks/>
          </p:cNvCxnSpPr>
          <p:nvPr/>
        </p:nvCxnSpPr>
        <p:spPr>
          <a:xfrm>
            <a:off x="2896587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10">
            <a:extLst>
              <a:ext uri="{FF2B5EF4-FFF2-40B4-BE49-F238E27FC236}">
                <a16:creationId xmlns:a16="http://schemas.microsoft.com/office/drawing/2014/main" id="{BC7BEE25-B563-E7D4-295D-0D91E75FECC4}"/>
              </a:ext>
            </a:extLst>
          </p:cNvPr>
          <p:cNvSpPr txBox="1"/>
          <p:nvPr/>
        </p:nvSpPr>
        <p:spPr>
          <a:xfrm>
            <a:off x="3288381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72" name="Gerade Verbindung mit Pfeil 12">
            <a:extLst>
              <a:ext uri="{FF2B5EF4-FFF2-40B4-BE49-F238E27FC236}">
                <a16:creationId xmlns:a16="http://schemas.microsoft.com/office/drawing/2014/main" id="{3A790D12-EB46-AC86-8CC3-8AA1CB11CBA2}"/>
              </a:ext>
            </a:extLst>
          </p:cNvPr>
          <p:cNvCxnSpPr>
            <a:cxnSpLocks/>
          </p:cNvCxnSpPr>
          <p:nvPr/>
        </p:nvCxnSpPr>
        <p:spPr>
          <a:xfrm>
            <a:off x="2896587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10">
            <a:extLst>
              <a:ext uri="{FF2B5EF4-FFF2-40B4-BE49-F238E27FC236}">
                <a16:creationId xmlns:a16="http://schemas.microsoft.com/office/drawing/2014/main" id="{BD3C0D72-1E1E-F9E4-F9C4-7C6B26BFF127}"/>
              </a:ext>
            </a:extLst>
          </p:cNvPr>
          <p:cNvSpPr txBox="1"/>
          <p:nvPr/>
        </p:nvSpPr>
        <p:spPr>
          <a:xfrm>
            <a:off x="3288380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74" name="Textfeld 7">
            <a:extLst>
              <a:ext uri="{FF2B5EF4-FFF2-40B4-BE49-F238E27FC236}">
                <a16:creationId xmlns:a16="http://schemas.microsoft.com/office/drawing/2014/main" id="{38AE17A8-1C2C-8FD4-E6E2-29D437D6BEF7}"/>
              </a:ext>
            </a:extLst>
          </p:cNvPr>
          <p:cNvSpPr txBox="1"/>
          <p:nvPr/>
        </p:nvSpPr>
        <p:spPr>
          <a:xfrm>
            <a:off x="1173290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46,293 ICU septic stays in eICU-CRD</a:t>
            </a:r>
          </a:p>
        </p:txBody>
      </p:sp>
      <p:sp>
        <p:nvSpPr>
          <p:cNvPr id="75" name="Textfeld 10">
            <a:extLst>
              <a:ext uri="{FF2B5EF4-FFF2-40B4-BE49-F238E27FC236}">
                <a16:creationId xmlns:a16="http://schemas.microsoft.com/office/drawing/2014/main" id="{258EDA06-6330-1B52-BC70-8AEAC35ACBC2}"/>
              </a:ext>
            </a:extLst>
          </p:cNvPr>
          <p:cNvSpPr txBox="1"/>
          <p:nvPr/>
        </p:nvSpPr>
        <p:spPr>
          <a:xfrm>
            <a:off x="3288382" y="2514556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(n=4,018)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DF50A7-DD6E-60A6-6FEE-86C316FA96D9}"/>
              </a:ext>
            </a:extLst>
          </p:cNvPr>
          <p:cNvCxnSpPr>
            <a:cxnSpLocks/>
            <a:stCxn id="74" idx="2"/>
            <a:endCxn id="67" idx="0"/>
          </p:cNvCxnSpPr>
          <p:nvPr/>
        </p:nvCxnSpPr>
        <p:spPr bwMode="auto">
          <a:xfrm flipH="1">
            <a:off x="2034397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">
            <a:extLst>
              <a:ext uri="{FF2B5EF4-FFF2-40B4-BE49-F238E27FC236}">
                <a16:creationId xmlns:a16="http://schemas.microsoft.com/office/drawing/2014/main" id="{DE1F61B6-90EF-2E3D-4B32-DB88909B1F7E}"/>
              </a:ext>
            </a:extLst>
          </p:cNvPr>
          <p:cNvSpPr txBox="1"/>
          <p:nvPr/>
        </p:nvSpPr>
        <p:spPr>
          <a:xfrm>
            <a:off x="1193191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2,933 ICU septic stays with cancer diagnosis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78" name="Textfeld 7">
            <a:extLst>
              <a:ext uri="{FF2B5EF4-FFF2-40B4-BE49-F238E27FC236}">
                <a16:creationId xmlns:a16="http://schemas.microsoft.com/office/drawing/2014/main" id="{1A888FFA-FB3D-8F88-6805-5698C957E190}"/>
              </a:ext>
            </a:extLst>
          </p:cNvPr>
          <p:cNvSpPr txBox="1"/>
          <p:nvPr/>
        </p:nvSpPr>
        <p:spPr>
          <a:xfrm>
            <a:off x="1193191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2,699 septic, adult, cancer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2DCE3C-442D-5FDF-54ED-D81379CDEDB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 bwMode="auto">
          <a:xfrm>
            <a:off x="2054840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feld 10">
            <a:extLst>
              <a:ext uri="{FF2B5EF4-FFF2-40B4-BE49-F238E27FC236}">
                <a16:creationId xmlns:a16="http://schemas.microsoft.com/office/drawing/2014/main" id="{424F9864-2871-62EE-7283-A836BA7F0840}"/>
              </a:ext>
            </a:extLst>
          </p:cNvPr>
          <p:cNvSpPr txBox="1"/>
          <p:nvPr/>
        </p:nvSpPr>
        <p:spPr>
          <a:xfrm>
            <a:off x="3288382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(n=43,360)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A5A83B1-44D1-8DA0-ECA6-1D8F4F349870}"/>
              </a:ext>
            </a:extLst>
          </p:cNvPr>
          <p:cNvCxnSpPr>
            <a:cxnSpLocks/>
            <a:stCxn id="74" idx="1"/>
            <a:endCxn id="77" idx="0"/>
          </p:cNvCxnSpPr>
          <p:nvPr/>
        </p:nvCxnSpPr>
        <p:spPr bwMode="auto">
          <a:xfrm rot="10800000" flipH="1" flipV="1">
            <a:off x="1173290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A3D7CE-132F-C4FC-CECF-CD4F0BB22B63}"/>
              </a:ext>
            </a:extLst>
          </p:cNvPr>
          <p:cNvCxnSpPr>
            <a:cxnSpLocks/>
            <a:endCxn id="80" idx="1"/>
          </p:cNvCxnSpPr>
          <p:nvPr/>
        </p:nvCxnSpPr>
        <p:spPr bwMode="auto">
          <a:xfrm>
            <a:off x="2054840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Gerade Verbindung mit Pfeil 12">
            <a:extLst>
              <a:ext uri="{FF2B5EF4-FFF2-40B4-BE49-F238E27FC236}">
                <a16:creationId xmlns:a16="http://schemas.microsoft.com/office/drawing/2014/main" id="{BC667545-23EB-4839-D6F0-11C3B7CECBD7}"/>
              </a:ext>
            </a:extLst>
          </p:cNvPr>
          <p:cNvCxnSpPr>
            <a:cxnSpLocks/>
          </p:cNvCxnSpPr>
          <p:nvPr/>
        </p:nvCxnSpPr>
        <p:spPr>
          <a:xfrm>
            <a:off x="2034939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C427F-6112-8C93-43E8-B4A76518B425}"/>
              </a:ext>
            </a:extLst>
          </p:cNvPr>
          <p:cNvSpPr txBox="1"/>
          <p:nvPr/>
        </p:nvSpPr>
        <p:spPr>
          <a:xfrm>
            <a:off x="704814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52.3%   White: 76.8%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2F787-FF5F-CA9B-5E2A-8F1D57828C6C}"/>
              </a:ext>
            </a:extLst>
          </p:cNvPr>
          <p:cNvSpPr txBox="1"/>
          <p:nvPr/>
        </p:nvSpPr>
        <p:spPr>
          <a:xfrm>
            <a:off x="704814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52.1%   White: 77.0%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75F2D5-60E4-D696-8803-F2399D3CE78A}"/>
              </a:ext>
            </a:extLst>
          </p:cNvPr>
          <p:cNvSpPr txBox="1"/>
          <p:nvPr/>
        </p:nvSpPr>
        <p:spPr>
          <a:xfrm>
            <a:off x="704814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56.3.5%   White: 77.5%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446240" y="1133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561874" y="755598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(n=32,971)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(n=3,137)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03774" y="10787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307889" y="6054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7525697" y="3041026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23,619 septic, adult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9249536" y="33521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9641330" y="3243743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2229673" y="3243743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19CBBCD9-103F-877B-E0AD-FB8B2DB5AB8E}"/>
              </a:ext>
            </a:extLst>
          </p:cNvPr>
          <p:cNvSpPr txBox="1"/>
          <p:nvPr/>
        </p:nvSpPr>
        <p:spPr>
          <a:xfrm>
            <a:off x="6446782" y="16352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29,834 ICU septic stays in MIMIC-IV</a:t>
            </a:r>
          </a:p>
        </p:txBody>
      </p:sp>
      <p:sp>
        <p:nvSpPr>
          <p:cNvPr id="32" name="Textfeld 10">
            <a:extLst>
              <a:ext uri="{FF2B5EF4-FFF2-40B4-BE49-F238E27FC236}">
                <a16:creationId xmlns:a16="http://schemas.microsoft.com/office/drawing/2014/main" id="{3E697BD2-CAC6-821B-B9CF-59083AE152CC}"/>
              </a:ext>
            </a:extLst>
          </p:cNvPr>
          <p:cNvSpPr txBox="1"/>
          <p:nvPr/>
        </p:nvSpPr>
        <p:spPr>
          <a:xfrm>
            <a:off x="9641331" y="249810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(n=6,215)</a:t>
            </a:r>
          </a:p>
        </p:txBody>
      </p:sp>
      <p:sp>
        <p:nvSpPr>
          <p:cNvPr id="41" name="Textfeld 7">
            <a:extLst>
              <a:ext uri="{FF2B5EF4-FFF2-40B4-BE49-F238E27FC236}">
                <a16:creationId xmlns:a16="http://schemas.microsoft.com/office/drawing/2014/main" id="{7A973194-C3C7-4AC9-E195-B05B1C73840B}"/>
              </a:ext>
            </a:extLst>
          </p:cNvPr>
          <p:cNvSpPr txBox="1"/>
          <p:nvPr/>
        </p:nvSpPr>
        <p:spPr>
          <a:xfrm>
            <a:off x="5366063" y="3041026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4,067 septic, adult, cancer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45" name="Textfeld 10">
            <a:extLst>
              <a:ext uri="{FF2B5EF4-FFF2-40B4-BE49-F238E27FC236}">
                <a16:creationId xmlns:a16="http://schemas.microsoft.com/office/drawing/2014/main" id="{0D52EC6D-29BF-F573-9EF2-949924D2A59F}"/>
              </a:ext>
            </a:extLst>
          </p:cNvPr>
          <p:cNvSpPr txBox="1"/>
          <p:nvPr/>
        </p:nvSpPr>
        <p:spPr>
          <a:xfrm>
            <a:off x="2229674" y="2431870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(n=24,950)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(n=817)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76E26C-ACD9-E555-A283-77C1880D7BA2}"/>
              </a:ext>
            </a:extLst>
          </p:cNvPr>
          <p:cNvSpPr txBox="1"/>
          <p:nvPr/>
        </p:nvSpPr>
        <p:spPr>
          <a:xfrm>
            <a:off x="5978306" y="5808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55.8%   White: 68.2%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D7EC9-E13C-8C89-A400-B123BA772A64}"/>
              </a:ext>
            </a:extLst>
          </p:cNvPr>
          <p:cNvSpPr txBox="1"/>
          <p:nvPr/>
        </p:nvSpPr>
        <p:spPr>
          <a:xfrm>
            <a:off x="7057763" y="3692154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58.0%   White: 67.9%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9D216-9028-E923-7F81-8EF6E9BB73C8}"/>
              </a:ext>
            </a:extLst>
          </p:cNvPr>
          <p:cNvSpPr txBox="1"/>
          <p:nvPr/>
        </p:nvSpPr>
        <p:spPr>
          <a:xfrm>
            <a:off x="5057481" y="3668148"/>
            <a:ext cx="2332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60.5%   White: 71.1%</a:t>
            </a:r>
          </a:p>
        </p:txBody>
      </p:sp>
      <p:cxnSp>
        <p:nvCxnSpPr>
          <p:cNvPr id="7" name="Gerade Verbindung mit Pfeil 12">
            <a:extLst>
              <a:ext uri="{FF2B5EF4-FFF2-40B4-BE49-F238E27FC236}">
                <a16:creationId xmlns:a16="http://schemas.microsoft.com/office/drawing/2014/main" id="{96480360-F176-B925-738B-15A033B06231}"/>
              </a:ext>
            </a:extLst>
          </p:cNvPr>
          <p:cNvCxnSpPr>
            <a:cxnSpLocks/>
          </p:cNvCxnSpPr>
          <p:nvPr/>
        </p:nvCxnSpPr>
        <p:spPr>
          <a:xfrm flipH="1">
            <a:off x="4963773" y="3382242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0E08A9-30B1-297F-08FA-744E6C23BD86}"/>
              </a:ext>
            </a:extLst>
          </p:cNvPr>
          <p:cNvCxnSpPr>
            <a:cxnSpLocks/>
          </p:cNvCxnSpPr>
          <p:nvPr/>
        </p:nvCxnSpPr>
        <p:spPr bwMode="auto">
          <a:xfrm flipH="1">
            <a:off x="6228431" y="2485036"/>
            <a:ext cx="542" cy="54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216D33-F855-70C6-7C18-2AEDF4531D65}"/>
              </a:ext>
            </a:extLst>
          </p:cNvPr>
          <p:cNvCxnSpPr>
            <a:cxnSpLocks/>
          </p:cNvCxnSpPr>
          <p:nvPr/>
        </p:nvCxnSpPr>
        <p:spPr bwMode="auto">
          <a:xfrm flipH="1">
            <a:off x="4963773" y="2733334"/>
            <a:ext cx="126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Gerade Verbindung mit Pfeil 12">
            <a:extLst>
              <a:ext uri="{FF2B5EF4-FFF2-40B4-BE49-F238E27FC236}">
                <a16:creationId xmlns:a16="http://schemas.microsoft.com/office/drawing/2014/main" id="{2FCFC923-CD76-F12E-B1BC-7835DF0E017C}"/>
              </a:ext>
            </a:extLst>
          </p:cNvPr>
          <p:cNvCxnSpPr>
            <a:cxnSpLocks/>
          </p:cNvCxnSpPr>
          <p:nvPr/>
        </p:nvCxnSpPr>
        <p:spPr>
          <a:xfrm>
            <a:off x="8383231" y="273333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C40F6-EDD4-4FA2-FCC3-28E927BA1110}"/>
              </a:ext>
            </a:extLst>
          </p:cNvPr>
          <p:cNvCxnSpPr/>
          <p:nvPr/>
        </p:nvCxnSpPr>
        <p:spPr bwMode="auto">
          <a:xfrm flipH="1">
            <a:off x="7303774" y="2124916"/>
            <a:ext cx="4657" cy="359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7A2F8A-329C-CD04-833E-9A6903438BCC}"/>
              </a:ext>
            </a:extLst>
          </p:cNvPr>
          <p:cNvCxnSpPr/>
          <p:nvPr/>
        </p:nvCxnSpPr>
        <p:spPr bwMode="auto">
          <a:xfrm>
            <a:off x="7303774" y="2484497"/>
            <a:ext cx="10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67FBB4-11D0-29FC-9D73-DA41C79AC2A0}"/>
              </a:ext>
            </a:extLst>
          </p:cNvPr>
          <p:cNvCxnSpPr>
            <a:cxnSpLocks/>
          </p:cNvCxnSpPr>
          <p:nvPr/>
        </p:nvCxnSpPr>
        <p:spPr bwMode="auto">
          <a:xfrm flipH="1">
            <a:off x="8382690" y="2486504"/>
            <a:ext cx="542" cy="54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9E145-BD2D-B87E-CA60-ABE3C82E9975}"/>
              </a:ext>
            </a:extLst>
          </p:cNvPr>
          <p:cNvCxnSpPr/>
          <p:nvPr/>
        </p:nvCxnSpPr>
        <p:spPr bwMode="auto">
          <a:xfrm>
            <a:off x="6223773" y="2484497"/>
            <a:ext cx="10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88DA5D-01B9-AAF1-EDE6-4652818DE368}"/>
              </a:ext>
            </a:extLst>
          </p:cNvPr>
          <p:cNvSpPr txBox="1"/>
          <p:nvPr/>
        </p:nvSpPr>
        <p:spPr>
          <a:xfrm>
            <a:off x="6170587" y="2105270"/>
            <a:ext cx="2332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58.1%  White: 68.3%</a:t>
            </a:r>
          </a:p>
        </p:txBody>
      </p:sp>
    </p:spTree>
    <p:extLst>
      <p:ext uri="{BB962C8B-B14F-4D97-AF65-F5344CB8AC3E}">
        <p14:creationId xmlns:p14="http://schemas.microsoft.com/office/powerpoint/2010/main" val="32719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feld 7">
            <a:extLst>
              <a:ext uri="{FF2B5EF4-FFF2-40B4-BE49-F238E27FC236}">
                <a16:creationId xmlns:a16="http://schemas.microsoft.com/office/drawing/2014/main" id="{F842C1C4-D381-C0D6-6D5B-A9C2DA2C8A70}"/>
              </a:ext>
            </a:extLst>
          </p:cNvPr>
          <p:cNvSpPr txBox="1"/>
          <p:nvPr/>
        </p:nvSpPr>
        <p:spPr>
          <a:xfrm>
            <a:off x="4656188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64" name="Textfeld 10">
            <a:extLst>
              <a:ext uri="{FF2B5EF4-FFF2-40B4-BE49-F238E27FC236}">
                <a16:creationId xmlns:a16="http://schemas.microsoft.com/office/drawing/2014/main" id="{FD30DBF9-ECDA-6D60-7329-5A5A5EC7BC11}"/>
              </a:ext>
            </a:extLst>
          </p:cNvPr>
          <p:cNvSpPr txBox="1"/>
          <p:nvPr/>
        </p:nvSpPr>
        <p:spPr>
          <a:xfrm>
            <a:off x="6771822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(n=152,079)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(n=2,467)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(n=20)</a:t>
            </a:r>
          </a:p>
        </p:txBody>
      </p:sp>
      <p:cxnSp>
        <p:nvCxnSpPr>
          <p:cNvPr id="65" name="Gerade Verbindung mit Pfeil 12">
            <a:extLst>
              <a:ext uri="{FF2B5EF4-FFF2-40B4-BE49-F238E27FC236}">
                <a16:creationId xmlns:a16="http://schemas.microsoft.com/office/drawing/2014/main" id="{5405368C-D870-ACB8-7654-856C800511D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513722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11">
            <a:extLst>
              <a:ext uri="{FF2B5EF4-FFF2-40B4-BE49-F238E27FC236}">
                <a16:creationId xmlns:a16="http://schemas.microsoft.com/office/drawing/2014/main" id="{779AAE41-520E-F999-07CE-B6F2E6C65E9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>
            <a:off x="5517837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7">
            <a:extLst>
              <a:ext uri="{FF2B5EF4-FFF2-40B4-BE49-F238E27FC236}">
                <a16:creationId xmlns:a16="http://schemas.microsoft.com/office/drawing/2014/main" id="{9C81AA3C-95EC-A11B-5DBB-E3014D96FE56}"/>
              </a:ext>
            </a:extLst>
          </p:cNvPr>
          <p:cNvSpPr txBox="1"/>
          <p:nvPr/>
        </p:nvSpPr>
        <p:spPr>
          <a:xfrm>
            <a:off x="5730989" y="3320871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42,275 septic, adult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cxnSp>
        <p:nvCxnSpPr>
          <p:cNvPr id="70" name="Gerade Verbindung mit Pfeil 12">
            <a:extLst>
              <a:ext uri="{FF2B5EF4-FFF2-40B4-BE49-F238E27FC236}">
                <a16:creationId xmlns:a16="http://schemas.microsoft.com/office/drawing/2014/main" id="{512EE106-FD5F-AE1D-7E64-54C3630E5567}"/>
              </a:ext>
            </a:extLst>
          </p:cNvPr>
          <p:cNvCxnSpPr>
            <a:cxnSpLocks/>
          </p:cNvCxnSpPr>
          <p:nvPr/>
        </p:nvCxnSpPr>
        <p:spPr>
          <a:xfrm>
            <a:off x="7454828" y="3631971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10">
            <a:extLst>
              <a:ext uri="{FF2B5EF4-FFF2-40B4-BE49-F238E27FC236}">
                <a16:creationId xmlns:a16="http://schemas.microsoft.com/office/drawing/2014/main" id="{BC7BEE25-B563-E7D4-295D-0D91E75FECC4}"/>
              </a:ext>
            </a:extLst>
          </p:cNvPr>
          <p:cNvSpPr txBox="1"/>
          <p:nvPr/>
        </p:nvSpPr>
        <p:spPr>
          <a:xfrm>
            <a:off x="7846622" y="3523588"/>
            <a:ext cx="2664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72" name="Gerade Verbindung mit Pfeil 12">
            <a:extLst>
              <a:ext uri="{FF2B5EF4-FFF2-40B4-BE49-F238E27FC236}">
                <a16:creationId xmlns:a16="http://schemas.microsoft.com/office/drawing/2014/main" id="{3A790D12-EB46-AC86-8CC3-8AA1CB11CBA2}"/>
              </a:ext>
            </a:extLst>
          </p:cNvPr>
          <p:cNvCxnSpPr>
            <a:cxnSpLocks/>
          </p:cNvCxnSpPr>
          <p:nvPr/>
        </p:nvCxnSpPr>
        <p:spPr>
          <a:xfrm flipH="1">
            <a:off x="3179673" y="3668148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10">
            <a:extLst>
              <a:ext uri="{FF2B5EF4-FFF2-40B4-BE49-F238E27FC236}">
                <a16:creationId xmlns:a16="http://schemas.microsoft.com/office/drawing/2014/main" id="{BD3C0D72-1E1E-F9E4-F9C4-7C6B26BFF127}"/>
              </a:ext>
            </a:extLst>
          </p:cNvPr>
          <p:cNvSpPr txBox="1"/>
          <p:nvPr/>
        </p:nvSpPr>
        <p:spPr>
          <a:xfrm>
            <a:off x="515131" y="3523588"/>
            <a:ext cx="2664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74" name="Textfeld 7">
            <a:extLst>
              <a:ext uri="{FF2B5EF4-FFF2-40B4-BE49-F238E27FC236}">
                <a16:creationId xmlns:a16="http://schemas.microsoft.com/office/drawing/2014/main" id="{38AE17A8-1C2C-8FD4-E6E2-29D437D6BEF7}"/>
              </a:ext>
            </a:extLst>
          </p:cNvPr>
          <p:cNvSpPr txBox="1"/>
          <p:nvPr/>
        </p:nvSpPr>
        <p:spPr>
          <a:xfrm>
            <a:off x="4656730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46,293 ICU septic stays in eICU-CRD</a:t>
            </a:r>
          </a:p>
        </p:txBody>
      </p:sp>
      <p:sp>
        <p:nvSpPr>
          <p:cNvPr id="75" name="Textfeld 10">
            <a:extLst>
              <a:ext uri="{FF2B5EF4-FFF2-40B4-BE49-F238E27FC236}">
                <a16:creationId xmlns:a16="http://schemas.microsoft.com/office/drawing/2014/main" id="{258EDA06-6330-1B52-BC70-8AEAC35ACBC2}"/>
              </a:ext>
            </a:extLst>
          </p:cNvPr>
          <p:cNvSpPr txBox="1"/>
          <p:nvPr/>
        </p:nvSpPr>
        <p:spPr>
          <a:xfrm>
            <a:off x="7846622" y="2783924"/>
            <a:ext cx="2358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(n=4,018)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DF50A7-DD6E-60A6-6FEE-86C316FA96D9}"/>
              </a:ext>
            </a:extLst>
          </p:cNvPr>
          <p:cNvCxnSpPr>
            <a:cxnSpLocks/>
          </p:cNvCxnSpPr>
          <p:nvPr/>
        </p:nvCxnSpPr>
        <p:spPr bwMode="auto">
          <a:xfrm flipH="1">
            <a:off x="4438379" y="2764881"/>
            <a:ext cx="542" cy="54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Textfeld 7">
            <a:extLst>
              <a:ext uri="{FF2B5EF4-FFF2-40B4-BE49-F238E27FC236}">
                <a16:creationId xmlns:a16="http://schemas.microsoft.com/office/drawing/2014/main" id="{1A888FFA-FB3D-8F88-6805-5698C957E190}"/>
              </a:ext>
            </a:extLst>
          </p:cNvPr>
          <p:cNvSpPr txBox="1"/>
          <p:nvPr/>
        </p:nvSpPr>
        <p:spPr>
          <a:xfrm>
            <a:off x="3572073" y="3320871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2,699 septic, adult, cancer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80" name="Textfeld 10">
            <a:extLst>
              <a:ext uri="{FF2B5EF4-FFF2-40B4-BE49-F238E27FC236}">
                <a16:creationId xmlns:a16="http://schemas.microsoft.com/office/drawing/2014/main" id="{424F9864-2871-62EE-7283-A836BA7F0840}"/>
              </a:ext>
            </a:extLst>
          </p:cNvPr>
          <p:cNvSpPr txBox="1"/>
          <p:nvPr/>
        </p:nvSpPr>
        <p:spPr>
          <a:xfrm>
            <a:off x="778454" y="2711715"/>
            <a:ext cx="235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(n=43,360)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(n=234)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A3D7CE-132F-C4FC-CECF-CD4F0BB22B6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73721" y="3013179"/>
            <a:ext cx="126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Gerade Verbindung mit Pfeil 12">
            <a:extLst>
              <a:ext uri="{FF2B5EF4-FFF2-40B4-BE49-F238E27FC236}">
                <a16:creationId xmlns:a16="http://schemas.microsoft.com/office/drawing/2014/main" id="{BC667545-23EB-4839-D6F0-11C3B7CECBD7}"/>
              </a:ext>
            </a:extLst>
          </p:cNvPr>
          <p:cNvCxnSpPr>
            <a:cxnSpLocks/>
          </p:cNvCxnSpPr>
          <p:nvPr/>
        </p:nvCxnSpPr>
        <p:spPr>
          <a:xfrm>
            <a:off x="6593179" y="3013179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C427F-6112-8C93-43E8-B4A76518B425}"/>
              </a:ext>
            </a:extLst>
          </p:cNvPr>
          <p:cNvSpPr txBox="1"/>
          <p:nvPr/>
        </p:nvSpPr>
        <p:spPr>
          <a:xfrm>
            <a:off x="4188254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52.3%   White: 76.8%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2F787-FF5F-CA9B-5E2A-8F1D57828C6C}"/>
              </a:ext>
            </a:extLst>
          </p:cNvPr>
          <p:cNvSpPr txBox="1"/>
          <p:nvPr/>
        </p:nvSpPr>
        <p:spPr>
          <a:xfrm>
            <a:off x="5400031" y="3970643"/>
            <a:ext cx="2385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52.1%   White: 77.0%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75F2D5-60E4-D696-8803-F2399D3CE78A}"/>
              </a:ext>
            </a:extLst>
          </p:cNvPr>
          <p:cNvSpPr txBox="1"/>
          <p:nvPr/>
        </p:nvSpPr>
        <p:spPr>
          <a:xfrm>
            <a:off x="3284282" y="3970643"/>
            <a:ext cx="2360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56.3%   White: 77.5%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0994F4-F9F1-B352-74DD-BF110259071F}"/>
              </a:ext>
            </a:extLst>
          </p:cNvPr>
          <p:cNvCxnSpPr>
            <a:stCxn id="74" idx="2"/>
          </p:cNvCxnSpPr>
          <p:nvPr/>
        </p:nvCxnSpPr>
        <p:spPr bwMode="auto">
          <a:xfrm flipH="1">
            <a:off x="5513722" y="2404761"/>
            <a:ext cx="4657" cy="359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F2D60-D10B-CE00-78B6-44F315FC1BFB}"/>
              </a:ext>
            </a:extLst>
          </p:cNvPr>
          <p:cNvCxnSpPr/>
          <p:nvPr/>
        </p:nvCxnSpPr>
        <p:spPr bwMode="auto">
          <a:xfrm>
            <a:off x="4433722" y="2764342"/>
            <a:ext cx="10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15786F-1BD3-A57E-8484-0C1E11092A1C}"/>
              </a:ext>
            </a:extLst>
          </p:cNvPr>
          <p:cNvCxnSpPr/>
          <p:nvPr/>
        </p:nvCxnSpPr>
        <p:spPr bwMode="auto">
          <a:xfrm>
            <a:off x="5513722" y="2764342"/>
            <a:ext cx="10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739597-C2B2-3534-AFAC-5B0F4AF9FEA9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2638" y="2766349"/>
            <a:ext cx="542" cy="54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59FA8-23AE-6A90-D689-D4F6A3440E12}"/>
              </a:ext>
            </a:extLst>
          </p:cNvPr>
          <p:cNvSpPr txBox="1"/>
          <p:nvPr/>
        </p:nvSpPr>
        <p:spPr>
          <a:xfrm>
            <a:off x="4376130" y="2411292"/>
            <a:ext cx="2360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52.4%   White: 76.7%</a:t>
            </a:r>
          </a:p>
        </p:txBody>
      </p:sp>
    </p:spTree>
    <p:extLst>
      <p:ext uri="{BB962C8B-B14F-4D97-AF65-F5344CB8AC3E}">
        <p14:creationId xmlns:p14="http://schemas.microsoft.com/office/powerpoint/2010/main" val="1471782832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521</Words>
  <Application>Microsoft Macintosh PowerPoint</Application>
  <PresentationFormat>Custom</PresentationFormat>
  <Paragraphs>79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Tristan Struja</cp:lastModifiedBy>
  <cp:revision>463</cp:revision>
  <cp:lastPrinted>2022-11-24T15:11:58Z</cp:lastPrinted>
  <dcterms:created xsi:type="dcterms:W3CDTF">2021-07-14T06:40:49Z</dcterms:created>
  <dcterms:modified xsi:type="dcterms:W3CDTF">2023-03-01T20:52:09Z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