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54" r:id="rId5"/>
    <p:sldId id="2155" r:id="rId6"/>
    <p:sldId id="2158" r:id="rId7"/>
    <p:sldId id="2156" r:id="rId8"/>
    <p:sldId id="2157" r:id="rId9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 autoAdjust="0"/>
    <p:restoredTop sz="94807"/>
  </p:normalViewPr>
  <p:slideViewPr>
    <p:cSldViewPr snapToGrid="0" snapToObjects="1">
      <p:cViewPr varScale="1">
        <p:scale>
          <a:sx n="118" d="100"/>
          <a:sy n="118" d="100"/>
        </p:scale>
        <p:origin x="312" y="2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06.06.23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5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6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06/06/23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 40,210)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(n=0)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(n=823)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Cancer subtypes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422223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OASIS (n=0)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4,888 ICU septic stays with cancer diagnosis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4,065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(n=24,946)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56%   White: 68%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58%   White: 68%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: 62%  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: 72%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35,369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(n=0)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Cancer subtypes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422223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APACHE (n=10,924)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2,270 ICU septic stays with cancer diagnosis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2,270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(n=33,099)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57%   White: 78%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75EDE-E6B5-5A41-9A12-C4768B96EECF}"/>
              </a:ext>
            </a:extLst>
          </p:cNvPr>
          <p:cNvGrpSpPr/>
          <p:nvPr/>
        </p:nvGrpSpPr>
        <p:grpSpPr>
          <a:xfrm>
            <a:off x="1292006" y="1360204"/>
            <a:ext cx="10147658" cy="3840416"/>
            <a:chOff x="1292006" y="1360204"/>
            <a:chExt cx="10147658" cy="38404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000E2E-5C7D-1344-A185-C415F6A5CDC2}"/>
                </a:ext>
              </a:extLst>
            </p:cNvPr>
            <p:cNvSpPr txBox="1"/>
            <p:nvPr/>
          </p:nvSpPr>
          <p:spPr>
            <a:xfrm>
              <a:off x="5508573" y="1360204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73,181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88F005-AEF6-BA48-BD4C-6F3F3DD7946E}"/>
                </a:ext>
              </a:extLst>
            </p:cNvPr>
            <p:cNvSpPr txBox="1"/>
            <p:nvPr/>
          </p:nvSpPr>
          <p:spPr>
            <a:xfrm>
              <a:off x="7624207" y="2002454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(n=40,210)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(n=3,137)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A7D861E-928E-9D4C-8857-46CFE561DB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66107" y="232562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11">
              <a:extLst>
                <a:ext uri="{FF2B5EF4-FFF2-40B4-BE49-F238E27FC236}">
                  <a16:creationId xmlns:a16="http://schemas.microsoft.com/office/drawing/2014/main" id="{42BA8543-846E-0AC6-97E0-03187A3A168F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6370222" y="1852271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7">
              <a:extLst>
                <a:ext uri="{FF2B5EF4-FFF2-40B4-BE49-F238E27FC236}">
                  <a16:creationId xmlns:a16="http://schemas.microsoft.com/office/drawing/2014/main" id="{AEFE7EEA-BDA2-20BC-5D61-68CC27C8F74D}"/>
                </a:ext>
              </a:extLst>
            </p:cNvPr>
            <p:cNvSpPr txBox="1"/>
            <p:nvPr/>
          </p:nvSpPr>
          <p:spPr>
            <a:xfrm>
              <a:off x="6588030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4,065 septic, adult, cancer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cxnSp>
          <p:nvCxnSpPr>
            <p:cNvPr id="15" name="Gerade Verbindung mit Pfeil 12">
              <a:extLst>
                <a:ext uri="{FF2B5EF4-FFF2-40B4-BE49-F238E27FC236}">
                  <a16:creationId xmlns:a16="http://schemas.microsoft.com/office/drawing/2014/main" id="{F34C12CE-4A48-406E-0A50-22CA336BD8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869" y="4598982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59E9680-9E9F-174A-4EBF-C509867CC912}"/>
                </a:ext>
              </a:extLst>
            </p:cNvPr>
            <p:cNvSpPr txBox="1"/>
            <p:nvPr/>
          </p:nvSpPr>
          <p:spPr>
            <a:xfrm>
              <a:off x="8703663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sp>
          <p:nvSpPr>
            <p:cNvPr id="20" name="Textfeld 10">
              <a:extLst>
                <a:ext uri="{FF2B5EF4-FFF2-40B4-BE49-F238E27FC236}">
                  <a16:creationId xmlns:a16="http://schemas.microsoft.com/office/drawing/2014/main" id="{4C4CD834-F96B-6FE9-1216-2A095314CD7B}"/>
                </a:ext>
              </a:extLst>
            </p:cNvPr>
            <p:cNvSpPr txBox="1"/>
            <p:nvPr/>
          </p:nvSpPr>
          <p:spPr>
            <a:xfrm>
              <a:off x="1292006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16" name="Textfeld 7">
              <a:extLst>
                <a:ext uri="{FF2B5EF4-FFF2-40B4-BE49-F238E27FC236}">
                  <a16:creationId xmlns:a16="http://schemas.microsoft.com/office/drawing/2014/main" id="{19CBBCD9-103F-877B-E0AD-FB8B2DB5AB8E}"/>
                </a:ext>
              </a:extLst>
            </p:cNvPr>
            <p:cNvSpPr txBox="1"/>
            <p:nvPr/>
          </p:nvSpPr>
          <p:spPr>
            <a:xfrm>
              <a:off x="5509115" y="2882150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29,834 ICU septic stays in MIMIC-IV</a:t>
              </a:r>
            </a:p>
          </p:txBody>
        </p:sp>
        <p:sp>
          <p:nvSpPr>
            <p:cNvPr id="32" name="Textfeld 10">
              <a:extLst>
                <a:ext uri="{FF2B5EF4-FFF2-40B4-BE49-F238E27FC236}">
                  <a16:creationId xmlns:a16="http://schemas.microsoft.com/office/drawing/2014/main" id="{3E697BD2-CAC6-821B-B9CF-59083AE152CC}"/>
                </a:ext>
              </a:extLst>
            </p:cNvPr>
            <p:cNvSpPr txBox="1"/>
            <p:nvPr/>
          </p:nvSpPr>
          <p:spPr>
            <a:xfrm>
              <a:off x="8703664" y="3652623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(n=24,946)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(n=823)</a:t>
              </a:r>
            </a:p>
          </p:txBody>
        </p:sp>
        <p:sp>
          <p:nvSpPr>
            <p:cNvPr id="41" name="Textfeld 7">
              <a:extLst>
                <a:ext uri="{FF2B5EF4-FFF2-40B4-BE49-F238E27FC236}">
                  <a16:creationId xmlns:a16="http://schemas.microsoft.com/office/drawing/2014/main" id="{7A973194-C3C7-4AC9-E195-B05B1C73840B}"/>
                </a:ext>
              </a:extLst>
            </p:cNvPr>
            <p:cNvSpPr txBox="1"/>
            <p:nvPr/>
          </p:nvSpPr>
          <p:spPr>
            <a:xfrm>
              <a:off x="4428396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23,619 septic, adult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sp>
          <p:nvSpPr>
            <p:cNvPr id="45" name="Textfeld 10">
              <a:extLst>
                <a:ext uri="{FF2B5EF4-FFF2-40B4-BE49-F238E27FC236}">
                  <a16:creationId xmlns:a16="http://schemas.microsoft.com/office/drawing/2014/main" id="{0D52EC6D-29BF-F573-9EF2-949924D2A59F}"/>
                </a:ext>
              </a:extLst>
            </p:cNvPr>
            <p:cNvSpPr txBox="1"/>
            <p:nvPr/>
          </p:nvSpPr>
          <p:spPr>
            <a:xfrm>
              <a:off x="1292007" y="3771058"/>
              <a:ext cx="273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(n=6,215)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76E26C-ACD9-E555-A283-77C1880D7BA2}"/>
                </a:ext>
              </a:extLst>
            </p:cNvPr>
            <p:cNvSpPr txBox="1"/>
            <p:nvPr/>
          </p:nvSpPr>
          <p:spPr>
            <a:xfrm>
              <a:off x="5040639" y="1827709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55.8%   White: 68.2%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D7EC9-E13C-8C89-A400-B123BA772A64}"/>
                </a:ext>
              </a:extLst>
            </p:cNvPr>
            <p:cNvSpPr txBox="1"/>
            <p:nvPr/>
          </p:nvSpPr>
          <p:spPr>
            <a:xfrm>
              <a:off x="6120096" y="4939010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60.6%   White: 71.6%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9D216-9028-E923-7F81-8EF6E9BB73C8}"/>
                </a:ext>
              </a:extLst>
            </p:cNvPr>
            <p:cNvSpPr txBox="1"/>
            <p:nvPr/>
          </p:nvSpPr>
          <p:spPr>
            <a:xfrm>
              <a:off x="4119814" y="4915004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58.0%   White: 67.9%</a:t>
              </a:r>
            </a:p>
          </p:txBody>
        </p:sp>
        <p:cxnSp>
          <p:nvCxnSpPr>
            <p:cNvPr id="7" name="Gerade Verbindung mit Pfeil 12">
              <a:extLst>
                <a:ext uri="{FF2B5EF4-FFF2-40B4-BE49-F238E27FC236}">
                  <a16:creationId xmlns:a16="http://schemas.microsoft.com/office/drawing/2014/main" id="{96480360-F176-B925-738B-15A033B06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106" y="4629098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08A9-30B1-297F-08FA-744E6C23B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0764" y="3731892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16D33-F855-70C6-7C18-2AEDF4531D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6106" y="3980190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2">
              <a:extLst>
                <a:ext uri="{FF2B5EF4-FFF2-40B4-BE49-F238E27FC236}">
                  <a16:creationId xmlns:a16="http://schemas.microsoft.com/office/drawing/2014/main" id="{2FCFC923-CD76-F12E-B1BC-7835DF0E017C}"/>
                </a:ext>
              </a:extLst>
            </p:cNvPr>
            <p:cNvCxnSpPr>
              <a:cxnSpLocks/>
            </p:cNvCxnSpPr>
            <p:nvPr/>
          </p:nvCxnSpPr>
          <p:spPr>
            <a:xfrm>
              <a:off x="7445564" y="398019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AC40F6-EDD4-4FA2-FCC3-28E927BA1110}"/>
                </a:ext>
              </a:extLst>
            </p:cNvPr>
            <p:cNvCxnSpPr/>
            <p:nvPr/>
          </p:nvCxnSpPr>
          <p:spPr bwMode="auto">
            <a:xfrm flipH="1">
              <a:off x="6366107" y="3371772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7A2F8A-329C-CD04-833E-9A6903438BCC}"/>
                </a:ext>
              </a:extLst>
            </p:cNvPr>
            <p:cNvCxnSpPr/>
            <p:nvPr/>
          </p:nvCxnSpPr>
          <p:spPr bwMode="auto">
            <a:xfrm>
              <a:off x="6366107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67FBB4-11D0-29FC-9D73-DA41C79AC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45023" y="3733360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C9E145-BD2D-B87E-CA60-ABE3C82E9975}"/>
                </a:ext>
              </a:extLst>
            </p:cNvPr>
            <p:cNvCxnSpPr/>
            <p:nvPr/>
          </p:nvCxnSpPr>
          <p:spPr bwMode="auto">
            <a:xfrm>
              <a:off x="5286106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8DA5D-01B9-AAF1-EDE6-4652818DE368}"/>
                </a:ext>
              </a:extLst>
            </p:cNvPr>
            <p:cNvSpPr txBox="1"/>
            <p:nvPr/>
          </p:nvSpPr>
          <p:spPr>
            <a:xfrm>
              <a:off x="5232920" y="3352126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58.1%  White: 68.3%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32FF92-A910-472A-11AB-6344A161DF6B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73,181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MIMIC-IV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122872"/>
                <a:ext cx="27360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(n=40,210)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(n=3,137)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4,065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29,834 ICU septic stays in MIMIC-IV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(n=24,946)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(n=823)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23,619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(n=6,215)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55.8%   White: 68.2%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60.6%   White: 71.6%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58.0%   White: 67.9%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58.1%  White: 68.3%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19,381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58.7%   White: 69.2%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2,780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62.1%   White: 73.9%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(n=1,285)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(n=4,238)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57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CA2687-1172-C7AA-8DFF-5383844641CD}"/>
              </a:ext>
            </a:extLst>
          </p:cNvPr>
          <p:cNvGrpSpPr/>
          <p:nvPr/>
        </p:nvGrpSpPr>
        <p:grpSpPr>
          <a:xfrm>
            <a:off x="1324386" y="938456"/>
            <a:ext cx="9995491" cy="3841505"/>
            <a:chOff x="1324386" y="938456"/>
            <a:chExt cx="9995491" cy="3841505"/>
          </a:xfrm>
        </p:grpSpPr>
        <p:sp>
          <p:nvSpPr>
            <p:cNvPr id="63" name="Textfeld 7">
              <a:extLst>
                <a:ext uri="{FF2B5EF4-FFF2-40B4-BE49-F238E27FC236}">
                  <a16:creationId xmlns:a16="http://schemas.microsoft.com/office/drawing/2014/main" id="{F842C1C4-D381-C0D6-6D5B-A9C2DA2C8A70}"/>
                </a:ext>
              </a:extLst>
            </p:cNvPr>
            <p:cNvSpPr txBox="1"/>
            <p:nvPr/>
          </p:nvSpPr>
          <p:spPr>
            <a:xfrm>
              <a:off x="5465443" y="938456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200,859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eICU-CRD</a:t>
              </a:r>
            </a:p>
          </p:txBody>
        </p:sp>
        <p:sp>
          <p:nvSpPr>
            <p:cNvPr id="64" name="Textfeld 10">
              <a:extLst>
                <a:ext uri="{FF2B5EF4-FFF2-40B4-BE49-F238E27FC236}">
                  <a16:creationId xmlns:a16="http://schemas.microsoft.com/office/drawing/2014/main" id="{FD30DBF9-ECDA-6D60-7329-5A5A5EC7BC11}"/>
                </a:ext>
              </a:extLst>
            </p:cNvPr>
            <p:cNvSpPr txBox="1"/>
            <p:nvPr/>
          </p:nvSpPr>
          <p:spPr>
            <a:xfrm>
              <a:off x="7581077" y="1488373"/>
              <a:ext cx="27360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(n=152,079)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(n=2,467)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Age &lt; 18 (n=20)</a:t>
              </a:r>
            </a:p>
          </p:txBody>
        </p:sp>
        <p:cxnSp>
          <p:nvCxnSpPr>
            <p:cNvPr id="65" name="Gerade Verbindung mit Pfeil 12">
              <a:extLst>
                <a:ext uri="{FF2B5EF4-FFF2-40B4-BE49-F238E27FC236}">
                  <a16:creationId xmlns:a16="http://schemas.microsoft.com/office/drawing/2014/main" id="{5405368C-D870-ACB8-7654-856C800511D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7634" y="1903871"/>
              <a:ext cx="12534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11">
              <a:extLst>
                <a:ext uri="{FF2B5EF4-FFF2-40B4-BE49-F238E27FC236}">
                  <a16:creationId xmlns:a16="http://schemas.microsoft.com/office/drawing/2014/main" id="{779AAE41-520E-F999-07CE-B6F2E6C65E97}"/>
                </a:ext>
              </a:extLst>
            </p:cNvPr>
            <p:cNvCxnSpPr>
              <a:cxnSpLocks/>
              <a:stCxn id="63" idx="2"/>
              <a:endCxn id="74" idx="0"/>
            </p:cNvCxnSpPr>
            <p:nvPr/>
          </p:nvCxnSpPr>
          <p:spPr>
            <a:xfrm>
              <a:off x="6327092" y="1430523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7">
              <a:extLst>
                <a:ext uri="{FF2B5EF4-FFF2-40B4-BE49-F238E27FC236}">
                  <a16:creationId xmlns:a16="http://schemas.microsoft.com/office/drawing/2014/main" id="{9C81AA3C-95EC-A11B-5DBB-E3014D96FE56}"/>
                </a:ext>
              </a:extLst>
            </p:cNvPr>
            <p:cNvSpPr txBox="1"/>
            <p:nvPr/>
          </p:nvSpPr>
          <p:spPr>
            <a:xfrm>
              <a:off x="6540244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2,718 septic, adult, cancer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cxnSp>
          <p:nvCxnSpPr>
            <p:cNvPr id="70" name="Gerade Verbindung mit Pfeil 12">
              <a:extLst>
                <a:ext uri="{FF2B5EF4-FFF2-40B4-BE49-F238E27FC236}">
                  <a16:creationId xmlns:a16="http://schemas.microsoft.com/office/drawing/2014/main" id="{512EE106-FD5F-AE1D-7E64-54C3630E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64083" y="4179679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feld 10">
              <a:extLst>
                <a:ext uri="{FF2B5EF4-FFF2-40B4-BE49-F238E27FC236}">
                  <a16:creationId xmlns:a16="http://schemas.microsoft.com/office/drawing/2014/main" id="{BC7BEE25-B563-E7D4-295D-0D91E75FECC4}"/>
                </a:ext>
              </a:extLst>
            </p:cNvPr>
            <p:cNvSpPr txBox="1"/>
            <p:nvPr/>
          </p:nvSpPr>
          <p:spPr>
            <a:xfrm>
              <a:off x="8655877" y="4071296"/>
              <a:ext cx="266400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cxnSp>
          <p:nvCxnSpPr>
            <p:cNvPr id="72" name="Gerade Verbindung mit Pfeil 12">
              <a:extLst>
                <a:ext uri="{FF2B5EF4-FFF2-40B4-BE49-F238E27FC236}">
                  <a16:creationId xmlns:a16="http://schemas.microsoft.com/office/drawing/2014/main" id="{3A790D12-EB46-AC86-8CC3-8AA1CB11CBA2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H="1">
              <a:off x="3945709" y="4199964"/>
              <a:ext cx="44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feld 10">
              <a:extLst>
                <a:ext uri="{FF2B5EF4-FFF2-40B4-BE49-F238E27FC236}">
                  <a16:creationId xmlns:a16="http://schemas.microsoft.com/office/drawing/2014/main" id="{BD3C0D72-1E1E-F9E4-F9C4-7C6B26BFF127}"/>
                </a:ext>
              </a:extLst>
            </p:cNvPr>
            <p:cNvSpPr txBox="1"/>
            <p:nvPr/>
          </p:nvSpPr>
          <p:spPr>
            <a:xfrm>
              <a:off x="1324386" y="4061464"/>
              <a:ext cx="262132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Stays</a:t>
              </a:r>
            </a:p>
          </p:txBody>
        </p:sp>
        <p:sp>
          <p:nvSpPr>
            <p:cNvPr id="74" name="Textfeld 7">
              <a:extLst>
                <a:ext uri="{FF2B5EF4-FFF2-40B4-BE49-F238E27FC236}">
                  <a16:creationId xmlns:a16="http://schemas.microsoft.com/office/drawing/2014/main" id="{38AE17A8-1C2C-8FD4-E6E2-29D437D6BEF7}"/>
                </a:ext>
              </a:extLst>
            </p:cNvPr>
            <p:cNvSpPr txBox="1"/>
            <p:nvPr/>
          </p:nvSpPr>
          <p:spPr>
            <a:xfrm>
              <a:off x="5465985" y="2460402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46,293 ICU septic stays in eICU-CRD</a:t>
              </a:r>
            </a:p>
          </p:txBody>
        </p:sp>
        <p:sp>
          <p:nvSpPr>
            <p:cNvPr id="75" name="Textfeld 10">
              <a:extLst>
                <a:ext uri="{FF2B5EF4-FFF2-40B4-BE49-F238E27FC236}">
                  <a16:creationId xmlns:a16="http://schemas.microsoft.com/office/drawing/2014/main" id="{258EDA06-6330-1B52-BC70-8AEAC35ACBC2}"/>
                </a:ext>
              </a:extLst>
            </p:cNvPr>
            <p:cNvSpPr txBox="1"/>
            <p:nvPr/>
          </p:nvSpPr>
          <p:spPr>
            <a:xfrm>
              <a:off x="8655876" y="3239299"/>
              <a:ext cx="26500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(n=43,338)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(n=237)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DF50A7-DD6E-60A6-6FEE-86C316FA96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47634" y="3312589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feld 7">
              <a:extLst>
                <a:ext uri="{FF2B5EF4-FFF2-40B4-BE49-F238E27FC236}">
                  <a16:creationId xmlns:a16="http://schemas.microsoft.com/office/drawing/2014/main" id="{1A888FFA-FB3D-8F88-6805-5698C957E190}"/>
                </a:ext>
              </a:extLst>
            </p:cNvPr>
            <p:cNvSpPr txBox="1"/>
            <p:nvPr/>
          </p:nvSpPr>
          <p:spPr>
            <a:xfrm>
              <a:off x="4381328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42,275 septic, adult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sp>
          <p:nvSpPr>
            <p:cNvPr id="80" name="Textfeld 10">
              <a:extLst>
                <a:ext uri="{FF2B5EF4-FFF2-40B4-BE49-F238E27FC236}">
                  <a16:creationId xmlns:a16="http://schemas.microsoft.com/office/drawing/2014/main" id="{424F9864-2871-62EE-7283-A836BA7F0840}"/>
                </a:ext>
              </a:extLst>
            </p:cNvPr>
            <p:cNvSpPr txBox="1"/>
            <p:nvPr/>
          </p:nvSpPr>
          <p:spPr>
            <a:xfrm>
              <a:off x="1324386" y="3351756"/>
              <a:ext cx="26213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(n=4,018)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A3D7CE-132F-C4FC-CECF-CD4F0BB22B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2976" y="3560887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Gerade Verbindung mit Pfeil 12">
              <a:extLst>
                <a:ext uri="{FF2B5EF4-FFF2-40B4-BE49-F238E27FC236}">
                  <a16:creationId xmlns:a16="http://schemas.microsoft.com/office/drawing/2014/main" id="{BC667545-23EB-4839-D6F0-11C3B7CECBD7}"/>
                </a:ext>
              </a:extLst>
            </p:cNvPr>
            <p:cNvCxnSpPr>
              <a:cxnSpLocks/>
            </p:cNvCxnSpPr>
            <p:nvPr/>
          </p:nvCxnSpPr>
          <p:spPr>
            <a:xfrm>
              <a:off x="7402434" y="3560887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1C427F-6112-8C93-43E8-B4A76518B425}"/>
                </a:ext>
              </a:extLst>
            </p:cNvPr>
            <p:cNvSpPr txBox="1"/>
            <p:nvPr/>
          </p:nvSpPr>
          <p:spPr>
            <a:xfrm>
              <a:off x="4997509" y="1405961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52.3%   White: 76.8%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F2F787-FF5F-CA9B-5E2A-8F1D57828C6C}"/>
                </a:ext>
              </a:extLst>
            </p:cNvPr>
            <p:cNvSpPr txBox="1"/>
            <p:nvPr/>
          </p:nvSpPr>
          <p:spPr>
            <a:xfrm>
              <a:off x="6228950" y="4518351"/>
              <a:ext cx="2385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56.3%   White: 77.6%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75F2D5-60E4-D696-8803-F2399D3CE78A}"/>
                </a:ext>
              </a:extLst>
            </p:cNvPr>
            <p:cNvSpPr txBox="1"/>
            <p:nvPr/>
          </p:nvSpPr>
          <p:spPr>
            <a:xfrm>
              <a:off x="4083705" y="4518351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52.1%   White: 77.0%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994F4-F9F1-B352-74DD-BF110259071F}"/>
                </a:ext>
              </a:extLst>
            </p:cNvPr>
            <p:cNvCxnSpPr>
              <a:cxnSpLocks/>
              <a:stCxn id="74" idx="2"/>
            </p:cNvCxnSpPr>
            <p:nvPr/>
          </p:nvCxnSpPr>
          <p:spPr bwMode="auto">
            <a:xfrm>
              <a:off x="6327634" y="2952469"/>
              <a:ext cx="0" cy="36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EF2D60-D10B-CE00-78B6-44F315FC1BFB}"/>
                </a:ext>
              </a:extLst>
            </p:cNvPr>
            <p:cNvCxnSpPr/>
            <p:nvPr/>
          </p:nvCxnSpPr>
          <p:spPr bwMode="auto">
            <a:xfrm>
              <a:off x="524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15786F-1BD3-A57E-8484-0C1E11092A1C}"/>
                </a:ext>
              </a:extLst>
            </p:cNvPr>
            <p:cNvCxnSpPr/>
            <p:nvPr/>
          </p:nvCxnSpPr>
          <p:spPr bwMode="auto">
            <a:xfrm>
              <a:off x="632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739597-C2B2-3534-AFAC-5B0F4AF9FE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893" y="3314057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559FA8-23AE-6A90-D689-D4F6A3440E12}"/>
                </a:ext>
              </a:extLst>
            </p:cNvPr>
            <p:cNvSpPr txBox="1"/>
            <p:nvPr/>
          </p:nvSpPr>
          <p:spPr>
            <a:xfrm>
              <a:off x="5185448" y="2959819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52.4%   White: 76.7%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741A-B55F-B8B2-33DA-45E8CF25D651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200,859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eICU-CRD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030539"/>
                <a:ext cx="273600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(n=152,079)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(n=2,467)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Age &lt; 18 (n=20)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2,718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46,293 ICU septic stays in eICU-CRD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(n=43,338)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(n=237)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42,275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(n=4,018)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52.3%   White: 76.8%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56.3%   White: 77.6%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52.1%   White: 77.0%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52.4%   White: 76.7%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36,414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51.9%   White: 76.9%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2,042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56.0%   White: 78.0%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(n=676)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(n=5,861)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463289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977</Words>
  <Application>Microsoft Macintosh PowerPoint</Application>
  <PresentationFormat>Custom</PresentationFormat>
  <Paragraphs>149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476</cp:revision>
  <cp:lastPrinted>2022-11-24T15:11:58Z</cp:lastPrinted>
  <dcterms:created xsi:type="dcterms:W3CDTF">2021-07-14T06:40:49Z</dcterms:created>
  <dcterms:modified xsi:type="dcterms:W3CDTF">2023-06-06T17:59:36Z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