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54" r:id="rId5"/>
  </p:sldIdLst>
  <p:sldSz cx="12798425" cy="7199313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C1"/>
    <a:srgbClr val="009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/>
    <p:restoredTop sz="94807"/>
  </p:normalViewPr>
  <p:slideViewPr>
    <p:cSldViewPr snapToGrid="0" snapToObjects="1">
      <p:cViewPr>
        <p:scale>
          <a:sx n="66" d="100"/>
          <a:sy n="66" d="100"/>
        </p:scale>
        <p:origin x="1565" y="197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108C-EB67-DA4C-A2B8-5DDAA9AACF1E}" type="datetimeFigureOut">
              <a:rPr lang="de-CH" smtClean="0"/>
              <a:t>01.03.2023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705C8-8D8D-C141-93E1-E1EAB03375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5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92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9882" y="2236502"/>
            <a:ext cx="10878661" cy="1543186"/>
          </a:xfrm>
        </p:spPr>
        <p:txBody>
          <a:bodyPr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9764" y="4079611"/>
            <a:ext cx="8958898" cy="1839824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  <a:lvl2pPr marL="320854" indent="0" algn="ctr">
              <a:buNone/>
              <a:defRPr/>
            </a:lvl2pPr>
            <a:lvl3pPr marL="641703" indent="0" algn="ctr">
              <a:buNone/>
              <a:defRPr/>
            </a:lvl3pPr>
            <a:lvl4pPr marL="962555" indent="0" algn="ctr">
              <a:buNone/>
              <a:defRPr/>
            </a:lvl4pPr>
            <a:lvl5pPr marL="1283408" indent="0" algn="ctr">
              <a:buNone/>
              <a:defRPr/>
            </a:lvl5pPr>
            <a:lvl6pPr marL="1604260" indent="0" algn="ctr">
              <a:buNone/>
              <a:defRPr/>
            </a:lvl6pPr>
            <a:lvl7pPr marL="1925113" indent="0" algn="ctr">
              <a:buNone/>
              <a:defRPr/>
            </a:lvl7pPr>
            <a:lvl8pPr marL="2245962" indent="0" algn="ctr">
              <a:buNone/>
              <a:defRPr/>
            </a:lvl8pPr>
            <a:lvl9pPr marL="2566814" indent="0" algn="ctr">
              <a:buNone/>
              <a:defRPr/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5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581" y="5039519"/>
            <a:ext cx="7679055" cy="59494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8581" y="643272"/>
            <a:ext cx="7679055" cy="4319588"/>
          </a:xfrm>
        </p:spPr>
        <p:txBody>
          <a:bodyPr/>
          <a:lstStyle>
            <a:lvl1pPr marL="0" indent="0">
              <a:buNone/>
              <a:defRPr sz="2250"/>
            </a:lvl1pPr>
            <a:lvl2pPr marL="320854" indent="0">
              <a:buNone/>
              <a:defRPr sz="1980"/>
            </a:lvl2pPr>
            <a:lvl3pPr marL="641703" indent="0">
              <a:buNone/>
              <a:defRPr sz="1710"/>
            </a:lvl3pPr>
            <a:lvl4pPr marL="962555" indent="0">
              <a:buNone/>
              <a:defRPr sz="1440"/>
            </a:lvl4pPr>
            <a:lvl5pPr marL="1283408" indent="0">
              <a:buNone/>
              <a:defRPr sz="1440"/>
            </a:lvl5pPr>
            <a:lvl6pPr marL="1604260" indent="0">
              <a:buNone/>
              <a:defRPr sz="1440"/>
            </a:lvl6pPr>
            <a:lvl7pPr marL="1925113" indent="0">
              <a:buNone/>
              <a:defRPr sz="1440"/>
            </a:lvl7pPr>
            <a:lvl8pPr marL="2245962" indent="0">
              <a:buNone/>
              <a:defRPr sz="1440"/>
            </a:lvl8pPr>
            <a:lvl9pPr marL="2566814" indent="0">
              <a:buNone/>
              <a:defRPr sz="144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8581" y="5634463"/>
            <a:ext cx="7679055" cy="844918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22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0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879" y="639939"/>
            <a:ext cx="2719665" cy="5759450"/>
          </a:xfrm>
        </p:spPr>
        <p:txBody>
          <a:bodyPr vert="eaVert"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9883" y="639939"/>
            <a:ext cx="7945689" cy="5759450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5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882" y="639939"/>
            <a:ext cx="10878661" cy="119988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59882" y="2079801"/>
            <a:ext cx="10878661" cy="4319588"/>
          </a:xfrm>
        </p:spPr>
        <p:txBody>
          <a:bodyPr/>
          <a:lstStyle/>
          <a:p>
            <a:pPr lvl="0"/>
            <a:endParaRPr lang="de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05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106657"/>
            <a:ext cx="11749665" cy="1199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5493" y="1461529"/>
            <a:ext cx="11749665" cy="239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93" y="4014665"/>
            <a:ext cx="11749665" cy="2394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557" y="6849351"/>
            <a:ext cx="1099864" cy="349967"/>
          </a:xfrm>
          <a:prstGeom prst="rect">
            <a:avLst/>
          </a:prstGeom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3856D4D-5358-A24B-9B9D-737010178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39921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4B6055F8-1D02-4417-9241-55C834FD9970}" type="datetimeFigureOut">
              <a:rPr lang="it-IT" smtClean="0"/>
              <a:pPr/>
              <a:t>01/03/2023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372795" y="6672746"/>
            <a:ext cx="4052835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172205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8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0BE2528D-16A9-437C-8401-22D9108FEF18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034309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505866" y="1861489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505866" y="4101275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7A2F5F38-DFD9-42D3-92CD-208A4D98501B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7692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1259" y="1296557"/>
            <a:ext cx="12284635" cy="5477967"/>
          </a:xfr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50000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50000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50000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50000"/>
              <a:defRPr sz="11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270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7141723"/>
            <a:ext cx="12798425" cy="57593"/>
          </a:xfrm>
          <a:prstGeom prst="rect">
            <a:avLst/>
          </a:prstGeom>
          <a:solidFill>
            <a:srgbClr val="00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20"/>
          </a:p>
        </p:txBody>
      </p:sp>
    </p:spTree>
    <p:extLst>
      <p:ext uri="{BB962C8B-B14F-4D97-AF65-F5344CB8AC3E}">
        <p14:creationId xmlns:p14="http://schemas.microsoft.com/office/powerpoint/2010/main" val="35948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0988" y="4626229"/>
            <a:ext cx="10878661" cy="1429864"/>
          </a:xfrm>
        </p:spPr>
        <p:txBody>
          <a:bodyPr anchor="t"/>
          <a:lstStyle>
            <a:lvl1pPr algn="l">
              <a:defRPr sz="2790" b="1" cap="all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0988" y="3051377"/>
            <a:ext cx="10878661" cy="1574849"/>
          </a:xfrm>
        </p:spPr>
        <p:txBody>
          <a:bodyPr anchor="b"/>
          <a:lstStyle>
            <a:lvl1pPr marL="0" indent="0">
              <a:buNone/>
              <a:defRPr sz="1440"/>
            </a:lvl1pPr>
            <a:lvl2pPr marL="320854" indent="0">
              <a:buNone/>
              <a:defRPr sz="1260"/>
            </a:lvl2pPr>
            <a:lvl3pPr marL="641703" indent="0">
              <a:buNone/>
              <a:defRPr sz="1080"/>
            </a:lvl3pPr>
            <a:lvl4pPr marL="962555" indent="0">
              <a:buNone/>
              <a:defRPr sz="990"/>
            </a:lvl4pPr>
            <a:lvl5pPr marL="1283408" indent="0">
              <a:buNone/>
              <a:defRPr sz="990"/>
            </a:lvl5pPr>
            <a:lvl6pPr marL="1604260" indent="0">
              <a:buNone/>
              <a:defRPr sz="990"/>
            </a:lvl6pPr>
            <a:lvl7pPr marL="1925113" indent="0">
              <a:buNone/>
              <a:defRPr sz="990"/>
            </a:lvl7pPr>
            <a:lvl8pPr marL="2245962" indent="0">
              <a:buNone/>
              <a:defRPr sz="990"/>
            </a:lvl8pPr>
            <a:lvl9pPr marL="2566814" indent="0">
              <a:buNone/>
              <a:defRPr sz="99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5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9882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7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1" y="288306"/>
            <a:ext cx="11518583" cy="119988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1" y="1611517"/>
            <a:ext cx="5654860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921" y="2283116"/>
            <a:ext cx="5654860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1483" y="1611517"/>
            <a:ext cx="5657082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1483" y="2283116"/>
            <a:ext cx="5657082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905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3973EBD8-4684-AD47-B5DA-B9816775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7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46" y="286641"/>
            <a:ext cx="4210594" cy="121988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3829" y="286645"/>
            <a:ext cx="7154675" cy="6144414"/>
          </a:xfrm>
        </p:spPr>
        <p:txBody>
          <a:bodyPr/>
          <a:lstStyle>
            <a:lvl1pPr>
              <a:defRPr sz="2250"/>
            </a:lvl1pPr>
            <a:lvl2pPr>
              <a:defRPr sz="1980"/>
            </a:lvl2pPr>
            <a:lvl3pPr>
              <a:defRPr sz="171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946" y="1506528"/>
            <a:ext cx="4210594" cy="4924530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2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638937" y="6559374"/>
            <a:ext cx="3199606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170" tIns="32086" rIns="64170" bIns="32086"/>
          <a:lstStyle>
            <a:lvl1pPr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>
              <a:defRPr/>
            </a:pPr>
            <a:endParaRPr lang="de-DE" altLang="de-DE" sz="720">
              <a:latin typeface="Arial" pitchFamily="34" charset="0"/>
              <a:cs typeface="+mn-cs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59882" y="639939"/>
            <a:ext cx="10878661" cy="1199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882" y="2079801"/>
            <a:ext cx="10878661" cy="4319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3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5pPr>
      <a:lvl6pPr marL="320854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6pPr>
      <a:lvl7pPr marL="641703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7pPr>
      <a:lvl8pPr marL="962555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8pPr>
      <a:lvl9pPr marL="1283408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9pPr>
    </p:titleStyle>
    <p:bodyStyle>
      <a:lvl1pPr marL="240638" indent="-240638" algn="l" rtl="0" eaLnBrk="0" fontAlgn="base" hangingPunct="0">
        <a:spcBef>
          <a:spcPct val="20000"/>
        </a:spcBef>
        <a:spcAft>
          <a:spcPct val="0"/>
        </a:spcAft>
        <a:buSzPct val="50000"/>
        <a:buFont typeface="Wingdings" charset="0"/>
        <a:buChar char="§"/>
        <a:defRPr sz="153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21385" indent="-200532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802130" indent="-160427" algn="l" rtl="0" eaLnBrk="0" fontAlgn="base" hangingPunct="0">
        <a:spcBef>
          <a:spcPct val="20000"/>
        </a:spcBef>
        <a:spcAft>
          <a:spcPct val="0"/>
        </a:spcAft>
        <a:buChar char="-"/>
        <a:defRPr sz="99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122980" indent="-160427" algn="l" rtl="0" eaLnBrk="0" fontAlgn="base" hangingPunct="0">
        <a:spcBef>
          <a:spcPct val="20000"/>
        </a:spcBef>
        <a:spcAft>
          <a:spcPct val="0"/>
        </a:spcAft>
        <a:buChar char="-"/>
        <a:defRPr sz="81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443833" indent="-160427" algn="l" rtl="0" eaLnBrk="0" fontAlgn="base" hangingPunct="0">
        <a:spcBef>
          <a:spcPct val="20000"/>
        </a:spcBef>
        <a:spcAft>
          <a:spcPct val="0"/>
        </a:spcAft>
        <a:buChar char="-"/>
        <a:defRPr sz="72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1764686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6pPr>
      <a:lvl7pPr marL="20855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7pPr>
      <a:lvl8pPr marL="2406388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8pPr>
      <a:lvl9pPr marL="27272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9pPr>
    </p:bodyStyle>
    <p:otherStyle>
      <a:defPPr>
        <a:defRPr lang="de-CH"/>
      </a:defPPr>
      <a:lvl1pPr marL="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85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170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2555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3408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426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511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5962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681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4000E2E-5C7D-1344-A185-C415F6A5CDC2}"/>
              </a:ext>
            </a:extLst>
          </p:cNvPr>
          <p:cNvSpPr txBox="1"/>
          <p:nvPr/>
        </p:nvSpPr>
        <p:spPr>
          <a:xfrm>
            <a:off x="6846931" y="390748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73,181 ICU stays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MIMIC-IV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88F005-AEF6-BA48-BD4C-6F3F3DD7946E}"/>
              </a:ext>
            </a:extLst>
          </p:cNvPr>
          <p:cNvSpPr txBox="1"/>
          <p:nvPr/>
        </p:nvSpPr>
        <p:spPr>
          <a:xfrm>
            <a:off x="8962565" y="1032998"/>
            <a:ext cx="273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Non-septic ICU stays (n=32,971)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(n=3,137)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7D861E-928E-9D4C-8857-46CFE561DB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704465" y="1356164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11">
            <a:extLst>
              <a:ext uri="{FF2B5EF4-FFF2-40B4-BE49-F238E27FC236}">
                <a16:creationId xmlns:a16="http://schemas.microsoft.com/office/drawing/2014/main" id="{42BA8543-846E-0AC6-97E0-03187A3A168F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7708580" y="882815"/>
            <a:ext cx="542" cy="10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7">
            <a:extLst>
              <a:ext uri="{FF2B5EF4-FFF2-40B4-BE49-F238E27FC236}">
                <a16:creationId xmlns:a16="http://schemas.microsoft.com/office/drawing/2014/main" id="{AEFE7EEA-BDA2-20BC-5D61-68CC27C8F74D}"/>
              </a:ext>
            </a:extLst>
          </p:cNvPr>
          <p:cNvSpPr txBox="1"/>
          <p:nvPr/>
        </p:nvSpPr>
        <p:spPr>
          <a:xfrm>
            <a:off x="6846931" y="3082198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23,619 septic, adult ICU patients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sp>
        <p:nvSpPr>
          <p:cNvPr id="3" name="Textfeld 10">
            <a:extLst>
              <a:ext uri="{FF2B5EF4-FFF2-40B4-BE49-F238E27FC236}">
                <a16:creationId xmlns:a16="http://schemas.microsoft.com/office/drawing/2014/main" id="{A7BEAE33-66BB-E032-1D40-948B88B3566A}"/>
              </a:ext>
            </a:extLst>
          </p:cNvPr>
          <p:cNvSpPr txBox="1"/>
          <p:nvPr/>
        </p:nvSpPr>
        <p:spPr>
          <a:xfrm>
            <a:off x="8962565" y="5405040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(n=817)</a:t>
            </a:r>
          </a:p>
        </p:txBody>
      </p:sp>
      <p:cxnSp>
        <p:nvCxnSpPr>
          <p:cNvPr id="4" name="Gerade Verbindung mit Pfeil 12">
            <a:extLst>
              <a:ext uri="{FF2B5EF4-FFF2-40B4-BE49-F238E27FC236}">
                <a16:creationId xmlns:a16="http://schemas.microsoft.com/office/drawing/2014/main" id="{EB79B206-1785-53A2-E92E-D5C4E76899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729023" y="5635873"/>
            <a:ext cx="123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2">
            <a:extLst>
              <a:ext uri="{FF2B5EF4-FFF2-40B4-BE49-F238E27FC236}">
                <a16:creationId xmlns:a16="http://schemas.microsoft.com/office/drawing/2014/main" id="{F34C12CE-4A48-406E-0A50-22CA336BD8E8}"/>
              </a:ext>
            </a:extLst>
          </p:cNvPr>
          <p:cNvCxnSpPr>
            <a:cxnSpLocks/>
          </p:cNvCxnSpPr>
          <p:nvPr/>
        </p:nvCxnSpPr>
        <p:spPr>
          <a:xfrm>
            <a:off x="8570770" y="3393298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0">
            <a:extLst>
              <a:ext uri="{FF2B5EF4-FFF2-40B4-BE49-F238E27FC236}">
                <a16:creationId xmlns:a16="http://schemas.microsoft.com/office/drawing/2014/main" id="{E59E9680-9E9F-174A-4EBF-C509867CC912}"/>
              </a:ext>
            </a:extLst>
          </p:cNvPr>
          <p:cNvSpPr txBox="1"/>
          <p:nvPr/>
        </p:nvSpPr>
        <p:spPr>
          <a:xfrm>
            <a:off x="8962564" y="328491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Cancer vs. Non-Cancer Patients</a:t>
            </a:r>
          </a:p>
        </p:txBody>
      </p:sp>
      <p:cxnSp>
        <p:nvCxnSpPr>
          <p:cNvPr id="18" name="Gerade Verbindung mit Pfeil 12">
            <a:extLst>
              <a:ext uri="{FF2B5EF4-FFF2-40B4-BE49-F238E27FC236}">
                <a16:creationId xmlns:a16="http://schemas.microsoft.com/office/drawing/2014/main" id="{68ECC2CD-4EB9-5343-8EBB-CBF8CEAF67A7}"/>
              </a:ext>
            </a:extLst>
          </p:cNvPr>
          <p:cNvCxnSpPr>
            <a:cxnSpLocks/>
          </p:cNvCxnSpPr>
          <p:nvPr/>
        </p:nvCxnSpPr>
        <p:spPr>
          <a:xfrm>
            <a:off x="8570770" y="627202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0">
            <a:extLst>
              <a:ext uri="{FF2B5EF4-FFF2-40B4-BE49-F238E27FC236}">
                <a16:creationId xmlns:a16="http://schemas.microsoft.com/office/drawing/2014/main" id="{4C4CD834-F96B-6FE9-1216-2A095314CD7B}"/>
              </a:ext>
            </a:extLst>
          </p:cNvPr>
          <p:cNvSpPr txBox="1"/>
          <p:nvPr/>
        </p:nvSpPr>
        <p:spPr>
          <a:xfrm>
            <a:off x="8962563" y="614149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Different Cancer Patients</a:t>
            </a:r>
          </a:p>
        </p:txBody>
      </p:sp>
      <p:sp>
        <p:nvSpPr>
          <p:cNvPr id="16" name="Textfeld 7">
            <a:extLst>
              <a:ext uri="{FF2B5EF4-FFF2-40B4-BE49-F238E27FC236}">
                <a16:creationId xmlns:a16="http://schemas.microsoft.com/office/drawing/2014/main" id="{19CBBCD9-103F-877B-E0AD-FB8B2DB5AB8E}"/>
              </a:ext>
            </a:extLst>
          </p:cNvPr>
          <p:cNvSpPr txBox="1"/>
          <p:nvPr/>
        </p:nvSpPr>
        <p:spPr>
          <a:xfrm>
            <a:off x="6847473" y="1912694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29,834 ICU septic stays in MIMIC-IV</a:t>
            </a:r>
          </a:p>
        </p:txBody>
      </p:sp>
      <p:sp>
        <p:nvSpPr>
          <p:cNvPr id="32" name="Textfeld 10">
            <a:extLst>
              <a:ext uri="{FF2B5EF4-FFF2-40B4-BE49-F238E27FC236}">
                <a16:creationId xmlns:a16="http://schemas.microsoft.com/office/drawing/2014/main" id="{3E697BD2-CAC6-821B-B9CF-59083AE152CC}"/>
              </a:ext>
            </a:extLst>
          </p:cNvPr>
          <p:cNvSpPr txBox="1"/>
          <p:nvPr/>
        </p:nvSpPr>
        <p:spPr>
          <a:xfrm>
            <a:off x="8962565" y="2514556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(n=6,215)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3DED7A-AEF0-425D-D752-71124986FE33}"/>
              </a:ext>
            </a:extLst>
          </p:cNvPr>
          <p:cNvCxnSpPr>
            <a:stCxn id="16" idx="2"/>
            <a:endCxn id="19" idx="0"/>
          </p:cNvCxnSpPr>
          <p:nvPr/>
        </p:nvCxnSpPr>
        <p:spPr bwMode="auto">
          <a:xfrm flipH="1">
            <a:off x="7708580" y="2404761"/>
            <a:ext cx="542" cy="677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7">
            <a:extLst>
              <a:ext uri="{FF2B5EF4-FFF2-40B4-BE49-F238E27FC236}">
                <a16:creationId xmlns:a16="http://schemas.microsoft.com/office/drawing/2014/main" id="{7CD43906-EB9D-A80F-FF6B-D523F95F297F}"/>
              </a:ext>
            </a:extLst>
          </p:cNvPr>
          <p:cNvSpPr txBox="1"/>
          <p:nvPr/>
        </p:nvSpPr>
        <p:spPr>
          <a:xfrm>
            <a:off x="6867374" y="471250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4,884 ICU septic stays with cancer diagnosis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sp>
        <p:nvSpPr>
          <p:cNvPr id="41" name="Textfeld 7">
            <a:extLst>
              <a:ext uri="{FF2B5EF4-FFF2-40B4-BE49-F238E27FC236}">
                <a16:creationId xmlns:a16="http://schemas.microsoft.com/office/drawing/2014/main" id="{7A973194-C3C7-4AC9-E195-B05B1C73840B}"/>
              </a:ext>
            </a:extLst>
          </p:cNvPr>
          <p:cNvSpPr txBox="1"/>
          <p:nvPr/>
        </p:nvSpPr>
        <p:spPr>
          <a:xfrm>
            <a:off x="6867374" y="5947139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4,067 septic, adult, cancer ICU patients</a:t>
            </a:r>
            <a:br>
              <a:rPr lang="en-US" dirty="0"/>
            </a:br>
            <a:r>
              <a:rPr lang="en-US" dirty="0"/>
              <a:t>in MIMIC-IV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895EE5-6D8D-4043-9E32-19DE804C9AAE}"/>
              </a:ext>
            </a:extLst>
          </p:cNvPr>
          <p:cNvCxnSpPr>
            <a:stCxn id="36" idx="2"/>
            <a:endCxn id="41" idx="0"/>
          </p:cNvCxnSpPr>
          <p:nvPr/>
        </p:nvCxnSpPr>
        <p:spPr bwMode="auto">
          <a:xfrm>
            <a:off x="7729023" y="5362274"/>
            <a:ext cx="0" cy="584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feld 10">
            <a:extLst>
              <a:ext uri="{FF2B5EF4-FFF2-40B4-BE49-F238E27FC236}">
                <a16:creationId xmlns:a16="http://schemas.microsoft.com/office/drawing/2014/main" id="{0D52EC6D-29BF-F573-9EF2-949924D2A59F}"/>
              </a:ext>
            </a:extLst>
          </p:cNvPr>
          <p:cNvSpPr txBox="1"/>
          <p:nvPr/>
        </p:nvSpPr>
        <p:spPr>
          <a:xfrm>
            <a:off x="8962565" y="4193387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Non-cancer stays (n=24,950)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5BA1086-5017-BA30-D01E-60DFC78E77CC}"/>
              </a:ext>
            </a:extLst>
          </p:cNvPr>
          <p:cNvCxnSpPr>
            <a:stCxn id="16" idx="1"/>
            <a:endCxn id="36" idx="0"/>
          </p:cNvCxnSpPr>
          <p:nvPr/>
        </p:nvCxnSpPr>
        <p:spPr bwMode="auto">
          <a:xfrm rot="10800000" flipH="1" flipV="1">
            <a:off x="6847473" y="2158728"/>
            <a:ext cx="881550" cy="2553774"/>
          </a:xfrm>
          <a:prstGeom prst="bentConnector4">
            <a:avLst>
              <a:gd name="adj1" fmla="val -25932"/>
              <a:gd name="adj2" fmla="val 797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31DC8B-4A2E-B19B-3785-32FEA7FE2696}"/>
              </a:ext>
            </a:extLst>
          </p:cNvPr>
          <p:cNvCxnSpPr>
            <a:endCxn id="45" idx="1"/>
          </p:cNvCxnSpPr>
          <p:nvPr/>
        </p:nvCxnSpPr>
        <p:spPr bwMode="auto">
          <a:xfrm>
            <a:off x="7729023" y="4424219"/>
            <a:ext cx="123354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Gerade Verbindung mit Pfeil 12">
            <a:extLst>
              <a:ext uri="{FF2B5EF4-FFF2-40B4-BE49-F238E27FC236}">
                <a16:creationId xmlns:a16="http://schemas.microsoft.com/office/drawing/2014/main" id="{09AF078B-BA0C-3F16-6EE3-97A03D842DAD}"/>
              </a:ext>
            </a:extLst>
          </p:cNvPr>
          <p:cNvCxnSpPr>
            <a:cxnSpLocks/>
          </p:cNvCxnSpPr>
          <p:nvPr/>
        </p:nvCxnSpPr>
        <p:spPr>
          <a:xfrm>
            <a:off x="7709122" y="27438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676E26C-ACD9-E555-A283-77C1880D7BA2}"/>
              </a:ext>
            </a:extLst>
          </p:cNvPr>
          <p:cNvSpPr txBox="1"/>
          <p:nvPr/>
        </p:nvSpPr>
        <p:spPr>
          <a:xfrm>
            <a:off x="6378997" y="85825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55.8%   White: 68.2%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DD7EC9-E13C-8C89-A400-B123BA772A64}"/>
              </a:ext>
            </a:extLst>
          </p:cNvPr>
          <p:cNvSpPr txBox="1"/>
          <p:nvPr/>
        </p:nvSpPr>
        <p:spPr>
          <a:xfrm>
            <a:off x="6378997" y="3733326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58.0%   White: 67.9%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19D216-9028-E923-7F81-8EF6E9BB73C8}"/>
              </a:ext>
            </a:extLst>
          </p:cNvPr>
          <p:cNvSpPr txBox="1"/>
          <p:nvPr/>
        </p:nvSpPr>
        <p:spPr>
          <a:xfrm>
            <a:off x="6378997" y="6624527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60.5%   White: 71.1%</a:t>
            </a:r>
          </a:p>
        </p:txBody>
      </p:sp>
      <p:sp>
        <p:nvSpPr>
          <p:cNvPr id="63" name="Textfeld 7">
            <a:extLst>
              <a:ext uri="{FF2B5EF4-FFF2-40B4-BE49-F238E27FC236}">
                <a16:creationId xmlns:a16="http://schemas.microsoft.com/office/drawing/2014/main" id="{F842C1C4-D381-C0D6-6D5B-A9C2DA2C8A70}"/>
              </a:ext>
            </a:extLst>
          </p:cNvPr>
          <p:cNvSpPr txBox="1"/>
          <p:nvPr/>
        </p:nvSpPr>
        <p:spPr>
          <a:xfrm>
            <a:off x="1172748" y="390748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eICU-CRD</a:t>
            </a:r>
          </a:p>
        </p:txBody>
      </p:sp>
      <p:sp>
        <p:nvSpPr>
          <p:cNvPr id="64" name="Textfeld 10">
            <a:extLst>
              <a:ext uri="{FF2B5EF4-FFF2-40B4-BE49-F238E27FC236}">
                <a16:creationId xmlns:a16="http://schemas.microsoft.com/office/drawing/2014/main" id="{FD30DBF9-ECDA-6D60-7329-5A5A5EC7BC11}"/>
              </a:ext>
            </a:extLst>
          </p:cNvPr>
          <p:cNvSpPr txBox="1"/>
          <p:nvPr/>
        </p:nvSpPr>
        <p:spPr>
          <a:xfrm>
            <a:off x="3288382" y="940665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Non-septic ICU stays (n=152,079)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(n=2,467)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(n=20)</a:t>
            </a:r>
          </a:p>
        </p:txBody>
      </p:sp>
      <p:cxnSp>
        <p:nvCxnSpPr>
          <p:cNvPr id="65" name="Gerade Verbindung mit Pfeil 12">
            <a:extLst>
              <a:ext uri="{FF2B5EF4-FFF2-40B4-BE49-F238E27FC236}">
                <a16:creationId xmlns:a16="http://schemas.microsoft.com/office/drawing/2014/main" id="{5405368C-D870-ACB8-7654-856C800511D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2030282" y="1356164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11">
            <a:extLst>
              <a:ext uri="{FF2B5EF4-FFF2-40B4-BE49-F238E27FC236}">
                <a16:creationId xmlns:a16="http://schemas.microsoft.com/office/drawing/2014/main" id="{779AAE41-520E-F999-07CE-B6F2E6C65E9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>
            <a:off x="2034397" y="882815"/>
            <a:ext cx="542" cy="10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7">
            <a:extLst>
              <a:ext uri="{FF2B5EF4-FFF2-40B4-BE49-F238E27FC236}">
                <a16:creationId xmlns:a16="http://schemas.microsoft.com/office/drawing/2014/main" id="{9C81AA3C-95EC-A11B-5DBB-E3014D96FE56}"/>
              </a:ext>
            </a:extLst>
          </p:cNvPr>
          <p:cNvSpPr txBox="1"/>
          <p:nvPr/>
        </p:nvSpPr>
        <p:spPr>
          <a:xfrm>
            <a:off x="1172748" y="3082198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42,275 septic, adult ICU patients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sp>
        <p:nvSpPr>
          <p:cNvPr id="68" name="Textfeld 10">
            <a:extLst>
              <a:ext uri="{FF2B5EF4-FFF2-40B4-BE49-F238E27FC236}">
                <a16:creationId xmlns:a16="http://schemas.microsoft.com/office/drawing/2014/main" id="{64D67E94-6A06-A8B3-08BE-EE450DF29F42}"/>
              </a:ext>
            </a:extLst>
          </p:cNvPr>
          <p:cNvSpPr txBox="1"/>
          <p:nvPr/>
        </p:nvSpPr>
        <p:spPr>
          <a:xfrm>
            <a:off x="3288382" y="5405040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(n=234)</a:t>
            </a:r>
          </a:p>
        </p:txBody>
      </p:sp>
      <p:cxnSp>
        <p:nvCxnSpPr>
          <p:cNvPr id="69" name="Gerade Verbindung mit Pfeil 12">
            <a:extLst>
              <a:ext uri="{FF2B5EF4-FFF2-40B4-BE49-F238E27FC236}">
                <a16:creationId xmlns:a16="http://schemas.microsoft.com/office/drawing/2014/main" id="{181F1A30-E55E-0DA1-0C74-1C1D835C92D3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054840" y="5635873"/>
            <a:ext cx="123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12">
            <a:extLst>
              <a:ext uri="{FF2B5EF4-FFF2-40B4-BE49-F238E27FC236}">
                <a16:creationId xmlns:a16="http://schemas.microsoft.com/office/drawing/2014/main" id="{512EE106-FD5F-AE1D-7E64-54C3630E5567}"/>
              </a:ext>
            </a:extLst>
          </p:cNvPr>
          <p:cNvCxnSpPr>
            <a:cxnSpLocks/>
          </p:cNvCxnSpPr>
          <p:nvPr/>
        </p:nvCxnSpPr>
        <p:spPr>
          <a:xfrm>
            <a:off x="2896587" y="3393298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10">
            <a:extLst>
              <a:ext uri="{FF2B5EF4-FFF2-40B4-BE49-F238E27FC236}">
                <a16:creationId xmlns:a16="http://schemas.microsoft.com/office/drawing/2014/main" id="{BC7BEE25-B563-E7D4-295D-0D91E75FECC4}"/>
              </a:ext>
            </a:extLst>
          </p:cNvPr>
          <p:cNvSpPr txBox="1"/>
          <p:nvPr/>
        </p:nvSpPr>
        <p:spPr>
          <a:xfrm>
            <a:off x="3288381" y="328491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Cancer vs. Non-Cancer Patients</a:t>
            </a:r>
          </a:p>
        </p:txBody>
      </p:sp>
      <p:cxnSp>
        <p:nvCxnSpPr>
          <p:cNvPr id="72" name="Gerade Verbindung mit Pfeil 12">
            <a:extLst>
              <a:ext uri="{FF2B5EF4-FFF2-40B4-BE49-F238E27FC236}">
                <a16:creationId xmlns:a16="http://schemas.microsoft.com/office/drawing/2014/main" id="{3A790D12-EB46-AC86-8CC3-8AA1CB11CBA2}"/>
              </a:ext>
            </a:extLst>
          </p:cNvPr>
          <p:cNvCxnSpPr>
            <a:cxnSpLocks/>
          </p:cNvCxnSpPr>
          <p:nvPr/>
        </p:nvCxnSpPr>
        <p:spPr>
          <a:xfrm>
            <a:off x="2896587" y="627202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10">
            <a:extLst>
              <a:ext uri="{FF2B5EF4-FFF2-40B4-BE49-F238E27FC236}">
                <a16:creationId xmlns:a16="http://schemas.microsoft.com/office/drawing/2014/main" id="{BD3C0D72-1E1E-F9E4-F9C4-7C6B26BFF127}"/>
              </a:ext>
            </a:extLst>
          </p:cNvPr>
          <p:cNvSpPr txBox="1"/>
          <p:nvPr/>
        </p:nvSpPr>
        <p:spPr>
          <a:xfrm>
            <a:off x="3288380" y="614149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Different Cancer Patients</a:t>
            </a:r>
          </a:p>
        </p:txBody>
      </p:sp>
      <p:sp>
        <p:nvSpPr>
          <p:cNvPr id="74" name="Textfeld 7">
            <a:extLst>
              <a:ext uri="{FF2B5EF4-FFF2-40B4-BE49-F238E27FC236}">
                <a16:creationId xmlns:a16="http://schemas.microsoft.com/office/drawing/2014/main" id="{38AE17A8-1C2C-8FD4-E6E2-29D437D6BEF7}"/>
              </a:ext>
            </a:extLst>
          </p:cNvPr>
          <p:cNvSpPr txBox="1"/>
          <p:nvPr/>
        </p:nvSpPr>
        <p:spPr>
          <a:xfrm>
            <a:off x="1173290" y="1912694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46,293 ICU septic stays in eICU-CRD</a:t>
            </a:r>
          </a:p>
        </p:txBody>
      </p:sp>
      <p:sp>
        <p:nvSpPr>
          <p:cNvPr id="75" name="Textfeld 10">
            <a:extLst>
              <a:ext uri="{FF2B5EF4-FFF2-40B4-BE49-F238E27FC236}">
                <a16:creationId xmlns:a16="http://schemas.microsoft.com/office/drawing/2014/main" id="{258EDA06-6330-1B52-BC70-8AEAC35ACBC2}"/>
              </a:ext>
            </a:extLst>
          </p:cNvPr>
          <p:cNvSpPr txBox="1"/>
          <p:nvPr/>
        </p:nvSpPr>
        <p:spPr>
          <a:xfrm>
            <a:off x="3288382" y="2514556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(n=4,018)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ADF50A7-DD6E-60A6-6FEE-86C316FA96D9}"/>
              </a:ext>
            </a:extLst>
          </p:cNvPr>
          <p:cNvCxnSpPr>
            <a:cxnSpLocks/>
            <a:stCxn id="74" idx="2"/>
            <a:endCxn id="67" idx="0"/>
          </p:cNvCxnSpPr>
          <p:nvPr/>
        </p:nvCxnSpPr>
        <p:spPr bwMode="auto">
          <a:xfrm flipH="1">
            <a:off x="2034397" y="2404761"/>
            <a:ext cx="542" cy="677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">
            <a:extLst>
              <a:ext uri="{FF2B5EF4-FFF2-40B4-BE49-F238E27FC236}">
                <a16:creationId xmlns:a16="http://schemas.microsoft.com/office/drawing/2014/main" id="{DE1F61B6-90EF-2E3D-4B32-DB88909B1F7E}"/>
              </a:ext>
            </a:extLst>
          </p:cNvPr>
          <p:cNvSpPr txBox="1"/>
          <p:nvPr/>
        </p:nvSpPr>
        <p:spPr>
          <a:xfrm>
            <a:off x="1193191" y="471250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2,933 ICU septic stays with cancer diagnosis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sp>
        <p:nvSpPr>
          <p:cNvPr id="78" name="Textfeld 7">
            <a:extLst>
              <a:ext uri="{FF2B5EF4-FFF2-40B4-BE49-F238E27FC236}">
                <a16:creationId xmlns:a16="http://schemas.microsoft.com/office/drawing/2014/main" id="{1A888FFA-FB3D-8F88-6805-5698C957E190}"/>
              </a:ext>
            </a:extLst>
          </p:cNvPr>
          <p:cNvSpPr txBox="1"/>
          <p:nvPr/>
        </p:nvSpPr>
        <p:spPr>
          <a:xfrm>
            <a:off x="1193191" y="5947139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2,699 septic, adult, cancer ICU patients</a:t>
            </a:r>
            <a:br>
              <a:rPr lang="en-US" dirty="0"/>
            </a:br>
            <a:r>
              <a:rPr lang="en-US" dirty="0"/>
              <a:t>in eICU-CRD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92DCE3C-442D-5FDF-54ED-D81379CDEDB3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 bwMode="auto">
          <a:xfrm>
            <a:off x="2054840" y="5362274"/>
            <a:ext cx="0" cy="584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feld 10">
            <a:extLst>
              <a:ext uri="{FF2B5EF4-FFF2-40B4-BE49-F238E27FC236}">
                <a16:creationId xmlns:a16="http://schemas.microsoft.com/office/drawing/2014/main" id="{424F9864-2871-62EE-7283-A836BA7F0840}"/>
              </a:ext>
            </a:extLst>
          </p:cNvPr>
          <p:cNvSpPr txBox="1"/>
          <p:nvPr/>
        </p:nvSpPr>
        <p:spPr>
          <a:xfrm>
            <a:off x="3288382" y="4193387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Non-cancer stays (n=43,360)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A5A83B1-44D1-8DA0-ECA6-1D8F4F349870}"/>
              </a:ext>
            </a:extLst>
          </p:cNvPr>
          <p:cNvCxnSpPr>
            <a:cxnSpLocks/>
            <a:stCxn id="74" idx="1"/>
            <a:endCxn id="77" idx="0"/>
          </p:cNvCxnSpPr>
          <p:nvPr/>
        </p:nvCxnSpPr>
        <p:spPr bwMode="auto">
          <a:xfrm rot="10800000" flipH="1" flipV="1">
            <a:off x="1173290" y="2158728"/>
            <a:ext cx="881550" cy="2553774"/>
          </a:xfrm>
          <a:prstGeom prst="bentConnector4">
            <a:avLst>
              <a:gd name="adj1" fmla="val -25932"/>
              <a:gd name="adj2" fmla="val 797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A3D7CE-132F-C4FC-CECF-CD4F0BB22B63}"/>
              </a:ext>
            </a:extLst>
          </p:cNvPr>
          <p:cNvCxnSpPr>
            <a:cxnSpLocks/>
            <a:endCxn id="80" idx="1"/>
          </p:cNvCxnSpPr>
          <p:nvPr/>
        </p:nvCxnSpPr>
        <p:spPr bwMode="auto">
          <a:xfrm>
            <a:off x="2054840" y="4424219"/>
            <a:ext cx="123354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Gerade Verbindung mit Pfeil 12">
            <a:extLst>
              <a:ext uri="{FF2B5EF4-FFF2-40B4-BE49-F238E27FC236}">
                <a16:creationId xmlns:a16="http://schemas.microsoft.com/office/drawing/2014/main" id="{BC667545-23EB-4839-D6F0-11C3B7CECBD7}"/>
              </a:ext>
            </a:extLst>
          </p:cNvPr>
          <p:cNvCxnSpPr>
            <a:cxnSpLocks/>
          </p:cNvCxnSpPr>
          <p:nvPr/>
        </p:nvCxnSpPr>
        <p:spPr>
          <a:xfrm>
            <a:off x="2034939" y="27438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91C427F-6112-8C93-43E8-B4A76518B425}"/>
              </a:ext>
            </a:extLst>
          </p:cNvPr>
          <p:cNvSpPr txBox="1"/>
          <p:nvPr/>
        </p:nvSpPr>
        <p:spPr>
          <a:xfrm>
            <a:off x="704814" y="85825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52.3%   White: 76.8%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F2F787-FF5F-CA9B-5E2A-8F1D57828C6C}"/>
              </a:ext>
            </a:extLst>
          </p:cNvPr>
          <p:cNvSpPr txBox="1"/>
          <p:nvPr/>
        </p:nvSpPr>
        <p:spPr>
          <a:xfrm>
            <a:off x="704814" y="3733326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52.1%   White: 77.0%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75F2D5-60E4-D696-8803-F2399D3CE78A}"/>
              </a:ext>
            </a:extLst>
          </p:cNvPr>
          <p:cNvSpPr txBox="1"/>
          <p:nvPr/>
        </p:nvSpPr>
        <p:spPr>
          <a:xfrm>
            <a:off x="704814" y="6624527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56.3.5%   White: 77.5%</a:t>
            </a:r>
          </a:p>
        </p:txBody>
      </p:sp>
    </p:spTree>
    <p:extLst>
      <p:ext uri="{BB962C8B-B14F-4D97-AF65-F5344CB8AC3E}">
        <p14:creationId xmlns:p14="http://schemas.microsoft.com/office/powerpoint/2010/main" val="1186949164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7453E4-18B8-794E-A24C-EE3745C9CA7B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7E9DA9E47B96D4A9FF5869A522D2EBE" ma:contentTypeVersion="14" ma:contentTypeDescription="Ein neues Dokument erstellen." ma:contentTypeScope="" ma:versionID="c6b567c2eb3fec7b6e0779b66ade1c1d">
  <xsd:schema xmlns:xsd="http://www.w3.org/2001/XMLSchema" xmlns:xs="http://www.w3.org/2001/XMLSchema" xmlns:p="http://schemas.microsoft.com/office/2006/metadata/properties" xmlns:ns3="0c7ed570-c004-4df7-b924-f6f15cff9822" xmlns:ns4="fd3c8342-50e0-4f70-a5fe-1cf354f99926" targetNamespace="http://schemas.microsoft.com/office/2006/metadata/properties" ma:root="true" ma:fieldsID="cf608d3f30b78ea6f7b5008d854f34c9" ns3:_="" ns4:_="">
    <xsd:import namespace="0c7ed570-c004-4df7-b924-f6f15cff9822"/>
    <xsd:import namespace="fd3c8342-50e0-4f70-a5fe-1cf354f999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ed570-c004-4df7-b924-f6f15cff98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c8342-50e0-4f70-a5fe-1cf354f99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D84E0E-EA78-4BD7-BB0A-CB2F5B4B4D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ed570-c004-4df7-b924-f6f15cff9822"/>
    <ds:schemaRef ds:uri="fd3c8342-50e0-4f70-a5fe-1cf354f99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94CC53-2CAC-471B-9BA4-2797B3DA82E3}">
  <ds:schemaRefs>
    <ds:schemaRef ds:uri="0c7ed570-c004-4df7-b924-f6f15cff9822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c8342-50e0-4f70-a5fe-1cf354f9992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A18103-7F7B-4DF6-B5E4-0AF29ECCC1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4096</TotalTime>
  <Words>265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Wingdings</vt:lpstr>
      <vt:lpstr>2_Blank Presentation</vt:lpstr>
      <vt:lpstr>PowerPoint Presentation</vt:lpstr>
    </vt:vector>
  </TitlesOfParts>
  <Company>Kanton Spital Aarau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 Cantoni</dc:creator>
  <cp:lastModifiedBy>João Matos</cp:lastModifiedBy>
  <cp:revision>459</cp:revision>
  <cp:lastPrinted>2022-11-24T15:11:58Z</cp:lastPrinted>
  <dcterms:created xsi:type="dcterms:W3CDTF">2021-07-14T06:40:49Z</dcterms:created>
  <dcterms:modified xsi:type="dcterms:W3CDTF">2023-03-01T20:19:57Z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0x01010007E9DA9E47B96D4A9FF5869A522D2EBE</vt:lpwstr>
  </property>
</Properties>
</file>