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fao.org/3/bn223s/bn223s.pdf" TargetMode="External"/><Relationship Id="rId3" Type="http://schemas.openxmlformats.org/officeDocument/2006/relationships/hyperlink" Target="https://www.dane.gov.co/files/images/eventos/ods/presentaciones/Personas/2-medicion-seguridad-alimentaria.pdf" TargetMode="External"/><Relationship Id="rId4" Type="http://schemas.openxmlformats.org/officeDocument/2006/relationships/hyperlink" Target="http://www.fao.org/3/bl404s/bl404s.pdf" TargetMode="External"/><Relationship Id="rId5" Type="http://schemas.openxmlformats.org/officeDocument/2006/relationships/hyperlink" Target="https://respyn.uanl.mx/index.php/respyn/article/view/147" TargetMode="External"/><Relationship Id="rId6" Type="http://schemas.openxmlformats.org/officeDocument/2006/relationships/hyperlink" Target="https://foodsecurityindex.eiu.com/index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8 de Junio de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28 de Junio de 2021</a:t>
            </a:r>
          </a:p>
        </p:txBody>
      </p:sp>
      <p:sp>
        <p:nvSpPr>
          <p:cNvPr id="152" name="Indice de Seguridad Alimentari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Indice de Seguridad Alimentaria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ferencia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Referencias:</a:t>
            </a:r>
          </a:p>
        </p:txBody>
      </p:sp>
      <p:sp>
        <p:nvSpPr>
          <p:cNvPr id="187" name="[1] - Food and Agriculture Organization. (1997, April). EVALUACION DE LA SITUACION ALIMENTARIA FAMILIAR, BASADA EN EL INDICE GLOBAL DE SEGURIDAD ALIMENTARIA FAMILIAR Y EN LA SEXTA ENCUESTA ALIMENTARIA MUNDIAL. http://www.fao.org/3/bn223s/bn223s.pd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1856" indent="-371856" defTabSz="1487386">
              <a:spcBef>
                <a:spcPts val="2700"/>
              </a:spcBef>
              <a:defRPr sz="2928"/>
            </a:pPr>
            <a:r>
              <a:t>[1] - Food and Agriculture Organization. (1997, April). EVALUACION DE LA SITUACION ALIMENTARIA FAMILIAR, BASADA EN EL INDICE GLOBAL DE SEGURIDAD ALIMENTARIA FAMILIAR Y EN LA SEXTA ENCUESTA ALIMENTARIA MUNDIAL. </a:t>
            </a:r>
            <a:r>
              <a:rPr u="sng">
                <a:hlinkClick r:id="rId2" invalidUrl="" action="" tgtFrame="" tooltip="" history="1" highlightClick="0" endSnd="0"/>
              </a:rPr>
              <a:t>http://www.fao.org/3/bn223s/bn223s.pdf</a:t>
            </a:r>
            <a:r>
              <a:t> </a:t>
            </a:r>
          </a:p>
          <a:p>
            <a:pPr marL="371856" indent="-371856" defTabSz="1487386">
              <a:spcBef>
                <a:spcPts val="2700"/>
              </a:spcBef>
              <a:defRPr sz="2928"/>
            </a:pPr>
            <a:r>
              <a:t>[2] - FAO, &amp; Rosero Moncayo, J. (2017). La Medición de la Seguridad Alimentaria: Avances y Desafíos. DANE. </a:t>
            </a:r>
            <a:r>
              <a:rPr u="sng">
                <a:hlinkClick r:id="rId3" invalidUrl="" action="" tgtFrame="" tooltip="" history="1" highlightClick="0" endSnd="0"/>
              </a:rPr>
              <a:t>https://www.dane.gov.co/files/images/eventos/ods/presentaciones/Personas/2-medicion-seguridad-alimentaria.pdf</a:t>
            </a:r>
          </a:p>
          <a:p>
            <a:pPr marL="371856" indent="-371856" defTabSz="1487386">
              <a:spcBef>
                <a:spcPts val="2700"/>
              </a:spcBef>
              <a:defRPr sz="2928"/>
            </a:pPr>
            <a:r>
              <a:t>[3] - Organización de las naciones unidas para la alimentación y la agricultura. (2013). ESCALA DE INSEGURIDAD ALIMENTARIA BASADA EN LA EXPERIENCIA. Fao. http://www.fao.org/3/bl404s/bl404s.pdf</a:t>
            </a:r>
          </a:p>
          <a:p>
            <a:pPr marL="371856" indent="-371856" defTabSz="1487386">
              <a:spcBef>
                <a:spcPts val="2700"/>
              </a:spcBef>
              <a:defRPr sz="2928"/>
            </a:pPr>
            <a:r>
              <a:t>[4] - Food and Agriculture Organization. (2013). MÓDULOS DE LA ENCUESTA. ESCALA DE INSEGURIDAD ALIMENTARIA BASADA EN LA EXPERIENCIA. </a:t>
            </a:r>
            <a:r>
              <a:rPr u="sng">
                <a:hlinkClick r:id="rId4" invalidUrl="" action="" tgtFrame="" tooltip="" history="1" highlightClick="0" endSnd="0"/>
              </a:rPr>
              <a:t>http://www.fao.org/3/bl404s/bl404s.pdf</a:t>
            </a:r>
            <a:r>
              <a:t> </a:t>
            </a:r>
          </a:p>
          <a:p>
            <a:pPr marL="371856" indent="-371856" defTabSz="1487386">
              <a:spcBef>
                <a:spcPts val="2700"/>
              </a:spcBef>
              <a:defRPr sz="2928"/>
            </a:pPr>
            <a:r>
              <a:t>[5] - Figueroa Pedraza, D. (2005). MEDICION DE LA SEGURIDAD ALIMENTARIA Y NUTRICIONAL. RESPYN Revista Salud Pública Y Nutrición, 6(2). Recuperado a partir de </a:t>
            </a:r>
            <a:r>
              <a:rPr u="sng">
                <a:hlinkClick r:id="rId5" invalidUrl="" action="" tgtFrame="" tooltip="" history="1" highlightClick="0" endSnd="0"/>
              </a:rPr>
              <a:t>https://respyn.uanl.mx/index.php/respyn/article/view/147</a:t>
            </a:r>
          </a:p>
          <a:p>
            <a:pPr marL="371856" indent="-371856" defTabSz="1487386">
              <a:spcBef>
                <a:spcPts val="2700"/>
              </a:spcBef>
              <a:defRPr sz="2928"/>
            </a:pPr>
            <a:r>
              <a:t>[6] - Global Food Security Index (GFSI). (2020). Índice Mundial de Seguridad Alimentaria. </a:t>
            </a:r>
            <a:r>
              <a:rPr u="sng">
                <a:hlinkClick r:id="rId6" invalidUrl="" action="" tgtFrame="" tooltip="" history="1" highlightClick="0" endSnd="0"/>
              </a:rPr>
              <a:t>https://foodsecurityindex.eiu.com/index</a:t>
            </a:r>
          </a:p>
          <a:p>
            <a:pPr marL="371856" indent="-371856" defTabSz="1487386">
              <a:spcBef>
                <a:spcPts val="2700"/>
              </a:spcBef>
              <a:defRPr sz="2928"/>
            </a:pPr>
            <a:r>
              <a:t>[7] - Una introducción a los conceptos básicos de la seguridad alimentaria [Online], Available:  http://www.fao.org/3/al936s/al936s00.pdf , [Accessed: April 18, 2021].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e puede ver com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 puede ver como:</a:t>
            </a:r>
          </a:p>
        </p:txBody>
      </p:sp>
      <p:sp>
        <p:nvSpPr>
          <p:cNvPr id="155" name="Un indice unificad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14979" indent="-1314979">
              <a:buSzPct val="100000"/>
              <a:buAutoNum type="arabicPeriod" startAt="1"/>
              <a:defRPr sz="7100"/>
            </a:pPr>
            <a:r>
              <a:t>Un indice unificado</a:t>
            </a:r>
          </a:p>
          <a:p>
            <a:pPr marL="1314979" indent="-1314979">
              <a:buSzPct val="100000"/>
              <a:buAutoNum type="arabicPeriod" startAt="1"/>
              <a:defRPr sz="7100"/>
            </a:pPr>
            <a:r>
              <a:t>Multiples Indices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Un indice unificado"/>
          <p:cNvSpPr txBox="1"/>
          <p:nvPr>
            <p:ph type="title"/>
          </p:nvPr>
        </p:nvSpPr>
        <p:spPr>
          <a:xfrm>
            <a:off x="5843017" y="5643785"/>
            <a:ext cx="14301294" cy="1433164"/>
          </a:xfrm>
          <a:prstGeom prst="rect">
            <a:avLst/>
          </a:prstGeom>
        </p:spPr>
        <p:txBody>
          <a:bodyPr/>
          <a:lstStyle>
            <a:lvl1pPr defTabSz="2365188">
              <a:defRPr spc="-174" sz="8730"/>
            </a:lvl1pPr>
          </a:lstStyle>
          <a:p>
            <a:pPr/>
            <a:r>
              <a:t>Un indice unificado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ICE GLOBAL DE SEGURIDAD ALIMENTARIA FAMILIAR[1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defRPr spc="-122" sz="6120"/>
            </a:lvl1pPr>
          </a:lstStyle>
          <a:p>
            <a:pPr/>
            <a:r>
              <a:t>INDICE GLOBAL DE SEGURIDAD ALIMENTARIA FAMILIAR[1] </a:t>
            </a:r>
          </a:p>
        </p:txBody>
      </p:sp>
      <p:sp>
        <p:nvSpPr>
          <p:cNvPr id="160" name="Según la FAO en 1997 el Indice de seguridad alimentaria familiar e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0735">
              <a:defRPr sz="5335"/>
            </a:lvl1pPr>
          </a:lstStyle>
          <a:p>
            <a:pPr/>
            <a:r>
              <a:t>Según la FAO en 1997 el Indice de seguridad alimentaria familiar es:</a:t>
            </a:r>
          </a:p>
        </p:txBody>
      </p:sp>
      <p:sp>
        <p:nvSpPr>
          <p:cNvPr id="161" name="H (Magnitud de desnutrición) = % de personas desnutridas de la población.…"/>
          <p:cNvSpPr txBox="1"/>
          <p:nvPr>
            <p:ph type="body" idx="1"/>
          </p:nvPr>
        </p:nvSpPr>
        <p:spPr>
          <a:xfrm>
            <a:off x="1206500" y="4450779"/>
            <a:ext cx="21971000" cy="8256011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sz="4000"/>
            </a:pPr>
            <a:r>
              <a:t>H (Magnitud de desnutrición) = % de personas desnutridas de la población.</a:t>
            </a:r>
          </a:p>
          <a:p>
            <a:pPr>
              <a:defRPr sz="4000"/>
            </a:pPr>
            <a:r>
              <a:t>G = Déficit porcentual de ingesta de energía alimentaria de personas con desnutrición con respecto a la necesidad nutricional media del país.</a:t>
            </a:r>
          </a:p>
          <a:p>
            <a:pPr>
              <a:defRPr sz="4000"/>
            </a:pPr>
            <a14:m>
              <m:oMath>
                <m:sSup>
                  <m:e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p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p>
                </m:sSup>
              </m:oMath>
            </a14:m>
            <a:r>
              <a:t> (Media de desigualdad de en la distribución de los déficit alimentarios) = No dice, pero puede ser la varianza.</a:t>
            </a:r>
          </a:p>
          <a:p>
            <a:pPr>
              <a:defRPr sz="4000"/>
            </a:pPr>
            <a14:m>
              <m:oMath>
                <m:r>
                  <a:rPr xmlns:a="http://schemas.openxmlformats.org/drawingml/2006/main" sz="4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  <a:r>
              <a:t> (Probabilidad de afrontar una situación de inseguridad alimentaria temporal) = Variación de los suministros de energía alimentaria</a:t>
            </a:r>
          </a:p>
        </p:txBody>
      </p:sp>
      <p:sp>
        <p:nvSpPr>
          <p:cNvPr id="162" name="Ecuación"/>
          <p:cNvSpPr txBox="1"/>
          <p:nvPr/>
        </p:nvSpPr>
        <p:spPr>
          <a:xfrm>
            <a:off x="1179505" y="4147762"/>
            <a:ext cx="22024991" cy="6705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100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σ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}"/>
                    </m:dPr>
                    <m:e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17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17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xmlns:a="http://schemas.openxmlformats.org/drawingml/2006/main" sz="6100" i="1">
                          <a:solidFill>
                            <a:srgbClr val="017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6100" i="1">
                      <a:solidFill>
                        <a:srgbClr val="017000"/>
                      </a:solidFill>
                      <a:latin typeface="Cambria Math" panose="02040503050406030204" pitchFamily="18" charset="0"/>
                    </a:rPr>
                    <m:t>100</m:t>
                  </m:r>
                </m:oMath>
              </m:oMathPara>
            </a14:m>
            <a:endParaRPr sz="6100">
              <a:solidFill>
                <a:srgbClr val="0171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todología (POU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Metodología (POU)</a:t>
            </a:r>
          </a:p>
        </p:txBody>
      </p:sp>
      <p:sp>
        <p:nvSpPr>
          <p:cNvPr id="165" name="Obtener la distribución de calorías per capita por día basado en una encuesta de Alimentación…"/>
          <p:cNvSpPr txBox="1"/>
          <p:nvPr>
            <p:ph type="body" sz="half" idx="1"/>
          </p:nvPr>
        </p:nvSpPr>
        <p:spPr>
          <a:xfrm>
            <a:off x="448202" y="2968877"/>
            <a:ext cx="10923668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Obtener la distribución de calorías per capita por día basado en una encuesta de Alimentación</a:t>
            </a:r>
          </a:p>
          <a:p>
            <a:pPr marL="889000" indent="-889000">
              <a:buSzPct val="100000"/>
              <a:buAutoNum type="arabicPeriod" startAt="1"/>
            </a:pPr>
            <a:r>
              <a:t>Se hace estimación de las necesidades mínimas calóricas basados en consideraciones internacionales.</a:t>
            </a:r>
          </a:p>
          <a:p>
            <a:pPr marL="889000" indent="-889000">
              <a:buSzPct val="100000"/>
              <a:buAutoNum type="arabicPeriod" startAt="1"/>
            </a:pPr>
            <a:r>
              <a:t>Calcular porcentaje de población por debajo del mínimo.</a:t>
            </a:r>
          </a:p>
        </p:txBody>
      </p:sp>
      <p:pic>
        <p:nvPicPr>
          <p:cNvPr id="166" name="Captura de Pantalla 2021-06-28 a la(s) 12.30.47 a. m..png" descr="Captura de Pantalla 2021-06-28 a la(s) 12.30.47 a. 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10" y="3606394"/>
            <a:ext cx="14259017" cy="6980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scala de medición de inseguridad alimentaria basada en la experiencia (FIES)[2][3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65469">
              <a:defRPr spc="-95" sz="4760"/>
            </a:lvl1pPr>
          </a:lstStyle>
          <a:p>
            <a:pPr/>
            <a:r>
              <a:t>Escala de medición de inseguridad alimentaria basada en la experiencia (FIES)[2][3]</a:t>
            </a:r>
          </a:p>
        </p:txBody>
      </p:sp>
      <p:sp>
        <p:nvSpPr>
          <p:cNvPr id="169" name="Es una medida complementaria a la POU que calcula el porcentaje de personas (prevalencia) que experimentan inseguridad alimentaria en dos niveles: moderado y severo.…"/>
          <p:cNvSpPr txBox="1"/>
          <p:nvPr>
            <p:ph type="body" idx="1"/>
          </p:nvPr>
        </p:nvSpPr>
        <p:spPr>
          <a:xfrm>
            <a:off x="471899" y="2729994"/>
            <a:ext cx="22838619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200"/>
            </a:pPr>
            <a:r>
              <a:t>Es una medida complementaria a la POU que calcula el porcentaje de personas (prevalencia) que experimentan inseguridad alimentaria en dos niveles: moderado y severo.</a:t>
            </a:r>
          </a:p>
          <a:p>
            <a:pPr marL="609599" indent="-609599">
              <a:defRPr sz="4200"/>
            </a:pPr>
            <a:r>
              <a:t>Se basa en métodos estadísticos sólidos (Item response Theory) Cuya validez y confiabilidad puede ser medidas formalmente.</a:t>
            </a:r>
          </a:p>
          <a:p>
            <a:pPr marL="609599" indent="-609599">
              <a:defRPr sz="4200"/>
            </a:pPr>
            <a:r>
              <a:t>Consta de 8 preguntas solo[4]</a:t>
            </a:r>
          </a:p>
        </p:txBody>
      </p:sp>
      <p:pic>
        <p:nvPicPr>
          <p:cNvPr id="170" name="Captura de Pantalla 2021-06-28 a la(s) 12.56.30 a. m..png" descr="Captura de Pantalla 2021-06-28 a la(s) 12.56.30 a. 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7409" y="6958640"/>
            <a:ext cx="17669182" cy="5580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esde multiples Indices"/>
          <p:cNvSpPr txBox="1"/>
          <p:nvPr>
            <p:ph type="title"/>
          </p:nvPr>
        </p:nvSpPr>
        <p:spPr>
          <a:xfrm>
            <a:off x="5349411" y="2539506"/>
            <a:ext cx="12991584" cy="1433163"/>
          </a:xfrm>
          <a:prstGeom prst="rect">
            <a:avLst/>
          </a:prstGeom>
        </p:spPr>
        <p:txBody>
          <a:bodyPr/>
          <a:lstStyle>
            <a:lvl1pPr defTabSz="2365188">
              <a:defRPr spc="-174" sz="8730"/>
            </a:lvl1pPr>
          </a:lstStyle>
          <a:p>
            <a:pPr/>
            <a:r>
              <a:t>Desde multiples Indices</a:t>
            </a:r>
          </a:p>
        </p:txBody>
      </p:sp>
      <p:sp>
        <p:nvSpPr>
          <p:cNvPr id="173" name="Al tratarse de un problema de multidimensional y que puede ser estático o dinámico en el tiempo[7] se sugiere el uso de múltiples indices[5]"/>
          <p:cNvSpPr txBox="1"/>
          <p:nvPr/>
        </p:nvSpPr>
        <p:spPr>
          <a:xfrm>
            <a:off x="1282636" y="4690850"/>
            <a:ext cx="21818728" cy="163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>
                <a:solidFill>
                  <a:srgbClr val="010101"/>
                </a:solidFill>
              </a:defRPr>
            </a:lvl1pPr>
          </a:lstStyle>
          <a:p>
            <a:pPr/>
            <a:r>
              <a:t>Al tratarse de un problema de multidimensional y que puede ser estático o dinámico en el tiempo[7] se sugiere el uso de múltiples indices[5] </a:t>
            </a:r>
          </a:p>
        </p:txBody>
      </p:sp>
      <p:sp>
        <p:nvSpPr>
          <p:cNvPr id="174" name="Índices de Disponibilidad…"/>
          <p:cNvSpPr txBox="1"/>
          <p:nvPr>
            <p:ph type="body" sz="half" idx="1"/>
          </p:nvPr>
        </p:nvSpPr>
        <p:spPr>
          <a:xfrm>
            <a:off x="1206500" y="7352784"/>
            <a:ext cx="21971000" cy="3264967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Índices de Disponibilidad </a:t>
            </a:r>
          </a:p>
          <a:p>
            <a:pPr>
              <a:defRPr b="1"/>
            </a:pPr>
            <a:r>
              <a:t>Índices de accesibilidad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uficiencia: Adecuación calórica y / o proteica agregando (distribución del consumo en los distintos segmentos de població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Suficiencia</a:t>
            </a:r>
            <a:r>
              <a:t>: Adecuación calórica y / o proteica agregando (distribución del consumo en los distintos segmentos de población) 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Autonomía</a:t>
            </a:r>
            <a:r>
              <a:t>: Importación o exportación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Sustentabilidad</a:t>
            </a:r>
            <a:r>
              <a:t>: Pérdida de terrenos laborables (por erosión, salinización, desertificación, etc.), de variedades fitogenéticas, de vientres animales y la pérdida de deficiencia energética de los sistemas alimentarios. 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b="1"/>
              <a:t>Equidad</a:t>
            </a:r>
            <a:r>
              <a:t>: Magnitud de la desnutrición (consumo inferior a 1,4 veces de su Tasa Metabólica Basal) y/o del subconsumo alimentario y su relación con las líneas de indigencia y de pobreza, por ser indicativos del consumo con relación al ingreso.</a:t>
            </a:r>
          </a:p>
        </p:txBody>
      </p:sp>
      <p:sp>
        <p:nvSpPr>
          <p:cNvPr id="177" name="Índices de Disponibilidad"/>
          <p:cNvSpPr txBox="1"/>
          <p:nvPr/>
        </p:nvSpPr>
        <p:spPr>
          <a:xfrm>
            <a:off x="1206500" y="1077359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Índices de Disponibilidad </a:t>
            </a:r>
          </a:p>
        </p:txBody>
      </p:sp>
      <p:sp>
        <p:nvSpPr>
          <p:cNvPr id="178" name="Se puede Calcular: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Se puede Calcular: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lobal Food Security Index[6] (2020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Food Security Index[6] (2020)</a:t>
            </a:r>
          </a:p>
        </p:txBody>
      </p:sp>
      <p:sp>
        <p:nvSpPr>
          <p:cNvPr id="181" name="Se Basa en 4 Campo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 Basa en 4 Campos:</a:t>
            </a:r>
          </a:p>
        </p:txBody>
      </p:sp>
      <p:sp>
        <p:nvSpPr>
          <p:cNvPr id="182" name="Asequibilidad: Capacidad de los consumidores para comprar alimentos…"/>
          <p:cNvSpPr txBox="1"/>
          <p:nvPr>
            <p:ph type="body" sz="half" idx="1"/>
          </p:nvPr>
        </p:nvSpPr>
        <p:spPr>
          <a:xfrm>
            <a:off x="566686" y="3282614"/>
            <a:ext cx="20474492" cy="6532348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Asequibilidad</a:t>
            </a:r>
            <a:r>
              <a:t>: C</a:t>
            </a:r>
            <a:r>
              <a:rPr sz="4000"/>
              <a:t>apacidad de los consumidores para comprar alimentos</a:t>
            </a:r>
          </a:p>
          <a:p>
            <a:pPr/>
            <a:r>
              <a:rPr b="1"/>
              <a:t>Disponibilidad</a:t>
            </a:r>
            <a:r>
              <a:t>: S</a:t>
            </a:r>
            <a:r>
              <a:rPr sz="4000"/>
              <a:t>uficiencia del suministro nacional de alimentos, el riesgo de interrupción del suministro, la capacidad nacional para difundir alimentos y los esfuerzos de investigación para expandir la producción agrícola.</a:t>
            </a:r>
          </a:p>
          <a:p>
            <a:pPr/>
            <a:r>
              <a:rPr b="1"/>
              <a:t>Calidad y seguridad</a:t>
            </a:r>
            <a:r>
              <a:t>: V</a:t>
            </a:r>
            <a:r>
              <a:rPr sz="4000"/>
              <a:t>ariedad y la calidad nutricional de las dietas promedio</a:t>
            </a:r>
          </a:p>
          <a:p>
            <a:pPr/>
            <a:r>
              <a:rPr b="1"/>
              <a:t>Recursos naturales y resiliencia</a:t>
            </a:r>
            <a:r>
              <a:t>:</a:t>
            </a:r>
            <a:r>
              <a:rPr sz="4000"/>
              <a:t> exposición de un país a los impactos del cambio climático; su susceptibilidad a los riesgos de los recursos naturales</a:t>
            </a:r>
          </a:p>
        </p:txBody>
      </p:sp>
      <p:pic>
        <p:nvPicPr>
          <p:cNvPr id="183" name="Captura de Pantalla 2021-06-28 a la(s) 1.11.41 a. m..png" descr="Captura de Pantalla 2021-06-28 a la(s) 1.11.41 a. 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140" y="9656150"/>
            <a:ext cx="17508476" cy="169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Captura de Pantalla 2021-06-28 a la(s) 1.12.14 a. m..png" descr="Captura de Pantalla 2021-06-28 a la(s) 1.12.14 a. 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6683" y="11612338"/>
            <a:ext cx="17127390" cy="1853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