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CC98CE-6F5E-4055-BB79-0E3420FACD3B}" v="650" dt="2024-01-09T03:14:58.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385C2113-413A-4A24-A2D8-396660922B35}"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8FCE965-3317-41BF-B651-7CE4906D00CF}">
      <dgm:prSet/>
      <dgm:spPr/>
      <dgm:t>
        <a:bodyPr/>
        <a:lstStyle/>
        <a:p>
          <a:r>
            <a:rPr lang="en-US"/>
            <a:t>These submissions are a critical source of information, as they furnish monthly snapshot data on individuals enrolled in both Medicare and Medicaid.</a:t>
          </a:r>
        </a:p>
      </dgm:t>
    </dgm:pt>
    <dgm:pt modelId="{B4CD0DE0-3FBB-43A9-B939-9394A04A9F27}" type="parTrans" cxnId="{EE7ED552-91AA-4328-9984-6EE7DA90C0CC}">
      <dgm:prSet/>
      <dgm:spPr/>
      <dgm:t>
        <a:bodyPr/>
        <a:lstStyle/>
        <a:p>
          <a:endParaRPr lang="en-US"/>
        </a:p>
      </dgm:t>
    </dgm:pt>
    <dgm:pt modelId="{B5567CEC-00D3-4B08-8A30-25E3F0766FF2}" type="sibTrans" cxnId="{EE7ED552-91AA-4328-9984-6EE7DA90C0CC}">
      <dgm:prSet/>
      <dgm:spPr/>
      <dgm:t>
        <a:bodyPr/>
        <a:lstStyle/>
        <a:p>
          <a:endParaRPr lang="en-US"/>
        </a:p>
      </dgm:t>
    </dgm:pt>
    <dgm:pt modelId="{AC1EB0C5-BC3F-4031-9FE7-4400FCD938E3}">
      <dgm:prSet/>
      <dgm:spPr/>
      <dgm:t>
        <a:bodyPr/>
        <a:lstStyle/>
        <a:p>
          <a:r>
            <a:rPr lang="en-US"/>
            <a:t>All submissions are made on time </a:t>
          </a:r>
        </a:p>
      </dgm:t>
    </dgm:pt>
    <dgm:pt modelId="{32B883AD-71BD-4E90-926D-CA7244969733}" type="parTrans" cxnId="{ADDC1AD2-E1BC-47F2-A1D5-B22E90FCC0A7}">
      <dgm:prSet/>
      <dgm:spPr/>
      <dgm:t>
        <a:bodyPr/>
        <a:lstStyle/>
        <a:p>
          <a:endParaRPr lang="en-US"/>
        </a:p>
      </dgm:t>
    </dgm:pt>
    <dgm:pt modelId="{14B09928-3C13-46CB-8EBC-4C7B4C05022A}" type="sibTrans" cxnId="{ADDC1AD2-E1BC-47F2-A1D5-B22E90FCC0A7}">
      <dgm:prSet/>
      <dgm:spPr/>
      <dgm:t>
        <a:bodyPr/>
        <a:lstStyle/>
        <a:p>
          <a:endParaRPr lang="en-US"/>
        </a:p>
      </dgm:t>
    </dgm:pt>
    <dgm:pt modelId="{D78CB5BD-0828-407E-8B51-F7E43E7991D7}">
      <dgm:prSet/>
      <dgm:spPr/>
      <dgm:t>
        <a:bodyPr/>
        <a:lstStyle/>
        <a:p>
          <a:r>
            <a:rPr lang="en-US"/>
            <a:t>Data is accurate to the grain </a:t>
          </a:r>
        </a:p>
      </dgm:t>
    </dgm:pt>
    <dgm:pt modelId="{21BE89A9-B8A0-4D0D-ACB9-50E3D213C509}" type="parTrans" cxnId="{887BA4B8-D35F-4DD3-BF29-BD323AB74FDC}">
      <dgm:prSet/>
      <dgm:spPr/>
      <dgm:t>
        <a:bodyPr/>
        <a:lstStyle/>
        <a:p>
          <a:endParaRPr lang="en-US"/>
        </a:p>
      </dgm:t>
    </dgm:pt>
    <dgm:pt modelId="{7D0E8EC7-22F0-4653-A866-1BE3FBAA8391}" type="sibTrans" cxnId="{887BA4B8-D35F-4DD3-BF29-BD323AB74FDC}">
      <dgm:prSet/>
      <dgm:spPr/>
      <dgm:t>
        <a:bodyPr/>
        <a:lstStyle/>
        <a:p>
          <a:endParaRPr lang="en-US"/>
        </a:p>
      </dgm:t>
    </dgm:pt>
    <dgm:pt modelId="{73B6F033-B560-471F-8F9B-807F80F12A63}">
      <dgm:prSet/>
      <dgm:spPr/>
      <dgm:t>
        <a:bodyPr/>
        <a:lstStyle/>
        <a:p>
          <a:r>
            <a:rPr lang="en-US"/>
            <a:t>Future pricing</a:t>
          </a:r>
        </a:p>
      </dgm:t>
    </dgm:pt>
    <dgm:pt modelId="{34FF5B80-F53B-45F8-BC41-10F0B70ED29B}" type="parTrans" cxnId="{9AACABE6-3A54-4CA8-B5C4-73D9E3548CF4}">
      <dgm:prSet/>
      <dgm:spPr/>
      <dgm:t>
        <a:bodyPr/>
        <a:lstStyle/>
        <a:p>
          <a:endParaRPr lang="en-US"/>
        </a:p>
      </dgm:t>
    </dgm:pt>
    <dgm:pt modelId="{EC2088ED-A689-405F-9CC5-16E63B133D84}" type="sibTrans" cxnId="{9AACABE6-3A54-4CA8-B5C4-73D9E3548CF4}">
      <dgm:prSet/>
      <dgm:spPr/>
      <dgm:t>
        <a:bodyPr/>
        <a:lstStyle/>
        <a:p>
          <a:endParaRPr lang="en-US"/>
        </a:p>
      </dgm:t>
    </dgm:pt>
    <dgm:pt modelId="{91869E77-F4EF-4265-BFD2-B30FBF417F2A}" type="pres">
      <dgm:prSet presAssocID="{385C2113-413A-4A24-A2D8-396660922B35}" presName="root" presStyleCnt="0">
        <dgm:presLayoutVars>
          <dgm:dir/>
          <dgm:resizeHandles val="exact"/>
        </dgm:presLayoutVars>
      </dgm:prSet>
      <dgm:spPr/>
    </dgm:pt>
    <dgm:pt modelId="{A41F9CB1-230E-400B-8DFC-58C35AC9DA50}" type="pres">
      <dgm:prSet presAssocID="{385C2113-413A-4A24-A2D8-396660922B35}" presName="container" presStyleCnt="0">
        <dgm:presLayoutVars>
          <dgm:dir/>
          <dgm:resizeHandles val="exact"/>
        </dgm:presLayoutVars>
      </dgm:prSet>
      <dgm:spPr/>
    </dgm:pt>
    <dgm:pt modelId="{8753DCA9-1966-413F-9360-20B487718C31}" type="pres">
      <dgm:prSet presAssocID="{38FCE965-3317-41BF-B651-7CE4906D00CF}" presName="compNode" presStyleCnt="0"/>
      <dgm:spPr/>
    </dgm:pt>
    <dgm:pt modelId="{E635CBD0-BB9C-4676-9AE1-ABDFE6090139}" type="pres">
      <dgm:prSet presAssocID="{38FCE965-3317-41BF-B651-7CE4906D00CF}" presName="iconBgRect" presStyleLbl="bgShp" presStyleIdx="0" presStyleCnt="4"/>
      <dgm:spPr/>
    </dgm:pt>
    <dgm:pt modelId="{9837BD97-B252-48F4-8D1F-45B33C9099A8}" type="pres">
      <dgm:prSet presAssocID="{38FCE965-3317-41BF-B651-7CE4906D00C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FF2F93B3-F656-4EF7-AD37-4188BB23AAC6}" type="pres">
      <dgm:prSet presAssocID="{38FCE965-3317-41BF-B651-7CE4906D00CF}" presName="spaceRect" presStyleCnt="0"/>
      <dgm:spPr/>
    </dgm:pt>
    <dgm:pt modelId="{BA9820DB-75ED-4DA5-AB2D-84B439B89832}" type="pres">
      <dgm:prSet presAssocID="{38FCE965-3317-41BF-B651-7CE4906D00CF}" presName="textRect" presStyleLbl="revTx" presStyleIdx="0" presStyleCnt="4">
        <dgm:presLayoutVars>
          <dgm:chMax val="1"/>
          <dgm:chPref val="1"/>
        </dgm:presLayoutVars>
      </dgm:prSet>
      <dgm:spPr/>
    </dgm:pt>
    <dgm:pt modelId="{26A5D326-8DB8-4FE5-B7C5-C08AAFDCA15D}" type="pres">
      <dgm:prSet presAssocID="{B5567CEC-00D3-4B08-8A30-25E3F0766FF2}" presName="sibTrans" presStyleLbl="sibTrans2D1" presStyleIdx="0" presStyleCnt="0"/>
      <dgm:spPr/>
    </dgm:pt>
    <dgm:pt modelId="{7E88F558-19A6-4835-A426-6DFDDAE56BC9}" type="pres">
      <dgm:prSet presAssocID="{AC1EB0C5-BC3F-4031-9FE7-4400FCD938E3}" presName="compNode" presStyleCnt="0"/>
      <dgm:spPr/>
    </dgm:pt>
    <dgm:pt modelId="{AF8193F2-A692-428A-B252-CB4477092809}" type="pres">
      <dgm:prSet presAssocID="{AC1EB0C5-BC3F-4031-9FE7-4400FCD938E3}" presName="iconBgRect" presStyleLbl="bgShp" presStyleIdx="1" presStyleCnt="4"/>
      <dgm:spPr/>
    </dgm:pt>
    <dgm:pt modelId="{FFB80C51-7ECA-4433-BFD1-43E3B64B0121}" type="pres">
      <dgm:prSet presAssocID="{AC1EB0C5-BC3F-4031-9FE7-4400FCD938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0513F888-F7D2-4E68-9DF9-6F85A512BC54}" type="pres">
      <dgm:prSet presAssocID="{AC1EB0C5-BC3F-4031-9FE7-4400FCD938E3}" presName="spaceRect" presStyleCnt="0"/>
      <dgm:spPr/>
    </dgm:pt>
    <dgm:pt modelId="{934B7AA2-85D1-4114-97A7-96585F6EA48E}" type="pres">
      <dgm:prSet presAssocID="{AC1EB0C5-BC3F-4031-9FE7-4400FCD938E3}" presName="textRect" presStyleLbl="revTx" presStyleIdx="1" presStyleCnt="4">
        <dgm:presLayoutVars>
          <dgm:chMax val="1"/>
          <dgm:chPref val="1"/>
        </dgm:presLayoutVars>
      </dgm:prSet>
      <dgm:spPr/>
    </dgm:pt>
    <dgm:pt modelId="{61583D9D-7A92-4A9C-BA21-3D0155609FCA}" type="pres">
      <dgm:prSet presAssocID="{14B09928-3C13-46CB-8EBC-4C7B4C05022A}" presName="sibTrans" presStyleLbl="sibTrans2D1" presStyleIdx="0" presStyleCnt="0"/>
      <dgm:spPr/>
    </dgm:pt>
    <dgm:pt modelId="{3643AD70-6E2C-401C-A7FE-D4A46394A5C8}" type="pres">
      <dgm:prSet presAssocID="{D78CB5BD-0828-407E-8B51-F7E43E7991D7}" presName="compNode" presStyleCnt="0"/>
      <dgm:spPr/>
    </dgm:pt>
    <dgm:pt modelId="{4DACC950-B733-4AF7-A592-EDA11A05E6C0}" type="pres">
      <dgm:prSet presAssocID="{D78CB5BD-0828-407E-8B51-F7E43E7991D7}" presName="iconBgRect" presStyleLbl="bgShp" presStyleIdx="2" presStyleCnt="4"/>
      <dgm:spPr/>
    </dgm:pt>
    <dgm:pt modelId="{8EDBD81F-8A2E-4D9C-8194-7103AC3DFEA5}" type="pres">
      <dgm:prSet presAssocID="{D78CB5BD-0828-407E-8B51-F7E43E7991D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BFC941D1-67B3-45EF-BEFC-453FCA61AC6E}" type="pres">
      <dgm:prSet presAssocID="{D78CB5BD-0828-407E-8B51-F7E43E7991D7}" presName="spaceRect" presStyleCnt="0"/>
      <dgm:spPr/>
    </dgm:pt>
    <dgm:pt modelId="{091EAEA0-F60C-4341-9F7C-CAD94E16FED9}" type="pres">
      <dgm:prSet presAssocID="{D78CB5BD-0828-407E-8B51-F7E43E7991D7}" presName="textRect" presStyleLbl="revTx" presStyleIdx="2" presStyleCnt="4">
        <dgm:presLayoutVars>
          <dgm:chMax val="1"/>
          <dgm:chPref val="1"/>
        </dgm:presLayoutVars>
      </dgm:prSet>
      <dgm:spPr/>
    </dgm:pt>
    <dgm:pt modelId="{FA33412C-D3CE-423F-9DFC-63A71C765BC2}" type="pres">
      <dgm:prSet presAssocID="{7D0E8EC7-22F0-4653-A866-1BE3FBAA8391}" presName="sibTrans" presStyleLbl="sibTrans2D1" presStyleIdx="0" presStyleCnt="0"/>
      <dgm:spPr/>
    </dgm:pt>
    <dgm:pt modelId="{DA0ABD9F-BA4E-4A2A-9243-D5C9F211AB6A}" type="pres">
      <dgm:prSet presAssocID="{73B6F033-B560-471F-8F9B-807F80F12A63}" presName="compNode" presStyleCnt="0"/>
      <dgm:spPr/>
    </dgm:pt>
    <dgm:pt modelId="{732C664E-A116-4C1C-BEA1-81E56FCE2711}" type="pres">
      <dgm:prSet presAssocID="{73B6F033-B560-471F-8F9B-807F80F12A63}" presName="iconBgRect" presStyleLbl="bgShp" presStyleIdx="3" presStyleCnt="4"/>
      <dgm:spPr/>
    </dgm:pt>
    <dgm:pt modelId="{72E4ABF3-6802-4C10-89D2-7CBD7F050317}" type="pres">
      <dgm:prSet presAssocID="{73B6F033-B560-471F-8F9B-807F80F12A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432D7F13-CE37-4BA8-80E5-B5E92B38E5F6}" type="pres">
      <dgm:prSet presAssocID="{73B6F033-B560-471F-8F9B-807F80F12A63}" presName="spaceRect" presStyleCnt="0"/>
      <dgm:spPr/>
    </dgm:pt>
    <dgm:pt modelId="{31DF3AB1-F532-419A-BB07-F64FAA4951E4}" type="pres">
      <dgm:prSet presAssocID="{73B6F033-B560-471F-8F9B-807F80F12A63}" presName="textRect" presStyleLbl="revTx" presStyleIdx="3" presStyleCnt="4">
        <dgm:presLayoutVars>
          <dgm:chMax val="1"/>
          <dgm:chPref val="1"/>
        </dgm:presLayoutVars>
      </dgm:prSet>
      <dgm:spPr/>
    </dgm:pt>
  </dgm:ptLst>
  <dgm:cxnLst>
    <dgm:cxn modelId="{6063A205-2A37-43AD-887A-07BC4CEC528A}" type="presOf" srcId="{73B6F033-B560-471F-8F9B-807F80F12A63}" destId="{31DF3AB1-F532-419A-BB07-F64FAA4951E4}" srcOrd="0" destOrd="0" presId="urn:microsoft.com/office/officeart/2018/2/layout/IconCircleList"/>
    <dgm:cxn modelId="{F7F9F038-7C24-47B8-B207-8445B9B70DFB}" type="presOf" srcId="{AC1EB0C5-BC3F-4031-9FE7-4400FCD938E3}" destId="{934B7AA2-85D1-4114-97A7-96585F6EA48E}" srcOrd="0" destOrd="0" presId="urn:microsoft.com/office/officeart/2018/2/layout/IconCircleList"/>
    <dgm:cxn modelId="{10D6396D-D563-47B8-BAEA-359C24105F80}" type="presOf" srcId="{D78CB5BD-0828-407E-8B51-F7E43E7991D7}" destId="{091EAEA0-F60C-4341-9F7C-CAD94E16FED9}" srcOrd="0" destOrd="0" presId="urn:microsoft.com/office/officeart/2018/2/layout/IconCircleList"/>
    <dgm:cxn modelId="{EE7ED552-91AA-4328-9984-6EE7DA90C0CC}" srcId="{385C2113-413A-4A24-A2D8-396660922B35}" destId="{38FCE965-3317-41BF-B651-7CE4906D00CF}" srcOrd="0" destOrd="0" parTransId="{B4CD0DE0-3FBB-43A9-B939-9394A04A9F27}" sibTransId="{B5567CEC-00D3-4B08-8A30-25E3F0766FF2}"/>
    <dgm:cxn modelId="{4B2F0987-A8B1-4FC9-8603-798BA817B4B2}" type="presOf" srcId="{B5567CEC-00D3-4B08-8A30-25E3F0766FF2}" destId="{26A5D326-8DB8-4FE5-B7C5-C08AAFDCA15D}" srcOrd="0" destOrd="0" presId="urn:microsoft.com/office/officeart/2018/2/layout/IconCircleList"/>
    <dgm:cxn modelId="{7EEA6099-9614-46C8-B04B-6A0F92E002D6}" type="presOf" srcId="{14B09928-3C13-46CB-8EBC-4C7B4C05022A}" destId="{61583D9D-7A92-4A9C-BA21-3D0155609FCA}" srcOrd="0" destOrd="0" presId="urn:microsoft.com/office/officeart/2018/2/layout/IconCircleList"/>
    <dgm:cxn modelId="{999B28A4-E8BE-467C-9DEB-4050A48BEC71}" type="presOf" srcId="{38FCE965-3317-41BF-B651-7CE4906D00CF}" destId="{BA9820DB-75ED-4DA5-AB2D-84B439B89832}" srcOrd="0" destOrd="0" presId="urn:microsoft.com/office/officeart/2018/2/layout/IconCircleList"/>
    <dgm:cxn modelId="{887BA4B8-D35F-4DD3-BF29-BD323AB74FDC}" srcId="{385C2113-413A-4A24-A2D8-396660922B35}" destId="{D78CB5BD-0828-407E-8B51-F7E43E7991D7}" srcOrd="2" destOrd="0" parTransId="{21BE89A9-B8A0-4D0D-ACB9-50E3D213C509}" sibTransId="{7D0E8EC7-22F0-4653-A866-1BE3FBAA8391}"/>
    <dgm:cxn modelId="{0D4ABFC2-4C18-475C-B1EC-61DFC95194E5}" type="presOf" srcId="{7D0E8EC7-22F0-4653-A866-1BE3FBAA8391}" destId="{FA33412C-D3CE-423F-9DFC-63A71C765BC2}" srcOrd="0" destOrd="0" presId="urn:microsoft.com/office/officeart/2018/2/layout/IconCircleList"/>
    <dgm:cxn modelId="{ADDC1AD2-E1BC-47F2-A1D5-B22E90FCC0A7}" srcId="{385C2113-413A-4A24-A2D8-396660922B35}" destId="{AC1EB0C5-BC3F-4031-9FE7-4400FCD938E3}" srcOrd="1" destOrd="0" parTransId="{32B883AD-71BD-4E90-926D-CA7244969733}" sibTransId="{14B09928-3C13-46CB-8EBC-4C7B4C05022A}"/>
    <dgm:cxn modelId="{9AACABE6-3A54-4CA8-B5C4-73D9E3548CF4}" srcId="{385C2113-413A-4A24-A2D8-396660922B35}" destId="{73B6F033-B560-471F-8F9B-807F80F12A63}" srcOrd="3" destOrd="0" parTransId="{34FF5B80-F53B-45F8-BC41-10F0B70ED29B}" sibTransId="{EC2088ED-A689-405F-9CC5-16E63B133D84}"/>
    <dgm:cxn modelId="{9F54D8EB-3FF1-42A8-9E2B-5098BE9FA79E}" type="presOf" srcId="{385C2113-413A-4A24-A2D8-396660922B35}" destId="{91869E77-F4EF-4265-BFD2-B30FBF417F2A}" srcOrd="0" destOrd="0" presId="urn:microsoft.com/office/officeart/2018/2/layout/IconCircleList"/>
    <dgm:cxn modelId="{4ADC2BD7-CF8D-4FFD-82CA-79196FAAA9FF}" type="presParOf" srcId="{91869E77-F4EF-4265-BFD2-B30FBF417F2A}" destId="{A41F9CB1-230E-400B-8DFC-58C35AC9DA50}" srcOrd="0" destOrd="0" presId="urn:microsoft.com/office/officeart/2018/2/layout/IconCircleList"/>
    <dgm:cxn modelId="{DF785B8C-42AB-4692-B5C9-7588A836F108}" type="presParOf" srcId="{A41F9CB1-230E-400B-8DFC-58C35AC9DA50}" destId="{8753DCA9-1966-413F-9360-20B487718C31}" srcOrd="0" destOrd="0" presId="urn:microsoft.com/office/officeart/2018/2/layout/IconCircleList"/>
    <dgm:cxn modelId="{5BA5AA8B-3B35-4D12-B485-C16C19D216B1}" type="presParOf" srcId="{8753DCA9-1966-413F-9360-20B487718C31}" destId="{E635CBD0-BB9C-4676-9AE1-ABDFE6090139}" srcOrd="0" destOrd="0" presId="urn:microsoft.com/office/officeart/2018/2/layout/IconCircleList"/>
    <dgm:cxn modelId="{60C5755F-0908-41DC-87CA-5B3712310E7F}" type="presParOf" srcId="{8753DCA9-1966-413F-9360-20B487718C31}" destId="{9837BD97-B252-48F4-8D1F-45B33C9099A8}" srcOrd="1" destOrd="0" presId="urn:microsoft.com/office/officeart/2018/2/layout/IconCircleList"/>
    <dgm:cxn modelId="{943CD35A-C91D-436E-9DF7-A8071F16A622}" type="presParOf" srcId="{8753DCA9-1966-413F-9360-20B487718C31}" destId="{FF2F93B3-F656-4EF7-AD37-4188BB23AAC6}" srcOrd="2" destOrd="0" presId="urn:microsoft.com/office/officeart/2018/2/layout/IconCircleList"/>
    <dgm:cxn modelId="{6B67CA7F-541E-4F60-8047-B8ED75D29009}" type="presParOf" srcId="{8753DCA9-1966-413F-9360-20B487718C31}" destId="{BA9820DB-75ED-4DA5-AB2D-84B439B89832}" srcOrd="3" destOrd="0" presId="urn:microsoft.com/office/officeart/2018/2/layout/IconCircleList"/>
    <dgm:cxn modelId="{0FCB7C2A-55B8-49B6-9A35-E1D223FC36DA}" type="presParOf" srcId="{A41F9CB1-230E-400B-8DFC-58C35AC9DA50}" destId="{26A5D326-8DB8-4FE5-B7C5-C08AAFDCA15D}" srcOrd="1" destOrd="0" presId="urn:microsoft.com/office/officeart/2018/2/layout/IconCircleList"/>
    <dgm:cxn modelId="{577847E2-2F34-4005-93CE-6CF724759054}" type="presParOf" srcId="{A41F9CB1-230E-400B-8DFC-58C35AC9DA50}" destId="{7E88F558-19A6-4835-A426-6DFDDAE56BC9}" srcOrd="2" destOrd="0" presId="urn:microsoft.com/office/officeart/2018/2/layout/IconCircleList"/>
    <dgm:cxn modelId="{0029E6A7-99FE-423C-8583-03684D334AA0}" type="presParOf" srcId="{7E88F558-19A6-4835-A426-6DFDDAE56BC9}" destId="{AF8193F2-A692-428A-B252-CB4477092809}" srcOrd="0" destOrd="0" presId="urn:microsoft.com/office/officeart/2018/2/layout/IconCircleList"/>
    <dgm:cxn modelId="{EA9A7836-2BB1-43EE-8F58-D194FE7C8B7D}" type="presParOf" srcId="{7E88F558-19A6-4835-A426-6DFDDAE56BC9}" destId="{FFB80C51-7ECA-4433-BFD1-43E3B64B0121}" srcOrd="1" destOrd="0" presId="urn:microsoft.com/office/officeart/2018/2/layout/IconCircleList"/>
    <dgm:cxn modelId="{DB98957B-6464-46E8-A699-E11AF98DB8D4}" type="presParOf" srcId="{7E88F558-19A6-4835-A426-6DFDDAE56BC9}" destId="{0513F888-F7D2-4E68-9DF9-6F85A512BC54}" srcOrd="2" destOrd="0" presId="urn:microsoft.com/office/officeart/2018/2/layout/IconCircleList"/>
    <dgm:cxn modelId="{8E894FBC-5E54-4851-B273-B0E287727730}" type="presParOf" srcId="{7E88F558-19A6-4835-A426-6DFDDAE56BC9}" destId="{934B7AA2-85D1-4114-97A7-96585F6EA48E}" srcOrd="3" destOrd="0" presId="urn:microsoft.com/office/officeart/2018/2/layout/IconCircleList"/>
    <dgm:cxn modelId="{336CBF93-2F67-4B13-A142-C6DAC87CD721}" type="presParOf" srcId="{A41F9CB1-230E-400B-8DFC-58C35AC9DA50}" destId="{61583D9D-7A92-4A9C-BA21-3D0155609FCA}" srcOrd="3" destOrd="0" presId="urn:microsoft.com/office/officeart/2018/2/layout/IconCircleList"/>
    <dgm:cxn modelId="{55C2B840-7F9C-4E08-88F2-A1386397DB40}" type="presParOf" srcId="{A41F9CB1-230E-400B-8DFC-58C35AC9DA50}" destId="{3643AD70-6E2C-401C-A7FE-D4A46394A5C8}" srcOrd="4" destOrd="0" presId="urn:microsoft.com/office/officeart/2018/2/layout/IconCircleList"/>
    <dgm:cxn modelId="{F6739393-10EC-4B4D-AC98-EF0CD31DC81B}" type="presParOf" srcId="{3643AD70-6E2C-401C-A7FE-D4A46394A5C8}" destId="{4DACC950-B733-4AF7-A592-EDA11A05E6C0}" srcOrd="0" destOrd="0" presId="urn:microsoft.com/office/officeart/2018/2/layout/IconCircleList"/>
    <dgm:cxn modelId="{05550326-DC40-47E8-9F00-1EC60BAF8645}" type="presParOf" srcId="{3643AD70-6E2C-401C-A7FE-D4A46394A5C8}" destId="{8EDBD81F-8A2E-4D9C-8194-7103AC3DFEA5}" srcOrd="1" destOrd="0" presId="urn:microsoft.com/office/officeart/2018/2/layout/IconCircleList"/>
    <dgm:cxn modelId="{E237549C-B5C9-43D7-9C79-8400F319A110}" type="presParOf" srcId="{3643AD70-6E2C-401C-A7FE-D4A46394A5C8}" destId="{BFC941D1-67B3-45EF-BEFC-453FCA61AC6E}" srcOrd="2" destOrd="0" presId="urn:microsoft.com/office/officeart/2018/2/layout/IconCircleList"/>
    <dgm:cxn modelId="{93040FE5-D076-41D7-AAA2-1B207AB79911}" type="presParOf" srcId="{3643AD70-6E2C-401C-A7FE-D4A46394A5C8}" destId="{091EAEA0-F60C-4341-9F7C-CAD94E16FED9}" srcOrd="3" destOrd="0" presId="urn:microsoft.com/office/officeart/2018/2/layout/IconCircleList"/>
    <dgm:cxn modelId="{E0D63792-C6D2-4048-A023-82B10B703717}" type="presParOf" srcId="{A41F9CB1-230E-400B-8DFC-58C35AC9DA50}" destId="{FA33412C-D3CE-423F-9DFC-63A71C765BC2}" srcOrd="5" destOrd="0" presId="urn:microsoft.com/office/officeart/2018/2/layout/IconCircleList"/>
    <dgm:cxn modelId="{400B87C3-77DE-47CC-8046-3B7B69589732}" type="presParOf" srcId="{A41F9CB1-230E-400B-8DFC-58C35AC9DA50}" destId="{DA0ABD9F-BA4E-4A2A-9243-D5C9F211AB6A}" srcOrd="6" destOrd="0" presId="urn:microsoft.com/office/officeart/2018/2/layout/IconCircleList"/>
    <dgm:cxn modelId="{2449887F-02F9-4333-9050-95CD7B323583}" type="presParOf" srcId="{DA0ABD9F-BA4E-4A2A-9243-D5C9F211AB6A}" destId="{732C664E-A116-4C1C-BEA1-81E56FCE2711}" srcOrd="0" destOrd="0" presId="urn:microsoft.com/office/officeart/2018/2/layout/IconCircleList"/>
    <dgm:cxn modelId="{2208818E-3497-48DB-AF19-28F41A2B1929}" type="presParOf" srcId="{DA0ABD9F-BA4E-4A2A-9243-D5C9F211AB6A}" destId="{72E4ABF3-6802-4C10-89D2-7CBD7F050317}" srcOrd="1" destOrd="0" presId="urn:microsoft.com/office/officeart/2018/2/layout/IconCircleList"/>
    <dgm:cxn modelId="{CB1FA552-6481-4E00-B852-AA4A78EDB14A}" type="presParOf" srcId="{DA0ABD9F-BA4E-4A2A-9243-D5C9F211AB6A}" destId="{432D7F13-CE37-4BA8-80E5-B5E92B38E5F6}" srcOrd="2" destOrd="0" presId="urn:microsoft.com/office/officeart/2018/2/layout/IconCircleList"/>
    <dgm:cxn modelId="{4C2110A8-D6FD-469E-B435-E76202F03E0C}" type="presParOf" srcId="{DA0ABD9F-BA4E-4A2A-9243-D5C9F211AB6A}" destId="{31DF3AB1-F532-419A-BB07-F64FAA4951E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5CBD0-BB9C-4676-9AE1-ABDFE6090139}">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7BD97-B252-48F4-8D1F-45B33C9099A8}">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9820DB-75ED-4DA5-AB2D-84B439B89832}">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These submissions are a critical source of information, as they furnish monthly snapshot data on individuals enrolled in both Medicare and Medicaid.</a:t>
          </a:r>
        </a:p>
      </dsp:txBody>
      <dsp:txXfrm>
        <a:off x="1948202" y="368029"/>
        <a:ext cx="3233964" cy="1371985"/>
      </dsp:txXfrm>
    </dsp:sp>
    <dsp:sp modelId="{AF8193F2-A692-428A-B252-CB4477092809}">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80C51-7ECA-4433-BFD1-43E3B64B0121}">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4B7AA2-85D1-4114-97A7-96585F6EA48E}">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All submissions are made on time </a:t>
          </a:r>
        </a:p>
      </dsp:txBody>
      <dsp:txXfrm>
        <a:off x="7411643" y="368029"/>
        <a:ext cx="3233964" cy="1371985"/>
      </dsp:txXfrm>
    </dsp:sp>
    <dsp:sp modelId="{4DACC950-B733-4AF7-A592-EDA11A05E6C0}">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DBD81F-8A2E-4D9C-8194-7103AC3DFEA5}">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1EAEA0-F60C-4341-9F7C-CAD94E16FED9}">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Data is accurate to the grain </a:t>
          </a:r>
        </a:p>
      </dsp:txBody>
      <dsp:txXfrm>
        <a:off x="1948202" y="2452790"/>
        <a:ext cx="3233964" cy="1371985"/>
      </dsp:txXfrm>
    </dsp:sp>
    <dsp:sp modelId="{732C664E-A116-4C1C-BEA1-81E56FCE2711}">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4ABF3-6802-4C10-89D2-7CBD7F050317}">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DF3AB1-F532-419A-BB07-F64FAA4951E4}">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Future pricing</a:t>
          </a:r>
        </a:p>
      </dsp:txBody>
      <dsp:txXfrm>
        <a:off x="7411643" y="2452790"/>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E208BABE-4737-B1AF-ADAA-DFCD8E263424}"/>
              </a:ext>
            </a:extLst>
          </p:cNvPr>
          <p:cNvPicPr>
            <a:picLocks noChangeAspect="1"/>
          </p:cNvPicPr>
          <p:nvPr/>
        </p:nvPicPr>
        <p:blipFill rotWithShape="1">
          <a:blip r:embed="rId2">
            <a:alphaModFix amt="50000"/>
          </a:blip>
          <a:srcRect r="-2" b="15603"/>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Dual Enrollment</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cs typeface="Calibri"/>
              </a:rPr>
              <a:t>Medicare –Medicaid</a:t>
            </a:r>
          </a:p>
          <a:p>
            <a:r>
              <a:rPr lang="en-US">
                <a:solidFill>
                  <a:srgbClr val="FFFFFF"/>
                </a:solidFill>
                <a:cs typeface="Calibri"/>
              </a:rPr>
              <a:t>By: Richard DiazDeLeon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3" name="Rectangle 62">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93FAA8-FB30-ADD7-79CF-FDCE3B3193B0}"/>
              </a:ext>
            </a:extLst>
          </p:cNvPr>
          <p:cNvSpPr>
            <a:spLocks noGrp="1"/>
          </p:cNvSpPr>
          <p:nvPr>
            <p:ph type="title"/>
          </p:nvPr>
        </p:nvSpPr>
        <p:spPr>
          <a:xfrm>
            <a:off x="630935" y="4018137"/>
            <a:ext cx="5071221" cy="2129586"/>
          </a:xfrm>
          <a:noFill/>
        </p:spPr>
        <p:txBody>
          <a:bodyPr vert="horz" lIns="91440" tIns="45720" rIns="91440" bIns="45720" rtlCol="0" anchor="t">
            <a:normAutofit/>
          </a:bodyPr>
          <a:lstStyle/>
          <a:p>
            <a:r>
              <a:rPr lang="en-US" sz="4800" kern="1200">
                <a:solidFill>
                  <a:schemeClr val="bg1"/>
                </a:solidFill>
                <a:latin typeface="+mj-lt"/>
                <a:ea typeface="+mj-ea"/>
                <a:cs typeface="+mj-cs"/>
              </a:rPr>
              <a:t>About the data</a:t>
            </a:r>
          </a:p>
        </p:txBody>
      </p:sp>
      <p:pic>
        <p:nvPicPr>
          <p:cNvPr id="4" name="Content Placeholder 3" descr="A screenshot of a table&#10;&#10;Description automatically generated">
            <a:extLst>
              <a:ext uri="{FF2B5EF4-FFF2-40B4-BE49-F238E27FC236}">
                <a16:creationId xmlns:a16="http://schemas.microsoft.com/office/drawing/2014/main" id="{176A7572-6ADD-2214-5D40-BE5B49401566}"/>
              </a:ext>
            </a:extLst>
          </p:cNvPr>
          <p:cNvPicPr>
            <a:picLocks noGrp="1" noChangeAspect="1"/>
          </p:cNvPicPr>
          <p:nvPr>
            <p:ph idx="1"/>
          </p:nvPr>
        </p:nvPicPr>
        <p:blipFill>
          <a:blip r:embed="rId2"/>
          <a:stretch>
            <a:fillRect/>
          </a:stretch>
        </p:blipFill>
        <p:spPr>
          <a:xfrm>
            <a:off x="631359" y="1369405"/>
            <a:ext cx="10843065" cy="1761996"/>
          </a:xfrm>
          <a:prstGeom prst="rect">
            <a:avLst/>
          </a:prstGeom>
        </p:spPr>
      </p:pic>
      <p:grpSp>
        <p:nvGrpSpPr>
          <p:cNvPr id="65" name="Group 64">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7" name="Straight Connector 46">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6" name="Oval 65">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403F65F-630A-0E46-FD57-8F654E6BC238}"/>
              </a:ext>
            </a:extLst>
          </p:cNvPr>
          <p:cNvSpPr txBox="1"/>
          <p:nvPr/>
        </p:nvSpPr>
        <p:spPr>
          <a:xfrm>
            <a:off x="5925304" y="4018143"/>
            <a:ext cx="5549111" cy="2129599"/>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500">
                <a:solidFill>
                  <a:schemeClr val="bg1"/>
                </a:solidFill>
              </a:rPr>
              <a:t>The provided data offers valuable insights into the number of dual enrollees, categorized by various eligibility criteria at both state and county levels. A crucial aspect to understand is that these numbers are not cumulative; they represent unique counts for each month. This distinction is vital for accurate analysis and interpretation of trends over time.</a:t>
            </a:r>
          </a:p>
          <a:p>
            <a:pPr indent="-228600">
              <a:lnSpc>
                <a:spcPct val="90000"/>
              </a:lnSpc>
              <a:spcAft>
                <a:spcPts val="600"/>
              </a:spcAft>
              <a:buFont typeface="Arial" panose="020B0604020202020204" pitchFamily="34" charset="0"/>
              <a:buChar char="•"/>
            </a:pPr>
            <a:r>
              <a:rPr lang="en-US" sz="1500">
                <a:solidFill>
                  <a:schemeClr val="bg1"/>
                </a:solidFill>
              </a:rPr>
              <a:t>This links is also available at CDC Database: https://www.cdc.gov/datastatistics/index.html</a:t>
            </a:r>
            <a:br>
              <a:rPr lang="en-US" sz="1500">
                <a:solidFill>
                  <a:schemeClr val="bg1"/>
                </a:solidFill>
              </a:rPr>
            </a:br>
            <a:endParaRPr lang="en-US" sz="1500">
              <a:solidFill>
                <a:schemeClr val="bg1"/>
              </a:solidFill>
            </a:endParaRPr>
          </a:p>
        </p:txBody>
      </p:sp>
    </p:spTree>
    <p:extLst>
      <p:ext uri="{BB962C8B-B14F-4D97-AF65-F5344CB8AC3E}">
        <p14:creationId xmlns:p14="http://schemas.microsoft.com/office/powerpoint/2010/main" val="3434844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87325-D522-14E5-B222-F31DECF3C5A9}"/>
              </a:ext>
            </a:extLst>
          </p:cNvPr>
          <p:cNvSpPr>
            <a:spLocks noGrp="1"/>
          </p:cNvSpPr>
          <p:nvPr>
            <p:ph type="title"/>
          </p:nvPr>
        </p:nvSpPr>
        <p:spPr>
          <a:xfrm>
            <a:off x="1008184" y="174032"/>
            <a:ext cx="10175631" cy="1111843"/>
          </a:xfrm>
        </p:spPr>
        <p:txBody>
          <a:bodyPr anchor="ctr">
            <a:normAutofit/>
          </a:bodyPr>
          <a:lstStyle/>
          <a:p>
            <a:pPr marL="742950" indent="-742950" algn="ctr">
              <a:buAutoNum type="romanUcPeriod"/>
            </a:pPr>
            <a:r>
              <a:rPr lang="en-US" sz="4000">
                <a:cs typeface="Calibri Light"/>
              </a:rPr>
              <a:t>Business Proposition - Healthcare</a:t>
            </a:r>
          </a:p>
        </p:txBody>
      </p:sp>
      <p:sp>
        <p:nvSpPr>
          <p:cNvPr id="3" name="Content Placeholder 2">
            <a:extLst>
              <a:ext uri="{FF2B5EF4-FFF2-40B4-BE49-F238E27FC236}">
                <a16:creationId xmlns:a16="http://schemas.microsoft.com/office/drawing/2014/main" id="{9BDFA5E9-FC99-B8F2-9DF6-482F5109CDE7}"/>
              </a:ext>
            </a:extLst>
          </p:cNvPr>
          <p:cNvSpPr>
            <a:spLocks noGrp="1"/>
          </p:cNvSpPr>
          <p:nvPr>
            <p:ph idx="1"/>
          </p:nvPr>
        </p:nvSpPr>
        <p:spPr>
          <a:xfrm>
            <a:off x="1008184" y="1459907"/>
            <a:ext cx="10175630" cy="767904"/>
          </a:xfrm>
        </p:spPr>
        <p:txBody>
          <a:bodyPr vert="horz" lIns="91440" tIns="45720" rIns="91440" bIns="45720" rtlCol="0" anchor="ctr">
            <a:normAutofit/>
          </a:bodyPr>
          <a:lstStyle/>
          <a:p>
            <a:pPr algn="ctr"/>
            <a:r>
              <a:rPr lang="en-US" sz="1100">
                <a:ea typeface="+mn-lt"/>
                <a:cs typeface="+mn-lt"/>
              </a:rPr>
              <a:t>Gaining a deeper understanding of dual enrollees is crucial for businesses, especially in strategizing marketing efforts to attract new memberships. Typically, account managers or sales teams work on a contractual basis with businesses. In some cases, they focus on tracking specific members to not only boost memberships but also to develop more effective marketing strategies. This project aims to provide a comprehensive overview of dual enrollees from a causal inference standpoint, offering valuable insights for targeted business strategies.</a:t>
            </a:r>
            <a:endParaRPr lang="en-US" sz="1100">
              <a:cs typeface="Calibri" panose="020F0502020204030204"/>
            </a:endParaRPr>
          </a:p>
          <a:p>
            <a:pPr marL="0" indent="0" algn="ctr">
              <a:buNone/>
            </a:pPr>
            <a:endParaRPr lang="en-US" sz="1100"/>
          </a:p>
        </p:txBody>
      </p:sp>
      <p:graphicFrame>
        <p:nvGraphicFramePr>
          <p:cNvPr id="4" name="Table 3">
            <a:extLst>
              <a:ext uri="{FF2B5EF4-FFF2-40B4-BE49-F238E27FC236}">
                <a16:creationId xmlns:a16="http://schemas.microsoft.com/office/drawing/2014/main" id="{8942D78F-220D-319F-B855-F733288F96B8}"/>
              </a:ext>
            </a:extLst>
          </p:cNvPr>
          <p:cNvGraphicFramePr>
            <a:graphicFrameLocks noGrp="1"/>
          </p:cNvGraphicFramePr>
          <p:nvPr>
            <p:extLst>
              <p:ext uri="{D42A27DB-BD31-4B8C-83A1-F6EECF244321}">
                <p14:modId xmlns:p14="http://schemas.microsoft.com/office/powerpoint/2010/main" val="906685643"/>
              </p:ext>
            </p:extLst>
          </p:nvPr>
        </p:nvGraphicFramePr>
        <p:xfrm>
          <a:off x="835154" y="2408195"/>
          <a:ext cx="10515597" cy="3893303"/>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803900793"/>
                    </a:ext>
                  </a:extLst>
                </a:gridCol>
                <a:gridCol w="3543549">
                  <a:extLst>
                    <a:ext uri="{9D8B030D-6E8A-4147-A177-3AD203B41FA5}">
                      <a16:colId xmlns:a16="http://schemas.microsoft.com/office/drawing/2014/main" val="1649758563"/>
                    </a:ext>
                  </a:extLst>
                </a:gridCol>
                <a:gridCol w="3466849">
                  <a:extLst>
                    <a:ext uri="{9D8B030D-6E8A-4147-A177-3AD203B41FA5}">
                      <a16:colId xmlns:a16="http://schemas.microsoft.com/office/drawing/2014/main" val="2530669587"/>
                    </a:ext>
                  </a:extLst>
                </a:gridCol>
              </a:tblGrid>
              <a:tr h="1435828">
                <a:tc>
                  <a:txBody>
                    <a:bodyPr/>
                    <a:lstStyle/>
                    <a:p>
                      <a:pPr marL="342900" lvl="0" indent="-342900">
                        <a:buAutoNum type="arabicPeriod"/>
                      </a:pPr>
                      <a:r>
                        <a:rPr lang="en-US" sz="2700"/>
                        <a:t>Provider is connected</a:t>
                      </a:r>
                    </a:p>
                  </a:txBody>
                  <a:tcPr marL="138060" marR="138060" marT="69030" marB="69030"/>
                </a:tc>
                <a:tc>
                  <a:txBody>
                    <a:bodyPr/>
                    <a:lstStyle/>
                    <a:p>
                      <a:r>
                        <a:rPr lang="en-US" sz="2700"/>
                        <a:t>2. Membership is selected through provider</a:t>
                      </a:r>
                    </a:p>
                  </a:txBody>
                  <a:tcPr marL="138060" marR="138060" marT="69030" marB="69030"/>
                </a:tc>
                <a:tc>
                  <a:txBody>
                    <a:bodyPr/>
                    <a:lstStyle/>
                    <a:p>
                      <a:r>
                        <a:rPr lang="en-US" sz="2700"/>
                        <a:t>3. Connection is made through agreement.</a:t>
                      </a:r>
                    </a:p>
                  </a:txBody>
                  <a:tcPr marL="138060" marR="138060" marT="69030" marB="69030"/>
                </a:tc>
                <a:extLst>
                  <a:ext uri="{0D108BD9-81ED-4DB2-BD59-A6C34878D82A}">
                    <a16:rowId xmlns:a16="http://schemas.microsoft.com/office/drawing/2014/main" val="3723218714"/>
                  </a:ext>
                </a:extLst>
              </a:tr>
              <a:tr h="1850009">
                <a:tc>
                  <a:txBody>
                    <a:bodyPr/>
                    <a:lstStyle/>
                    <a:p>
                      <a:r>
                        <a:rPr lang="en-US" sz="2700"/>
                        <a:t>High level: Different companies/services offer connection (Setup)</a:t>
                      </a:r>
                    </a:p>
                  </a:txBody>
                  <a:tcPr marL="138060" marR="138060" marT="69030" marB="69030"/>
                </a:tc>
                <a:tc>
                  <a:txBody>
                    <a:bodyPr/>
                    <a:lstStyle/>
                    <a:p>
                      <a:r>
                        <a:rPr lang="en-US" sz="2700"/>
                        <a:t>High level: Member chooses best option dependent on Market. (Options)</a:t>
                      </a:r>
                    </a:p>
                  </a:txBody>
                  <a:tcPr marL="138060" marR="138060" marT="69030" marB="69030"/>
                </a:tc>
                <a:tc>
                  <a:txBody>
                    <a:bodyPr/>
                    <a:lstStyle/>
                    <a:p>
                      <a:r>
                        <a:rPr lang="en-US" sz="2700"/>
                        <a:t>High Level: Time window to make a decision dependent on enrollment.</a:t>
                      </a:r>
                    </a:p>
                  </a:txBody>
                  <a:tcPr marL="138060" marR="138060" marT="69030" marB="69030"/>
                </a:tc>
                <a:extLst>
                  <a:ext uri="{0D108BD9-81ED-4DB2-BD59-A6C34878D82A}">
                    <a16:rowId xmlns:a16="http://schemas.microsoft.com/office/drawing/2014/main" val="221021594"/>
                  </a:ext>
                </a:extLst>
              </a:tr>
              <a:tr h="607466">
                <a:tc>
                  <a:txBody>
                    <a:bodyPr/>
                    <a:lstStyle/>
                    <a:p>
                      <a:r>
                        <a:rPr lang="en-US" sz="2700"/>
                        <a:t>Providers List Price</a:t>
                      </a:r>
                    </a:p>
                  </a:txBody>
                  <a:tcPr marL="138060" marR="138060" marT="69030" marB="69030"/>
                </a:tc>
                <a:tc>
                  <a:txBody>
                    <a:bodyPr/>
                    <a:lstStyle/>
                    <a:p>
                      <a:r>
                        <a:rPr lang="en-US" sz="2700"/>
                        <a:t>Market Segment</a:t>
                      </a:r>
                    </a:p>
                  </a:txBody>
                  <a:tcPr marL="138060" marR="138060" marT="69030" marB="69030"/>
                </a:tc>
                <a:tc>
                  <a:txBody>
                    <a:bodyPr/>
                    <a:lstStyle/>
                    <a:p>
                      <a:r>
                        <a:rPr lang="en-US" sz="2700"/>
                        <a:t>Close</a:t>
                      </a:r>
                    </a:p>
                  </a:txBody>
                  <a:tcPr marL="138060" marR="138060" marT="69030" marB="69030"/>
                </a:tc>
                <a:extLst>
                  <a:ext uri="{0D108BD9-81ED-4DB2-BD59-A6C34878D82A}">
                    <a16:rowId xmlns:a16="http://schemas.microsoft.com/office/drawing/2014/main" val="965886865"/>
                  </a:ext>
                </a:extLst>
              </a:tr>
            </a:tbl>
          </a:graphicData>
        </a:graphic>
      </p:graphicFrame>
    </p:spTree>
    <p:extLst>
      <p:ext uri="{BB962C8B-B14F-4D97-AF65-F5344CB8AC3E}">
        <p14:creationId xmlns:p14="http://schemas.microsoft.com/office/powerpoint/2010/main" val="51675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DC06DB-DC85-3CCB-C38C-CE2C79F90C1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II. Healthcare Assumptions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EA0282C0-5C0B-CB3E-4E77-99070321AF92}"/>
              </a:ext>
            </a:extLst>
          </p:cNvPr>
          <p:cNvGraphicFramePr>
            <a:graphicFrameLocks noGrp="1"/>
          </p:cNvGraphicFramePr>
          <p:nvPr>
            <p:ph idx="1"/>
            <p:extLst>
              <p:ext uri="{D42A27DB-BD31-4B8C-83A1-F6EECF244321}">
                <p14:modId xmlns:p14="http://schemas.microsoft.com/office/powerpoint/2010/main" val="336957921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705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147B40-6CE4-7ED5-1F26-267DFD5EFFA3}"/>
              </a:ext>
            </a:extLst>
          </p:cNvPr>
          <p:cNvSpPr>
            <a:spLocks noGrp="1"/>
          </p:cNvSpPr>
          <p:nvPr>
            <p:ph type="title"/>
          </p:nvPr>
        </p:nvSpPr>
        <p:spPr>
          <a:xfrm>
            <a:off x="838199" y="978408"/>
            <a:ext cx="4056530" cy="1106424"/>
          </a:xfrm>
        </p:spPr>
        <p:txBody>
          <a:bodyPr>
            <a:normAutofit/>
          </a:bodyPr>
          <a:lstStyle/>
          <a:p>
            <a:r>
              <a:rPr lang="en-US" sz="2800">
                <a:cs typeface="Calibri Light"/>
              </a:rPr>
              <a:t>III. Proposal – Marketing Strategy</a:t>
            </a:r>
            <a:endParaRPr lang="en-US" sz="2800"/>
          </a:p>
        </p:txBody>
      </p:sp>
      <p:sp>
        <p:nvSpPr>
          <p:cNvPr id="29" name="Rectangle 28">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9FBE859-676E-ED58-0FCA-10BE85655511}"/>
              </a:ext>
            </a:extLst>
          </p:cNvPr>
          <p:cNvSpPr>
            <a:spLocks noGrp="1"/>
          </p:cNvSpPr>
          <p:nvPr>
            <p:ph idx="1"/>
          </p:nvPr>
        </p:nvSpPr>
        <p:spPr>
          <a:xfrm>
            <a:off x="838199" y="2359152"/>
            <a:ext cx="4056530" cy="3429000"/>
          </a:xfrm>
        </p:spPr>
        <p:txBody>
          <a:bodyPr vert="horz" lIns="91440" tIns="45720" rIns="91440" bIns="45720" rtlCol="0">
            <a:normAutofit/>
          </a:bodyPr>
          <a:lstStyle/>
          <a:p>
            <a:r>
              <a:rPr lang="en-US" sz="1800">
                <a:ea typeface="+mn-lt"/>
                <a:cs typeface="+mn-lt"/>
              </a:rPr>
              <a:t>This project aims to provide a comprehensive overview of dual enrollees from a causal inference standpoint, offering valuable insights for targeted business strategies.</a:t>
            </a:r>
            <a:endParaRPr lang="en-US" sz="1800"/>
          </a:p>
        </p:txBody>
      </p:sp>
      <p:pic>
        <p:nvPicPr>
          <p:cNvPr id="4" name="Picture 3" descr="Statistical Inference | Engati">
            <a:extLst>
              <a:ext uri="{FF2B5EF4-FFF2-40B4-BE49-F238E27FC236}">
                <a16:creationId xmlns:a16="http://schemas.microsoft.com/office/drawing/2014/main" id="{610330AD-9CE8-0C11-F867-40CB746F81E7}"/>
              </a:ext>
            </a:extLst>
          </p:cNvPr>
          <p:cNvPicPr>
            <a:picLocks noChangeAspect="1"/>
          </p:cNvPicPr>
          <p:nvPr/>
        </p:nvPicPr>
        <p:blipFill rotWithShape="1">
          <a:blip r:embed="rId2"/>
          <a:srcRect l="2736" r="6055" b="-3"/>
          <a:stretch/>
        </p:blipFill>
        <p:spPr>
          <a:xfrm>
            <a:off x="5915251" y="566928"/>
            <a:ext cx="2736575" cy="2338913"/>
          </a:xfrm>
          <a:prstGeom prst="rect">
            <a:avLst/>
          </a:prstGeom>
        </p:spPr>
      </p:pic>
      <p:pic>
        <p:nvPicPr>
          <p:cNvPr id="5" name="Picture 4" descr="White bulbs with a yellow one standing out">
            <a:extLst>
              <a:ext uri="{FF2B5EF4-FFF2-40B4-BE49-F238E27FC236}">
                <a16:creationId xmlns:a16="http://schemas.microsoft.com/office/drawing/2014/main" id="{246772E5-F737-C3D3-53AB-7F9C906A1552}"/>
              </a:ext>
            </a:extLst>
          </p:cNvPr>
          <p:cNvPicPr>
            <a:picLocks noChangeAspect="1"/>
          </p:cNvPicPr>
          <p:nvPr/>
        </p:nvPicPr>
        <p:blipFill rotWithShape="1">
          <a:blip r:embed="rId3"/>
          <a:srcRect l="18683" r="11972" b="-1"/>
          <a:stretch/>
        </p:blipFill>
        <p:spPr>
          <a:xfrm>
            <a:off x="9184290" y="564969"/>
            <a:ext cx="2429818" cy="2338914"/>
          </a:xfrm>
          <a:prstGeom prst="rect">
            <a:avLst/>
          </a:prstGeom>
        </p:spPr>
      </p:pic>
      <p:pic>
        <p:nvPicPr>
          <p:cNvPr id="6" name="Picture 5" descr="A white background with black text&#10;&#10;Description automatically generated">
            <a:extLst>
              <a:ext uri="{FF2B5EF4-FFF2-40B4-BE49-F238E27FC236}">
                <a16:creationId xmlns:a16="http://schemas.microsoft.com/office/drawing/2014/main" id="{899115C5-2076-4A30-EB95-ED290529D765}"/>
              </a:ext>
            </a:extLst>
          </p:cNvPr>
          <p:cNvPicPr>
            <a:picLocks noChangeAspect="1"/>
          </p:cNvPicPr>
          <p:nvPr/>
        </p:nvPicPr>
        <p:blipFill>
          <a:blip r:embed="rId4"/>
          <a:stretch>
            <a:fillRect/>
          </a:stretch>
        </p:blipFill>
        <p:spPr>
          <a:xfrm>
            <a:off x="5846705" y="3567502"/>
            <a:ext cx="5989328" cy="2141184"/>
          </a:xfrm>
          <a:prstGeom prst="rect">
            <a:avLst/>
          </a:prstGeom>
        </p:spPr>
      </p:pic>
    </p:spTree>
    <p:extLst>
      <p:ext uri="{BB962C8B-B14F-4D97-AF65-F5344CB8AC3E}">
        <p14:creationId xmlns:p14="http://schemas.microsoft.com/office/powerpoint/2010/main" val="223734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white paper&#10;&#10;Description automatically generated">
            <a:extLst>
              <a:ext uri="{FF2B5EF4-FFF2-40B4-BE49-F238E27FC236}">
                <a16:creationId xmlns:a16="http://schemas.microsoft.com/office/drawing/2014/main" id="{7D4FBC57-6C1A-8355-1E78-088685033C31}"/>
              </a:ext>
            </a:extLst>
          </p:cNvPr>
          <p:cNvPicPr>
            <a:picLocks noGrp="1" noChangeAspect="1"/>
          </p:cNvPicPr>
          <p:nvPr>
            <p:ph idx="1"/>
          </p:nvPr>
        </p:nvPicPr>
        <p:blipFill>
          <a:blip r:embed="rId2"/>
          <a:stretch>
            <a:fillRect/>
          </a:stretch>
        </p:blipFill>
        <p:spPr>
          <a:xfrm>
            <a:off x="649288" y="1054100"/>
            <a:ext cx="6981825" cy="2452688"/>
          </a:xfrm>
        </p:spPr>
      </p:pic>
      <p:pic>
        <p:nvPicPr>
          <p:cNvPr id="8" name="Picture 7">
            <a:extLst>
              <a:ext uri="{FF2B5EF4-FFF2-40B4-BE49-F238E27FC236}">
                <a16:creationId xmlns:a16="http://schemas.microsoft.com/office/drawing/2014/main" id="{6D34A47E-6B97-A04C-EA11-44881AD32DD2}"/>
              </a:ext>
            </a:extLst>
          </p:cNvPr>
          <p:cNvPicPr>
            <a:picLocks noChangeAspect="1"/>
          </p:cNvPicPr>
          <p:nvPr/>
        </p:nvPicPr>
        <p:blipFill>
          <a:blip r:embed="rId3"/>
          <a:stretch>
            <a:fillRect/>
          </a:stretch>
        </p:blipFill>
        <p:spPr>
          <a:xfrm>
            <a:off x="7705725" y="1054100"/>
            <a:ext cx="3846513" cy="2452688"/>
          </a:xfrm>
          <a:prstGeom prst="rect">
            <a:avLst/>
          </a:prstGeom>
        </p:spPr>
      </p:pic>
      <p:sp>
        <p:nvSpPr>
          <p:cNvPr id="2" name="Title 1">
            <a:extLst>
              <a:ext uri="{FF2B5EF4-FFF2-40B4-BE49-F238E27FC236}">
                <a16:creationId xmlns:a16="http://schemas.microsoft.com/office/drawing/2014/main" id="{89C731CF-BAB1-DAB1-3A8E-A2607103D2F3}"/>
              </a:ext>
            </a:extLst>
          </p:cNvPr>
          <p:cNvSpPr>
            <a:spLocks noGrp="1"/>
          </p:cNvSpPr>
          <p:nvPr>
            <p:ph type="title"/>
          </p:nvPr>
        </p:nvSpPr>
        <p:spPr>
          <a:xfrm>
            <a:off x="838200" y="4636802"/>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Reporting – Statistical Inference </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Tree>
    <p:extLst>
      <p:ext uri="{BB962C8B-B14F-4D97-AF65-F5344CB8AC3E}">
        <p14:creationId xmlns:p14="http://schemas.microsoft.com/office/powerpoint/2010/main" val="298620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10" name="Rectangle 9">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281D4D1-275D-380B-CA2E-F5ADECAF042D}"/>
              </a:ext>
            </a:extLst>
          </p:cNvPr>
          <p:cNvSpPr>
            <a:spLocks noGrp="1"/>
          </p:cNvSpPr>
          <p:nvPr>
            <p:ph type="title"/>
          </p:nvPr>
        </p:nvSpPr>
        <p:spPr>
          <a:xfrm>
            <a:off x="838200" y="5609902"/>
            <a:ext cx="11208895" cy="913975"/>
          </a:xfrm>
        </p:spPr>
        <p:txBody>
          <a:bodyPr vert="horz" lIns="91440" tIns="45720" rIns="91440" bIns="45720" rtlCol="0" anchor="ctr">
            <a:normAutofit fontScale="90000"/>
          </a:bodyPr>
          <a:lstStyle/>
          <a:p>
            <a:r>
              <a:rPr lang="en-US" sz="3200" dirty="0">
                <a:solidFill>
                  <a:srgbClr val="FFFFFF"/>
                </a:solidFill>
              </a:rPr>
              <a:t>Visualization using Tableau: </a:t>
            </a:r>
            <a:r>
              <a:rPr lang="en-US" sz="3200" dirty="0">
                <a:solidFill>
                  <a:srgbClr val="FFFFFF"/>
                </a:solidFill>
                <a:ea typeface="+mj-lt"/>
                <a:cs typeface="+mj-lt"/>
              </a:rPr>
              <a:t>https://public.tableau.com/shared/XG5B5Z97C?:display_count=n&amp;:origin=viz_share_link</a:t>
            </a:r>
            <a:endParaRPr lang="en-US" sz="3200" dirty="0">
              <a:solidFill>
                <a:srgbClr val="FFFFFF"/>
              </a:solidFill>
            </a:endParaRPr>
          </a:p>
        </p:txBody>
      </p:sp>
      <p:pic>
        <p:nvPicPr>
          <p:cNvPr id="4" name="Content Placeholder 3" descr="A screenshot of a map&#10;&#10;Description automatically generated">
            <a:extLst>
              <a:ext uri="{FF2B5EF4-FFF2-40B4-BE49-F238E27FC236}">
                <a16:creationId xmlns:a16="http://schemas.microsoft.com/office/drawing/2014/main" id="{F2E730A7-596F-71E4-8C72-5F83F71B4C4E}"/>
              </a:ext>
            </a:extLst>
          </p:cNvPr>
          <p:cNvPicPr>
            <a:picLocks noGrp="1" noChangeAspect="1"/>
          </p:cNvPicPr>
          <p:nvPr>
            <p:ph idx="1"/>
          </p:nvPr>
        </p:nvPicPr>
        <p:blipFill rotWithShape="1">
          <a:blip r:embed="rId2"/>
          <a:srcRect b="21608"/>
          <a:stretch/>
        </p:blipFill>
        <p:spPr>
          <a:xfrm>
            <a:off x="1" y="10"/>
            <a:ext cx="12191998" cy="5352218"/>
          </a:xfrm>
          <a:prstGeom prst="rect">
            <a:avLst/>
          </a:prstGeom>
        </p:spPr>
      </p:pic>
    </p:spTree>
    <p:extLst>
      <p:ext uri="{BB962C8B-B14F-4D97-AF65-F5344CB8AC3E}">
        <p14:creationId xmlns:p14="http://schemas.microsoft.com/office/powerpoint/2010/main" val="2943111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Dual Enrollment</vt:lpstr>
      <vt:lpstr>About the data</vt:lpstr>
      <vt:lpstr>Business Proposition - Healthcare</vt:lpstr>
      <vt:lpstr>II. Healthcare Assumptions</vt:lpstr>
      <vt:lpstr>III. Proposal – Marketing Strategy</vt:lpstr>
      <vt:lpstr>Reporting – Statistical Inference  </vt:lpstr>
      <vt:lpstr>Visualization using Tableau: https://public.tableau.com/shared/XG5B5Z97C?:display_count=n&amp;:origin=viz_share_link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89</cp:revision>
  <dcterms:created xsi:type="dcterms:W3CDTF">2024-01-09T02:58:43Z</dcterms:created>
  <dcterms:modified xsi:type="dcterms:W3CDTF">2024-01-09T03:15:10Z</dcterms:modified>
</cp:coreProperties>
</file>