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506" r:id="rId2"/>
    <p:sldId id="505" r:id="rId3"/>
    <p:sldId id="510" r:id="rId4"/>
    <p:sldId id="508" r:id="rId5"/>
    <p:sldId id="509" r:id="rId6"/>
    <p:sldId id="511" r:id="rId7"/>
    <p:sldId id="512" r:id="rId8"/>
    <p:sldId id="513" r:id="rId9"/>
    <p:sldId id="514" r:id="rId10"/>
    <p:sldId id="515" r:id="rId11"/>
    <p:sldId id="516" r:id="rId12"/>
  </p:sldIdLst>
  <p:sldSz cx="9144000" cy="6858000" type="screen4x3"/>
  <p:notesSz cx="6997700" cy="9271000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8">
          <p15:clr>
            <a:srgbClr val="A4A3A4"/>
          </p15:clr>
        </p15:guide>
        <p15:guide id="2" orient="horz" pos="528">
          <p15:clr>
            <a:srgbClr val="A4A3A4"/>
          </p15:clr>
        </p15:guide>
        <p15:guide id="3" pos="240">
          <p15:clr>
            <a:srgbClr val="A4A3A4"/>
          </p15:clr>
        </p15:guide>
        <p15:guide id="4" pos="5520">
          <p15:clr>
            <a:srgbClr val="A4A3A4"/>
          </p15:clr>
        </p15:guide>
        <p15:guide id="5" pos="1632">
          <p15:clr>
            <a:srgbClr val="A4A3A4"/>
          </p15:clr>
        </p15:guide>
        <p15:guide id="6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1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CC3300"/>
    <a:srgbClr val="0000CC"/>
    <a:srgbClr val="000099"/>
    <a:srgbClr val="000000"/>
    <a:srgbClr val="CCCCCC"/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1" autoAdjust="0"/>
    <p:restoredTop sz="94658" autoAdjust="0"/>
  </p:normalViewPr>
  <p:slideViewPr>
    <p:cSldViewPr>
      <p:cViewPr varScale="1">
        <p:scale>
          <a:sx n="71" d="100"/>
          <a:sy n="71" d="100"/>
        </p:scale>
        <p:origin x="1376" y="56"/>
      </p:cViewPr>
      <p:guideLst>
        <p:guide orient="horz" pos="1248"/>
        <p:guide orient="horz" pos="528"/>
        <p:guide pos="240"/>
        <p:guide pos="5520"/>
        <p:guide pos="1632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78"/>
      </p:cViewPr>
      <p:guideLst>
        <p:guide orient="horz" pos="2921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5" tIns="46093" rIns="92185" bIns="46093" numCol="1" anchor="t" anchorCtr="0" compatLnSpc="1">
            <a:prstTxWarp prst="textNoShape">
              <a:avLst/>
            </a:prstTxWarp>
          </a:bodyPr>
          <a:lstStyle>
            <a:lvl1pPr defTabSz="92233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5" tIns="46093" rIns="92185" bIns="46093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2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5" tIns="46093" rIns="92185" bIns="46093" numCol="1" anchor="b" anchorCtr="0" compatLnSpc="1">
            <a:prstTxWarp prst="textNoShape">
              <a:avLst/>
            </a:prstTxWarp>
          </a:bodyPr>
          <a:lstStyle>
            <a:lvl1pPr defTabSz="92233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2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58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5" tIns="46093" rIns="92185" bIns="46093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/>
            </a:lvl1pPr>
          </a:lstStyle>
          <a:p>
            <a:fld id="{A2D76892-081D-406D-A6BC-552AA24D045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81081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13" tIns="45456" rIns="90913" bIns="45456" numCol="1" anchor="t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4611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861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13" tIns="45456" rIns="90913" bIns="45456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674688"/>
            <a:ext cx="4706937" cy="353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4613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27538"/>
            <a:ext cx="517207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13" tIns="45456" rIns="90913" bIns="45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4614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82050"/>
            <a:ext cx="30099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13" tIns="45456" rIns="90913" bIns="45456" numCol="1" anchor="b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4615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82050"/>
            <a:ext cx="30861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13" tIns="45456" rIns="90913" bIns="45456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fld id="{00E95162-E4E8-485F-8BCD-6757461ED9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814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0"/>
            <a:ext cx="9144000" cy="654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0" y="6372225"/>
            <a:ext cx="9144000" cy="485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6" name="Group 1031"/>
          <p:cNvGrpSpPr>
            <a:grpSpLocks/>
          </p:cNvGrpSpPr>
          <p:nvPr/>
        </p:nvGrpSpPr>
        <p:grpSpPr bwMode="auto">
          <a:xfrm>
            <a:off x="0" y="609600"/>
            <a:ext cx="9144000" cy="76200"/>
            <a:chOff x="0" y="432"/>
            <a:chExt cx="5760" cy="48"/>
          </a:xfrm>
        </p:grpSpPr>
        <p:sp>
          <p:nvSpPr>
            <p:cNvPr id="7" name="Rectangle 1032"/>
            <p:cNvSpPr>
              <a:spLocks noChangeArrowheads="1"/>
            </p:cNvSpPr>
            <p:nvPr/>
          </p:nvSpPr>
          <p:spPr bwMode="auto">
            <a:xfrm>
              <a:off x="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003718"/>
                </a:gs>
                <a:gs pos="100000">
                  <a:srgbClr val="006637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33"/>
            <p:cNvSpPr>
              <a:spLocks noChangeArrowheads="1"/>
            </p:cNvSpPr>
            <p:nvPr/>
          </p:nvSpPr>
          <p:spPr bwMode="auto">
            <a:xfrm>
              <a:off x="48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006637"/>
                </a:gs>
                <a:gs pos="100000">
                  <a:srgbClr val="007B43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034"/>
            <p:cNvSpPr>
              <a:spLocks noChangeArrowheads="1"/>
            </p:cNvSpPr>
            <p:nvPr/>
          </p:nvSpPr>
          <p:spPr bwMode="auto">
            <a:xfrm>
              <a:off x="96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007B43"/>
                </a:gs>
                <a:gs pos="100000">
                  <a:srgbClr val="009259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Rectangle 1035"/>
            <p:cNvSpPr>
              <a:spLocks noChangeArrowheads="1"/>
            </p:cNvSpPr>
            <p:nvPr/>
          </p:nvSpPr>
          <p:spPr bwMode="auto">
            <a:xfrm>
              <a:off x="144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009259"/>
                </a:gs>
                <a:gs pos="100000">
                  <a:srgbClr val="00A267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1036"/>
            <p:cNvSpPr>
              <a:spLocks noChangeArrowheads="1"/>
            </p:cNvSpPr>
            <p:nvPr/>
          </p:nvSpPr>
          <p:spPr bwMode="auto">
            <a:xfrm>
              <a:off x="192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00A267"/>
                </a:gs>
                <a:gs pos="100000">
                  <a:srgbClr val="00AE6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ectangle 1037"/>
            <p:cNvSpPr>
              <a:spLocks noChangeArrowheads="1"/>
            </p:cNvSpPr>
            <p:nvPr/>
          </p:nvSpPr>
          <p:spPr bwMode="auto">
            <a:xfrm>
              <a:off x="240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00AE60"/>
                </a:gs>
                <a:gs pos="100000">
                  <a:srgbClr val="3BBE69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1038"/>
            <p:cNvSpPr>
              <a:spLocks noChangeArrowheads="1"/>
            </p:cNvSpPr>
            <p:nvPr/>
          </p:nvSpPr>
          <p:spPr bwMode="auto">
            <a:xfrm>
              <a:off x="288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3BBE69"/>
                </a:gs>
                <a:gs pos="100000">
                  <a:srgbClr val="6EC87D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Rectangle 1039"/>
            <p:cNvSpPr>
              <a:spLocks noChangeArrowheads="1"/>
            </p:cNvSpPr>
            <p:nvPr/>
          </p:nvSpPr>
          <p:spPr bwMode="auto">
            <a:xfrm>
              <a:off x="336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6EC87D"/>
                </a:gs>
                <a:gs pos="100000">
                  <a:srgbClr val="81CB93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1040"/>
            <p:cNvSpPr>
              <a:spLocks noChangeArrowheads="1"/>
            </p:cNvSpPr>
            <p:nvPr/>
          </p:nvSpPr>
          <p:spPr bwMode="auto">
            <a:xfrm>
              <a:off x="384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81CB93"/>
                </a:gs>
                <a:gs pos="100000">
                  <a:srgbClr val="9ED29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Rectangle 1041"/>
            <p:cNvSpPr>
              <a:spLocks noChangeArrowheads="1"/>
            </p:cNvSpPr>
            <p:nvPr/>
          </p:nvSpPr>
          <p:spPr bwMode="auto">
            <a:xfrm>
              <a:off x="432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9ED29E"/>
                </a:gs>
                <a:gs pos="100000">
                  <a:srgbClr val="BFE9B7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Rectangle 1042"/>
            <p:cNvSpPr>
              <a:spLocks noChangeArrowheads="1"/>
            </p:cNvSpPr>
            <p:nvPr/>
          </p:nvSpPr>
          <p:spPr bwMode="auto">
            <a:xfrm>
              <a:off x="480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BFE9B7"/>
                </a:gs>
                <a:gs pos="100000">
                  <a:srgbClr val="E8F7E5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Rectangle 1043"/>
            <p:cNvSpPr>
              <a:spLocks noChangeArrowheads="1"/>
            </p:cNvSpPr>
            <p:nvPr/>
          </p:nvSpPr>
          <p:spPr bwMode="auto">
            <a:xfrm>
              <a:off x="528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E8F7E5"/>
                </a:gs>
                <a:gs pos="100000">
                  <a:srgbClr val="FCFEFC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" name="Group 1044"/>
          <p:cNvGrpSpPr>
            <a:grpSpLocks/>
          </p:cNvGrpSpPr>
          <p:nvPr/>
        </p:nvGrpSpPr>
        <p:grpSpPr bwMode="auto">
          <a:xfrm>
            <a:off x="0" y="6400800"/>
            <a:ext cx="9144000" cy="76200"/>
            <a:chOff x="0" y="432"/>
            <a:chExt cx="5760" cy="48"/>
          </a:xfrm>
        </p:grpSpPr>
        <p:sp>
          <p:nvSpPr>
            <p:cNvPr id="20" name="Rectangle 1045"/>
            <p:cNvSpPr>
              <a:spLocks noChangeArrowheads="1"/>
            </p:cNvSpPr>
            <p:nvPr/>
          </p:nvSpPr>
          <p:spPr bwMode="auto">
            <a:xfrm>
              <a:off x="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003718"/>
                </a:gs>
                <a:gs pos="100000">
                  <a:srgbClr val="006637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Rectangle 1046"/>
            <p:cNvSpPr>
              <a:spLocks noChangeArrowheads="1"/>
            </p:cNvSpPr>
            <p:nvPr/>
          </p:nvSpPr>
          <p:spPr bwMode="auto">
            <a:xfrm>
              <a:off x="48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006637"/>
                </a:gs>
                <a:gs pos="100000">
                  <a:srgbClr val="007B43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Rectangle 1047"/>
            <p:cNvSpPr>
              <a:spLocks noChangeArrowheads="1"/>
            </p:cNvSpPr>
            <p:nvPr/>
          </p:nvSpPr>
          <p:spPr bwMode="auto">
            <a:xfrm>
              <a:off x="96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007B43"/>
                </a:gs>
                <a:gs pos="100000">
                  <a:srgbClr val="009259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Rectangle 1048"/>
            <p:cNvSpPr>
              <a:spLocks noChangeArrowheads="1"/>
            </p:cNvSpPr>
            <p:nvPr/>
          </p:nvSpPr>
          <p:spPr bwMode="auto">
            <a:xfrm>
              <a:off x="144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009259"/>
                </a:gs>
                <a:gs pos="100000">
                  <a:srgbClr val="00A267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Rectangle 1049"/>
            <p:cNvSpPr>
              <a:spLocks noChangeArrowheads="1"/>
            </p:cNvSpPr>
            <p:nvPr/>
          </p:nvSpPr>
          <p:spPr bwMode="auto">
            <a:xfrm>
              <a:off x="192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00A267"/>
                </a:gs>
                <a:gs pos="100000">
                  <a:srgbClr val="00AE6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Rectangle 1050"/>
            <p:cNvSpPr>
              <a:spLocks noChangeArrowheads="1"/>
            </p:cNvSpPr>
            <p:nvPr/>
          </p:nvSpPr>
          <p:spPr bwMode="auto">
            <a:xfrm>
              <a:off x="240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00AE60"/>
                </a:gs>
                <a:gs pos="100000">
                  <a:srgbClr val="3BBE69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Rectangle 1051"/>
            <p:cNvSpPr>
              <a:spLocks noChangeArrowheads="1"/>
            </p:cNvSpPr>
            <p:nvPr/>
          </p:nvSpPr>
          <p:spPr bwMode="auto">
            <a:xfrm>
              <a:off x="288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3BBE69"/>
                </a:gs>
                <a:gs pos="100000">
                  <a:srgbClr val="6EC87D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Rectangle 1052"/>
            <p:cNvSpPr>
              <a:spLocks noChangeArrowheads="1"/>
            </p:cNvSpPr>
            <p:nvPr/>
          </p:nvSpPr>
          <p:spPr bwMode="auto">
            <a:xfrm>
              <a:off x="336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6EC87D"/>
                </a:gs>
                <a:gs pos="100000">
                  <a:srgbClr val="81CB93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Rectangle 1053"/>
            <p:cNvSpPr>
              <a:spLocks noChangeArrowheads="1"/>
            </p:cNvSpPr>
            <p:nvPr/>
          </p:nvSpPr>
          <p:spPr bwMode="auto">
            <a:xfrm>
              <a:off x="384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81CB93"/>
                </a:gs>
                <a:gs pos="100000">
                  <a:srgbClr val="9ED29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Rectangle 1054"/>
            <p:cNvSpPr>
              <a:spLocks noChangeArrowheads="1"/>
            </p:cNvSpPr>
            <p:nvPr/>
          </p:nvSpPr>
          <p:spPr bwMode="auto">
            <a:xfrm>
              <a:off x="432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9ED29E"/>
                </a:gs>
                <a:gs pos="100000">
                  <a:srgbClr val="BFE9B7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Rectangle 1055"/>
            <p:cNvSpPr>
              <a:spLocks noChangeArrowheads="1"/>
            </p:cNvSpPr>
            <p:nvPr/>
          </p:nvSpPr>
          <p:spPr bwMode="auto">
            <a:xfrm>
              <a:off x="480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BFE9B7"/>
                </a:gs>
                <a:gs pos="100000">
                  <a:srgbClr val="E8F7E5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Rectangle 1056"/>
            <p:cNvSpPr>
              <a:spLocks noChangeArrowheads="1"/>
            </p:cNvSpPr>
            <p:nvPr/>
          </p:nvSpPr>
          <p:spPr bwMode="auto">
            <a:xfrm>
              <a:off x="528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E8F7E5"/>
                </a:gs>
                <a:gs pos="100000">
                  <a:srgbClr val="FCFEFC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32" name="Picture 36" descr="D:\UNCC\pc\win_data\My Documents\Misc\Forms\William_States_Logo\William States\Logos\Horizontal\UNCC_WSL_Logo_4c_Ho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496050"/>
            <a:ext cx="2743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1541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354138" y="3919538"/>
            <a:ext cx="6403975" cy="1697037"/>
          </a:xfrm>
        </p:spPr>
        <p:txBody>
          <a:bodyPr lIns="91436" tIns="45719" rIns="91436" bIns="45719"/>
          <a:lstStyle>
            <a:lvl1pPr marL="0" indent="0" algn="ctr">
              <a:defRPr sz="2000"/>
            </a:lvl1pPr>
          </a:lstStyle>
          <a:p>
            <a:endParaRPr lang="en-US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381000" y="852487"/>
            <a:ext cx="8382000" cy="5191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5303E-8A60-4C54-A78C-6AD287ADC6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69438"/>
      </p:ext>
    </p:extLst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82000" cy="519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3276"/>
      </p:ext>
    </p:extLst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3250" y="914400"/>
            <a:ext cx="2190750" cy="160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914400"/>
            <a:ext cx="6419850" cy="160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19950"/>
      </p:ext>
    </p:extLst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82000" cy="5191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F1591A-71DB-4308-A749-EA277448E7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791161"/>
      </p:ext>
    </p:extLst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4D88F2-E497-4103-9911-223262C9CB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497777"/>
      </p:ext>
    </p:extLst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82000" cy="5191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057400"/>
            <a:ext cx="41148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057400"/>
            <a:ext cx="41148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85120"/>
      </p:ext>
    </p:extLst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71432"/>
      </p:ext>
    </p:extLst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82000" cy="5191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11216"/>
      </p:ext>
    </p:extLst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07157"/>
      </p:ext>
    </p:extLst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7409890"/>
      </p:ext>
    </p:extLst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899318"/>
      </p:ext>
    </p:extLst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144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0574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 smtClean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609600"/>
            <a:ext cx="9144000" cy="76200"/>
            <a:chOff x="0" y="432"/>
            <a:chExt cx="5760" cy="48"/>
          </a:xfrm>
        </p:grpSpPr>
        <p:sp>
          <p:nvSpPr>
            <p:cNvPr id="320517" name="Rectangle 5"/>
            <p:cNvSpPr>
              <a:spLocks noChangeArrowheads="1"/>
            </p:cNvSpPr>
            <p:nvPr/>
          </p:nvSpPr>
          <p:spPr bwMode="auto">
            <a:xfrm>
              <a:off x="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003718"/>
                </a:gs>
                <a:gs pos="100000">
                  <a:srgbClr val="006637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18" name="Rectangle 6"/>
            <p:cNvSpPr>
              <a:spLocks noChangeArrowheads="1"/>
            </p:cNvSpPr>
            <p:nvPr/>
          </p:nvSpPr>
          <p:spPr bwMode="auto">
            <a:xfrm>
              <a:off x="48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006637"/>
                </a:gs>
                <a:gs pos="100000">
                  <a:srgbClr val="007B43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19" name="Rectangle 7"/>
            <p:cNvSpPr>
              <a:spLocks noChangeArrowheads="1"/>
            </p:cNvSpPr>
            <p:nvPr/>
          </p:nvSpPr>
          <p:spPr bwMode="auto">
            <a:xfrm>
              <a:off x="96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007B43"/>
                </a:gs>
                <a:gs pos="100000">
                  <a:srgbClr val="009259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0" name="Rectangle 8"/>
            <p:cNvSpPr>
              <a:spLocks noChangeArrowheads="1"/>
            </p:cNvSpPr>
            <p:nvPr/>
          </p:nvSpPr>
          <p:spPr bwMode="auto">
            <a:xfrm>
              <a:off x="144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009259"/>
                </a:gs>
                <a:gs pos="100000">
                  <a:srgbClr val="00A267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1" name="Rectangle 9"/>
            <p:cNvSpPr>
              <a:spLocks noChangeArrowheads="1"/>
            </p:cNvSpPr>
            <p:nvPr/>
          </p:nvSpPr>
          <p:spPr bwMode="auto">
            <a:xfrm>
              <a:off x="192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00A267"/>
                </a:gs>
                <a:gs pos="100000">
                  <a:srgbClr val="00AE6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2" name="Rectangle 10"/>
            <p:cNvSpPr>
              <a:spLocks noChangeArrowheads="1"/>
            </p:cNvSpPr>
            <p:nvPr/>
          </p:nvSpPr>
          <p:spPr bwMode="auto">
            <a:xfrm>
              <a:off x="240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00AE60"/>
                </a:gs>
                <a:gs pos="100000">
                  <a:srgbClr val="3BBE69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3" name="Rectangle 11"/>
            <p:cNvSpPr>
              <a:spLocks noChangeArrowheads="1"/>
            </p:cNvSpPr>
            <p:nvPr/>
          </p:nvSpPr>
          <p:spPr bwMode="auto">
            <a:xfrm>
              <a:off x="288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3BBE69"/>
                </a:gs>
                <a:gs pos="100000">
                  <a:srgbClr val="6EC87D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4" name="Rectangle 12"/>
            <p:cNvSpPr>
              <a:spLocks noChangeArrowheads="1"/>
            </p:cNvSpPr>
            <p:nvPr/>
          </p:nvSpPr>
          <p:spPr bwMode="auto">
            <a:xfrm>
              <a:off x="336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6EC87D"/>
                </a:gs>
                <a:gs pos="100000">
                  <a:srgbClr val="81CB93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5" name="Rectangle 13"/>
            <p:cNvSpPr>
              <a:spLocks noChangeArrowheads="1"/>
            </p:cNvSpPr>
            <p:nvPr/>
          </p:nvSpPr>
          <p:spPr bwMode="auto">
            <a:xfrm>
              <a:off x="384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81CB93"/>
                </a:gs>
                <a:gs pos="100000">
                  <a:srgbClr val="9ED29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6" name="Rectangle 14"/>
            <p:cNvSpPr>
              <a:spLocks noChangeArrowheads="1"/>
            </p:cNvSpPr>
            <p:nvPr/>
          </p:nvSpPr>
          <p:spPr bwMode="auto">
            <a:xfrm>
              <a:off x="432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9ED29E"/>
                </a:gs>
                <a:gs pos="100000">
                  <a:srgbClr val="BFE9B7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7" name="Rectangle 15"/>
            <p:cNvSpPr>
              <a:spLocks noChangeArrowheads="1"/>
            </p:cNvSpPr>
            <p:nvPr/>
          </p:nvSpPr>
          <p:spPr bwMode="auto">
            <a:xfrm>
              <a:off x="480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BFE9B7"/>
                </a:gs>
                <a:gs pos="100000">
                  <a:srgbClr val="E8F7E5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8" name="Rectangle 16"/>
            <p:cNvSpPr>
              <a:spLocks noChangeArrowheads="1"/>
            </p:cNvSpPr>
            <p:nvPr/>
          </p:nvSpPr>
          <p:spPr bwMode="auto">
            <a:xfrm>
              <a:off x="528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E8F7E5"/>
                </a:gs>
                <a:gs pos="100000">
                  <a:srgbClr val="FCFEFC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29" name="Group 17"/>
          <p:cNvGrpSpPr>
            <a:grpSpLocks/>
          </p:cNvGrpSpPr>
          <p:nvPr/>
        </p:nvGrpSpPr>
        <p:grpSpPr bwMode="auto">
          <a:xfrm>
            <a:off x="0" y="6400800"/>
            <a:ext cx="9144000" cy="76200"/>
            <a:chOff x="0" y="432"/>
            <a:chExt cx="5760" cy="48"/>
          </a:xfrm>
        </p:grpSpPr>
        <p:sp>
          <p:nvSpPr>
            <p:cNvPr id="320530" name="Rectangle 18"/>
            <p:cNvSpPr>
              <a:spLocks noChangeArrowheads="1"/>
            </p:cNvSpPr>
            <p:nvPr/>
          </p:nvSpPr>
          <p:spPr bwMode="auto">
            <a:xfrm>
              <a:off x="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003718"/>
                </a:gs>
                <a:gs pos="100000">
                  <a:srgbClr val="006637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1" name="Rectangle 19"/>
            <p:cNvSpPr>
              <a:spLocks noChangeArrowheads="1"/>
            </p:cNvSpPr>
            <p:nvPr/>
          </p:nvSpPr>
          <p:spPr bwMode="auto">
            <a:xfrm>
              <a:off x="48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006637"/>
                </a:gs>
                <a:gs pos="100000">
                  <a:srgbClr val="007B43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2" name="Rectangle 20"/>
            <p:cNvSpPr>
              <a:spLocks noChangeArrowheads="1"/>
            </p:cNvSpPr>
            <p:nvPr/>
          </p:nvSpPr>
          <p:spPr bwMode="auto">
            <a:xfrm>
              <a:off x="96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007B43"/>
                </a:gs>
                <a:gs pos="100000">
                  <a:srgbClr val="009259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3" name="Rectangle 21"/>
            <p:cNvSpPr>
              <a:spLocks noChangeArrowheads="1"/>
            </p:cNvSpPr>
            <p:nvPr/>
          </p:nvSpPr>
          <p:spPr bwMode="auto">
            <a:xfrm>
              <a:off x="144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009259"/>
                </a:gs>
                <a:gs pos="100000">
                  <a:srgbClr val="00A267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4" name="Rectangle 22"/>
            <p:cNvSpPr>
              <a:spLocks noChangeArrowheads="1"/>
            </p:cNvSpPr>
            <p:nvPr/>
          </p:nvSpPr>
          <p:spPr bwMode="auto">
            <a:xfrm>
              <a:off x="192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00A267"/>
                </a:gs>
                <a:gs pos="100000">
                  <a:srgbClr val="00AE6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5" name="Rectangle 23"/>
            <p:cNvSpPr>
              <a:spLocks noChangeArrowheads="1"/>
            </p:cNvSpPr>
            <p:nvPr/>
          </p:nvSpPr>
          <p:spPr bwMode="auto">
            <a:xfrm>
              <a:off x="240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00AE60"/>
                </a:gs>
                <a:gs pos="100000">
                  <a:srgbClr val="3BBE69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6" name="Rectangle 24"/>
            <p:cNvSpPr>
              <a:spLocks noChangeArrowheads="1"/>
            </p:cNvSpPr>
            <p:nvPr/>
          </p:nvSpPr>
          <p:spPr bwMode="auto">
            <a:xfrm>
              <a:off x="288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3BBE69"/>
                </a:gs>
                <a:gs pos="100000">
                  <a:srgbClr val="6EC87D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7" name="Rectangle 25"/>
            <p:cNvSpPr>
              <a:spLocks noChangeArrowheads="1"/>
            </p:cNvSpPr>
            <p:nvPr/>
          </p:nvSpPr>
          <p:spPr bwMode="auto">
            <a:xfrm>
              <a:off x="336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6EC87D"/>
                </a:gs>
                <a:gs pos="100000">
                  <a:srgbClr val="81CB93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8" name="Rectangle 26"/>
            <p:cNvSpPr>
              <a:spLocks noChangeArrowheads="1"/>
            </p:cNvSpPr>
            <p:nvPr/>
          </p:nvSpPr>
          <p:spPr bwMode="auto">
            <a:xfrm>
              <a:off x="384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81CB93"/>
                </a:gs>
                <a:gs pos="100000">
                  <a:srgbClr val="9ED29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9" name="Rectangle 27"/>
            <p:cNvSpPr>
              <a:spLocks noChangeArrowheads="1"/>
            </p:cNvSpPr>
            <p:nvPr/>
          </p:nvSpPr>
          <p:spPr bwMode="auto">
            <a:xfrm>
              <a:off x="432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9ED29E"/>
                </a:gs>
                <a:gs pos="100000">
                  <a:srgbClr val="BFE9B7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0" name="Rectangle 28"/>
            <p:cNvSpPr>
              <a:spLocks noChangeArrowheads="1"/>
            </p:cNvSpPr>
            <p:nvPr/>
          </p:nvSpPr>
          <p:spPr bwMode="auto">
            <a:xfrm>
              <a:off x="480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BFE9B7"/>
                </a:gs>
                <a:gs pos="100000">
                  <a:srgbClr val="E8F7E5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1" name="Rectangle 29"/>
            <p:cNvSpPr>
              <a:spLocks noChangeArrowheads="1"/>
            </p:cNvSpPr>
            <p:nvPr/>
          </p:nvSpPr>
          <p:spPr bwMode="auto">
            <a:xfrm>
              <a:off x="5280" y="432"/>
              <a:ext cx="480" cy="48"/>
            </a:xfrm>
            <a:prstGeom prst="rect">
              <a:avLst/>
            </a:prstGeom>
            <a:gradFill rotWithShape="0">
              <a:gsLst>
                <a:gs pos="0">
                  <a:srgbClr val="E8F7E5"/>
                </a:gs>
                <a:gs pos="100000">
                  <a:srgbClr val="FCFEFC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20546" name="Text Box 34"/>
          <p:cNvSpPr txBox="1">
            <a:spLocks noChangeArrowheads="1"/>
          </p:cNvSpPr>
          <p:nvPr/>
        </p:nvSpPr>
        <p:spPr bwMode="auto">
          <a:xfrm>
            <a:off x="593725" y="6477000"/>
            <a:ext cx="2012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/>
              <a:t>		</a:t>
            </a:r>
            <a:endParaRPr lang="en-US"/>
          </a:p>
        </p:txBody>
      </p:sp>
      <p:pic>
        <p:nvPicPr>
          <p:cNvPr id="1031" name="Picture 36" descr="D:\UNCC\pc\win_data\My Documents\Misc\Forms\William_States_Logo\William States\Logos\Horizontal\UNCC_WSL_Logo_4c_Hor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496050"/>
            <a:ext cx="2743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Slide Number Placeholder 32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E7174BE-55EE-4C41-8217-73765A21D4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3" r:id="rId2"/>
    <p:sldLayoutId id="2147483734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randomBar dir="vert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54138" y="3919538"/>
            <a:ext cx="6403975" cy="1877435"/>
          </a:xfrm>
        </p:spPr>
        <p:txBody>
          <a:bodyPr/>
          <a:lstStyle/>
          <a:p>
            <a:pPr algn="l"/>
            <a:r>
              <a:rPr lang="en-US" dirty="0" smtClean="0"/>
              <a:t>Presented by:</a:t>
            </a:r>
          </a:p>
          <a:p>
            <a:pPr algn="l"/>
            <a:r>
              <a:rPr lang="en-US" dirty="0" smtClean="0"/>
              <a:t>Disha Srivastava</a:t>
            </a:r>
          </a:p>
          <a:p>
            <a:pPr algn="l"/>
            <a:r>
              <a:rPr lang="en-US" dirty="0" smtClean="0"/>
              <a:t>Swapnil Modak</a:t>
            </a:r>
          </a:p>
          <a:p>
            <a:pPr algn="l"/>
            <a:r>
              <a:rPr lang="en-US" dirty="0" smtClean="0"/>
              <a:t>ECGR 6185</a:t>
            </a:r>
          </a:p>
          <a:p>
            <a:pPr algn="l"/>
            <a:r>
              <a:rPr lang="en-US" dirty="0" smtClean="0"/>
              <a:t>Advanced Embedded Systems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852487"/>
            <a:ext cx="8382000" cy="1815882"/>
          </a:xfrm>
        </p:spPr>
        <p:txBody>
          <a:bodyPr/>
          <a:lstStyle/>
          <a:p>
            <a:pPr algn="ctr"/>
            <a:r>
              <a:rPr lang="en-US" dirty="0" smtClean="0"/>
              <a:t>DESIGN &amp; IMPLEMENTATION OF AN OPEN-SOURCE WIRELESS SENSOR NETWORK DEVELOPMENT PLATFORM</a:t>
            </a:r>
            <a:br>
              <a:rPr lang="en-US" dirty="0" smtClean="0"/>
            </a:br>
            <a:r>
              <a:rPr lang="en-US" dirty="0" smtClean="0"/>
              <a:t>“MOTESQUITO”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5303E-8A60-4C54-A78C-6AD287ADC62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926855"/>
      </p:ext>
    </p:extLst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20032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readResponse</a:t>
            </a:r>
            <a:r>
              <a:rPr lang="en-US" dirty="0"/>
              <a:t>() function is used to read the receive data buffer and check for characters ‘0’ &amp; ‘K’. Print OK if found else print Not OK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1591A-71DB-4308-A749-EA277448E7C4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6" y="2941727"/>
            <a:ext cx="73152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44943"/>
      </p:ext>
    </p:extLst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6062"/>
            <a:ext cx="8382000" cy="15696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Here the </a:t>
            </a:r>
            <a:r>
              <a:rPr lang="en-US" dirty="0" err="1"/>
              <a:t>USART_vSendByte</a:t>
            </a:r>
            <a:r>
              <a:rPr lang="en-US" dirty="0"/>
              <a:t>() is used to send ‘+++’ command as ‘0x2B’ one byte at a time, and wait for response OK by the </a:t>
            </a:r>
            <a:r>
              <a:rPr lang="en-US" dirty="0" err="1"/>
              <a:t>Xbee</a:t>
            </a:r>
            <a:r>
              <a:rPr lang="en-US" dirty="0"/>
              <a:t>. This command puts the </a:t>
            </a:r>
            <a:r>
              <a:rPr lang="en-US" dirty="0" err="1"/>
              <a:t>Xbee</a:t>
            </a:r>
            <a:r>
              <a:rPr lang="en-US" dirty="0"/>
              <a:t> in command mode enabling other AT commands to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1591A-71DB-4308-A749-EA277448E7C4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06471"/>
            <a:ext cx="8077200" cy="356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39511"/>
      </p:ext>
    </p:extLst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OVERVIEW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13084" y="1219200"/>
            <a:ext cx="8382000" cy="312085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INTRODUCTION TO WIRELESS SENSOR NETWORKS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INTRODUCTION TO MOTESQUITO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SOFTWARE IMPLEMENTATION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657C04-A1AD-492F-B710-18AF16B09330}" type="slidenum">
              <a:rPr lang="en-US" altLang="en-US" sz="1200">
                <a:solidFill>
                  <a:srgbClr val="898989"/>
                </a:solidFill>
              </a:rPr>
              <a:pPr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42" y="1143000"/>
            <a:ext cx="8382000" cy="4672048"/>
          </a:xfrm>
        </p:spPr>
        <p:txBody>
          <a:bodyPr/>
          <a:lstStyle/>
          <a:p>
            <a:pPr algn="ctr"/>
            <a:r>
              <a:rPr lang="en-US" dirty="0" smtClean="0"/>
              <a:t>Wireless Sensor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Expanding research field hence growing need for a variety of development </a:t>
            </a:r>
            <a:r>
              <a:rPr lang="en-US" dirty="0" smtClean="0"/>
              <a:t>platforms</a:t>
            </a:r>
          </a:p>
          <a:p>
            <a:pPr marL="0" indent="0"/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WSN development boards provides interfaces to hardware, radios</a:t>
            </a:r>
            <a:r>
              <a:rPr lang="en-US" dirty="0"/>
              <a:t> </a:t>
            </a:r>
            <a:r>
              <a:rPr lang="en-US" dirty="0" smtClean="0"/>
              <a:t>and routing protocols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Selection </a:t>
            </a:r>
            <a:r>
              <a:rPr lang="en-US" dirty="0" smtClean="0"/>
              <a:t>of boards limited due to availability, cost and use of proprietary </a:t>
            </a:r>
            <a:r>
              <a:rPr lang="en-US" dirty="0" smtClean="0"/>
              <a:t>software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Most commonly used WSN development tool : </a:t>
            </a:r>
            <a:r>
              <a:rPr lang="en-US" dirty="0" err="1" smtClean="0"/>
              <a:t>TinyOS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1591A-71DB-4308-A749-EA277448E7C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733426"/>
      </p:ext>
    </p:extLst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143000"/>
            <a:ext cx="8382000" cy="42288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Motesquito</a:t>
            </a:r>
            <a:r>
              <a:rPr lang="en-US" dirty="0" smtClean="0"/>
              <a:t> is designed to avoid the limitations presented by the </a:t>
            </a:r>
            <a:r>
              <a:rPr lang="en-US" dirty="0" err="1" smtClean="0"/>
              <a:t>TinyOS</a:t>
            </a:r>
            <a:r>
              <a:rPr lang="en-US" dirty="0" smtClean="0"/>
              <a:t> platform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board will include a large software library and sockets for wireless module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Currently </a:t>
            </a:r>
            <a:r>
              <a:rPr lang="en-US" dirty="0" smtClean="0"/>
              <a:t>the Digi </a:t>
            </a:r>
            <a:r>
              <a:rPr lang="en-US" dirty="0" err="1" smtClean="0"/>
              <a:t>Xbee</a:t>
            </a:r>
            <a:r>
              <a:rPr lang="en-US" dirty="0" smtClean="0"/>
              <a:t> radio modules are used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Renesas</a:t>
            </a:r>
            <a:r>
              <a:rPr lang="en-US" dirty="0" smtClean="0"/>
              <a:t> </a:t>
            </a:r>
            <a:r>
              <a:rPr lang="en-US" dirty="0" smtClean="0"/>
              <a:t>and Arduino development boards with </a:t>
            </a:r>
            <a:r>
              <a:rPr lang="en-US" dirty="0" err="1" smtClean="0"/>
              <a:t>Xbee</a:t>
            </a:r>
            <a:r>
              <a:rPr lang="en-US" dirty="0" smtClean="0"/>
              <a:t> slots embedded into hardware are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1591A-71DB-4308-A749-EA277448E7C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380818"/>
      </p:ext>
    </p:extLst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0072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Developed </a:t>
            </a:r>
            <a:r>
              <a:rPr lang="en-US" dirty="0" smtClean="0"/>
              <a:t>a software library to provide interfaces to </a:t>
            </a:r>
            <a:r>
              <a:rPr lang="en-US" dirty="0" err="1" smtClean="0"/>
              <a:t>Motesquito’s</a:t>
            </a:r>
            <a:r>
              <a:rPr lang="en-US" dirty="0" smtClean="0"/>
              <a:t> </a:t>
            </a:r>
            <a:r>
              <a:rPr lang="en-US" dirty="0" smtClean="0"/>
              <a:t>peripherals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User can load Arduino </a:t>
            </a:r>
            <a:r>
              <a:rPr lang="en-US" dirty="0" err="1" smtClean="0"/>
              <a:t>bootloader</a:t>
            </a:r>
            <a:r>
              <a:rPr lang="en-US" dirty="0" smtClean="0"/>
              <a:t> onto microcontroller and used Arduino </a:t>
            </a:r>
            <a:r>
              <a:rPr lang="en-US" dirty="0" err="1" smtClean="0"/>
              <a:t>XBee</a:t>
            </a:r>
            <a:r>
              <a:rPr lang="en-US" dirty="0" smtClean="0"/>
              <a:t> library to interface </a:t>
            </a:r>
            <a:r>
              <a:rPr lang="en-US" dirty="0" err="1" smtClean="0"/>
              <a:t>XBee</a:t>
            </a:r>
            <a:r>
              <a:rPr lang="en-US" dirty="0" smtClean="0"/>
              <a:t> </a:t>
            </a:r>
            <a:r>
              <a:rPr lang="en-US" dirty="0" smtClean="0"/>
              <a:t>module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configure the module as a Coordinator or as an End device, a C library is created to construct and send packages, receive packages and change </a:t>
            </a:r>
            <a:r>
              <a:rPr lang="en-US" dirty="0" err="1" smtClean="0"/>
              <a:t>XBee</a:t>
            </a:r>
            <a:r>
              <a:rPr lang="en-US" dirty="0" smtClean="0"/>
              <a:t> </a:t>
            </a:r>
            <a:r>
              <a:rPr lang="en-US" dirty="0" smtClean="0"/>
              <a:t>settings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1591A-71DB-4308-A749-EA277448E7C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013964"/>
      </p:ext>
    </p:extLst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378565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library supports both Series 1 and Series 2 </a:t>
            </a:r>
            <a:r>
              <a:rPr lang="en-US" dirty="0" err="1" smtClean="0"/>
              <a:t>XBee</a:t>
            </a:r>
            <a:r>
              <a:rPr lang="en-US" dirty="0" smtClean="0"/>
              <a:t> modules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also includes a hardware abstraction layer, so users can use the software with other microcontrollers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testing our code we used the </a:t>
            </a:r>
            <a:r>
              <a:rPr lang="en-US" dirty="0" err="1" smtClean="0"/>
              <a:t>Renesas</a:t>
            </a:r>
            <a:r>
              <a:rPr lang="en-US" dirty="0" smtClean="0"/>
              <a:t> RX63N development board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1591A-71DB-4308-A749-EA277448E7C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067348"/>
      </p:ext>
    </p:extLst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1591A-71DB-4308-A749-EA277448E7C4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42899" y="762000"/>
            <a:ext cx="8382000" cy="120032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arameters </a:t>
            </a:r>
            <a:r>
              <a:rPr lang="en-US" dirty="0"/>
              <a:t>were defined in the </a:t>
            </a:r>
            <a:r>
              <a:rPr lang="en-US" dirty="0" err="1"/>
              <a:t>Xbee_Config.h</a:t>
            </a:r>
            <a:r>
              <a:rPr lang="en-US" dirty="0"/>
              <a:t> file </a:t>
            </a:r>
            <a:r>
              <a:rPr lang="en-US" dirty="0" smtClean="0"/>
              <a:t>with </a:t>
            </a:r>
            <a:r>
              <a:rPr lang="en-US" dirty="0"/>
              <a:t>a certain default value. The range of all possible values is also specified as comments with the defined parameters.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8" y="2697767"/>
            <a:ext cx="83058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84981"/>
      </p:ext>
    </p:extLst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5696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Since all the command need to be sent via UART, the AT command need to be converted into a string and stored in a buffer. This buffer is then used to send the commands byte-by-byte.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1591A-71DB-4308-A749-EA277448E7C4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955547"/>
            <a:ext cx="8382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99330"/>
      </p:ext>
    </p:extLst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120032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sendCommand</a:t>
            </a:r>
            <a:r>
              <a:rPr lang="en-US" dirty="0"/>
              <a:t>() function takes the data stored in </a:t>
            </a:r>
            <a:r>
              <a:rPr lang="en-US" dirty="0" err="1"/>
              <a:t>cmd_buff</a:t>
            </a:r>
            <a:r>
              <a:rPr lang="en-US" dirty="0"/>
              <a:t>[] and passes it to </a:t>
            </a:r>
            <a:r>
              <a:rPr lang="en-US" dirty="0" err="1"/>
              <a:t>USART_vSendByte</a:t>
            </a:r>
            <a:r>
              <a:rPr lang="en-US" dirty="0"/>
              <a:t>() which transmits it via the UART.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1591A-71DB-4308-A749-EA277448E7C4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3352800"/>
            <a:ext cx="87915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90422"/>
      </p:ext>
    </p:extLst>
  </p:cSld>
  <p:clrMapOvr>
    <a:masterClrMapping/>
  </p:clrMapOvr>
  <p:transition>
    <p:randomBar dir="vert"/>
  </p:transition>
</p:sld>
</file>

<file path=ppt/theme/theme1.xml><?xml version="1.0" encoding="utf-8"?>
<a:theme xmlns:a="http://schemas.openxmlformats.org/drawingml/2006/main" name="SEM2">
  <a:themeElements>
    <a:clrScheme name="SEM2.pot 1">
      <a:dk1>
        <a:srgbClr val="000000"/>
      </a:dk1>
      <a:lt1>
        <a:srgbClr val="FFFFFF"/>
      </a:lt1>
      <a:dk2>
        <a:srgbClr val="5F5F5F"/>
      </a:dk2>
      <a:lt2>
        <a:srgbClr val="CCCCCC"/>
      </a:lt2>
      <a:accent1>
        <a:srgbClr val="C7D039"/>
      </a:accent1>
      <a:accent2>
        <a:srgbClr val="F74902"/>
      </a:accent2>
      <a:accent3>
        <a:srgbClr val="FFFFFF"/>
      </a:accent3>
      <a:accent4>
        <a:srgbClr val="000000"/>
      </a:accent4>
      <a:accent5>
        <a:srgbClr val="E0E4AE"/>
      </a:accent5>
      <a:accent6>
        <a:srgbClr val="E04102"/>
      </a:accent6>
      <a:hlink>
        <a:srgbClr val="0059B8"/>
      </a:hlink>
      <a:folHlink>
        <a:srgbClr val="4C82BA"/>
      </a:folHlink>
    </a:clrScheme>
    <a:fontScheme name="SEM2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EM2.pot 1">
        <a:dk1>
          <a:srgbClr val="000000"/>
        </a:dk1>
        <a:lt1>
          <a:srgbClr val="FFFFFF"/>
        </a:lt1>
        <a:dk2>
          <a:srgbClr val="5F5F5F"/>
        </a:dk2>
        <a:lt2>
          <a:srgbClr val="CCCCCC"/>
        </a:lt2>
        <a:accent1>
          <a:srgbClr val="C7D039"/>
        </a:accent1>
        <a:accent2>
          <a:srgbClr val="F74902"/>
        </a:accent2>
        <a:accent3>
          <a:srgbClr val="FFFFFF"/>
        </a:accent3>
        <a:accent4>
          <a:srgbClr val="000000"/>
        </a:accent4>
        <a:accent5>
          <a:srgbClr val="E0E4AE"/>
        </a:accent5>
        <a:accent6>
          <a:srgbClr val="E04102"/>
        </a:accent6>
        <a:hlink>
          <a:srgbClr val="0059B8"/>
        </a:hlink>
        <a:folHlink>
          <a:srgbClr val="4C82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2.pot 2">
        <a:dk1>
          <a:srgbClr val="000000"/>
        </a:dk1>
        <a:lt1>
          <a:srgbClr val="E6E4DA"/>
        </a:lt1>
        <a:dk2>
          <a:srgbClr val="5F5F5F"/>
        </a:dk2>
        <a:lt2>
          <a:srgbClr val="CCCCCC"/>
        </a:lt2>
        <a:accent1>
          <a:srgbClr val="C7D039"/>
        </a:accent1>
        <a:accent2>
          <a:srgbClr val="F74902"/>
        </a:accent2>
        <a:accent3>
          <a:srgbClr val="F0EFEA"/>
        </a:accent3>
        <a:accent4>
          <a:srgbClr val="000000"/>
        </a:accent4>
        <a:accent5>
          <a:srgbClr val="E0E4AE"/>
        </a:accent5>
        <a:accent6>
          <a:srgbClr val="E04102"/>
        </a:accent6>
        <a:hlink>
          <a:srgbClr val="0059B8"/>
        </a:hlink>
        <a:folHlink>
          <a:srgbClr val="4C82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2.pot 3">
        <a:dk1>
          <a:srgbClr val="000000"/>
        </a:dk1>
        <a:lt1>
          <a:srgbClr val="B8D1E6"/>
        </a:lt1>
        <a:dk2>
          <a:srgbClr val="5F5F5F"/>
        </a:dk2>
        <a:lt2>
          <a:srgbClr val="CCCCCC"/>
        </a:lt2>
        <a:accent1>
          <a:srgbClr val="C7D039"/>
        </a:accent1>
        <a:accent2>
          <a:srgbClr val="F74902"/>
        </a:accent2>
        <a:accent3>
          <a:srgbClr val="D8E5F0"/>
        </a:accent3>
        <a:accent4>
          <a:srgbClr val="000000"/>
        </a:accent4>
        <a:accent5>
          <a:srgbClr val="E0E4AE"/>
        </a:accent5>
        <a:accent6>
          <a:srgbClr val="E04102"/>
        </a:accent6>
        <a:hlink>
          <a:srgbClr val="0059B8"/>
        </a:hlink>
        <a:folHlink>
          <a:srgbClr val="4C82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2.pot 4">
        <a:dk1>
          <a:srgbClr val="CCCCCC"/>
        </a:dk1>
        <a:lt1>
          <a:srgbClr val="FFFFFF"/>
        </a:lt1>
        <a:dk2>
          <a:srgbClr val="808080"/>
        </a:dk2>
        <a:lt2>
          <a:srgbClr val="FFFFFF"/>
        </a:lt2>
        <a:accent1>
          <a:srgbClr val="C7D039"/>
        </a:accent1>
        <a:accent2>
          <a:srgbClr val="F74902"/>
        </a:accent2>
        <a:accent3>
          <a:srgbClr val="C0C0C0"/>
        </a:accent3>
        <a:accent4>
          <a:srgbClr val="DADADA"/>
        </a:accent4>
        <a:accent5>
          <a:srgbClr val="E0E4AE"/>
        </a:accent5>
        <a:accent6>
          <a:srgbClr val="E04102"/>
        </a:accent6>
        <a:hlink>
          <a:srgbClr val="B8D1E6"/>
        </a:hlink>
        <a:folHlink>
          <a:srgbClr val="E6E4D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Office\Templates\Sony Ericsson Templates\SEM2.pot</Template>
  <TotalTime>0</TotalTime>
  <Words>362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SEM2</vt:lpstr>
      <vt:lpstr>DESIGN &amp; IMPLEMENTATION OF AN OPEN-SOURCE WIRELESS SENSOR NETWORK DEVELOPMENT PLATFORM “MOTESQUITO”</vt:lpstr>
      <vt:lpstr>OVERVIEW</vt:lpstr>
      <vt:lpstr>INTRODUCTION</vt:lpstr>
      <vt:lpstr>INTRODUCTION</vt:lpstr>
      <vt:lpstr>SOFTWARE IMPLEMENTATION</vt:lpstr>
      <vt:lpstr>SOFTWARE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2009-01-06T14:48:04Z</dcterms:created>
  <dcterms:modified xsi:type="dcterms:W3CDTF">2015-05-06T07:39:23Z</dcterms:modified>
</cp:coreProperties>
</file>