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10.png" ContentType="image/png"/>
  <Override PartName="/ppt/media/image5.png" ContentType="image/png"/>
  <Override PartName="/ppt/media/image6.png" ContentType="image/png"/>
  <Override PartName="/ppt/media/image1.jpeg" ContentType="image/jpeg"/>
  <Override PartName="/ppt/media/image3.png" ContentType="image/png"/>
  <Override PartName="/ppt/media/image2.png" ContentType="image/png"/>
  <Override PartName="/ppt/media/image7.png" ContentType="image/png"/>
  <Override PartName="/ppt/media/image4.jpeg" ContentType="image/jpe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019600"/>
            <a:ext cx="12191040" cy="4104720"/>
          </a:xfrm>
          <a:prstGeom prst="rect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Picture 6" descr=""/>
          <p:cNvPicPr/>
          <p:nvPr/>
        </p:nvPicPr>
        <p:blipFill>
          <a:blip r:embed="rId2"/>
          <a:srcRect l="0" t="1526" r="0" b="-1526"/>
          <a:stretch/>
        </p:blipFill>
        <p:spPr>
          <a:xfrm>
            <a:off x="0" y="6126480"/>
            <a:ext cx="12191040" cy="741960"/>
          </a:xfrm>
          <a:prstGeom prst="rect">
            <a:avLst/>
          </a:prstGeom>
          <a:ln>
            <a:noFill/>
          </a:ln>
        </p:spPr>
      </p:pic>
      <p:sp>
        <p:nvSpPr>
          <p:cNvPr id="2" name="Line 2"/>
          <p:cNvSpPr/>
          <p:nvPr/>
        </p:nvSpPr>
        <p:spPr>
          <a:xfrm>
            <a:off x="0" y="6128280"/>
            <a:ext cx="12191760" cy="36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Line 3"/>
          <p:cNvSpPr/>
          <p:nvPr/>
        </p:nvSpPr>
        <p:spPr>
          <a:xfrm>
            <a:off x="2417760" y="3528360"/>
            <a:ext cx="8636760" cy="36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2019600"/>
            <a:ext cx="12191040" cy="4104720"/>
          </a:xfrm>
          <a:prstGeom prst="rect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" name="Picture 6" descr=""/>
          <p:cNvPicPr/>
          <p:nvPr/>
        </p:nvPicPr>
        <p:blipFill>
          <a:blip r:embed="rId2"/>
          <a:srcRect l="0" t="1526" r="0" b="-1526"/>
          <a:stretch/>
        </p:blipFill>
        <p:spPr>
          <a:xfrm>
            <a:off x="0" y="6126480"/>
            <a:ext cx="12191040" cy="741960"/>
          </a:xfrm>
          <a:prstGeom prst="rect">
            <a:avLst/>
          </a:prstGeom>
          <a:ln>
            <a:noFill/>
          </a:ln>
        </p:spPr>
      </p:pic>
      <p:sp>
        <p:nvSpPr>
          <p:cNvPr id="42" name="Line 2"/>
          <p:cNvSpPr/>
          <p:nvPr/>
        </p:nvSpPr>
        <p:spPr>
          <a:xfrm>
            <a:off x="0" y="6128280"/>
            <a:ext cx="12191760" cy="36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Line 3"/>
          <p:cNvSpPr/>
          <p:nvPr/>
        </p:nvSpPr>
        <p:spPr>
          <a:xfrm>
            <a:off x="1453680" y="1846800"/>
            <a:ext cx="9607680" cy="36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ic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app.powerbi.com/view?r=eyJrIjoiY2ExYWZmYjAtNjYxYS00ZThlLTlmZDItYjc2ODhkMmU1YjU1IiwidCI6IjZhYmZjNzNmLWRhNjQtNDEzNy05ZjlmLTE1ZmFhZTU2ZjY4NSIsImMiOjN9" TargetMode="External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://stat-computing.org/dataexpo/2009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://stat-computing.org/dataexpo/2009/supplemental-data.html" TargetMode="External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://stat-computing.org/dataexpo/2009/supplemental-data.html" TargetMode="External"/><Relationship Id="rId2" Type="http://schemas.openxmlformats.org/officeDocument/2006/relationships/hyperlink" Target="http://stat-computing.org/dataexpo/2009/supplemental-data.html" TargetMode="External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2417760" y="802440"/>
            <a:ext cx="8636040" cy="254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0" anchor="b"/>
          <a:p>
            <a:pPr>
              <a:lnSpc>
                <a:spcPct val="100000"/>
              </a:lnSpc>
            </a:pPr>
            <a:r>
              <a:rPr b="0" lang="en-US" sz="6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Flight data analysis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2417760" y="3531240"/>
            <a:ext cx="8636040" cy="97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Engineering big-data systems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2498040" y="4939560"/>
            <a:ext cx="86997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Divyansh Srivastava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Course Instructor: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Yusuf Ozbek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1451520" y="804600"/>
            <a:ext cx="9602280" cy="104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Generating reports using Power BI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1451520" y="2015640"/>
            <a:ext cx="9602280" cy="34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Data can be exported from MongoDB to csv which is ingested to BI reporting tools as Power BI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Here is the link for BI reports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  <a:hlinkClick r:id="rId1"/>
              </a:rPr>
              <a:t>https://app.powerbi.com/view?r=eyJrIjoiY2ExYWZmYjAtNjYxYS00ZThlLTlmZDItYjc2ODhkMmU1YjU1IiwidCI6IjZhYmZjNzNmLWRhNjQtNDEzNy05ZjlmLTE1ZmFhZTU2ZjY4NSIsImMiOjN9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1451520" y="804600"/>
            <a:ext cx="9602280" cy="104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Graph database analysis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1451520" y="2015640"/>
            <a:ext cx="9602280" cy="34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Neo4j is one of the powerful graph database.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We have cities as Nodes and flights as relationship.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You can find screenshots in next page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1451520" y="804600"/>
            <a:ext cx="9602280" cy="104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0" name="Content Placeholder 4" descr=""/>
          <p:cNvPicPr/>
          <p:nvPr/>
        </p:nvPicPr>
        <p:blipFill>
          <a:blip r:embed="rId1"/>
          <a:stretch/>
        </p:blipFill>
        <p:spPr>
          <a:xfrm>
            <a:off x="700200" y="385920"/>
            <a:ext cx="10785960" cy="5078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1451520" y="804600"/>
            <a:ext cx="9602280" cy="104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2" name="Content Placeholder 4" descr=""/>
          <p:cNvPicPr/>
          <p:nvPr/>
        </p:nvPicPr>
        <p:blipFill>
          <a:blip r:embed="rId1"/>
          <a:stretch/>
        </p:blipFill>
        <p:spPr>
          <a:xfrm>
            <a:off x="532440" y="389880"/>
            <a:ext cx="10846080" cy="5142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1451520" y="804600"/>
            <a:ext cx="9602280" cy="104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451520" y="2015640"/>
            <a:ext cx="9602280" cy="34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 have used Flight delay prediction dataset from ASA Sections on Statistical Computing Statistical Graphics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  <a:hlinkClick r:id="rId1"/>
              </a:rPr>
              <a:t>http://stat-computing.org/dataexpo/2009/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Data Introduction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data consists of flight arrival and departure details for all commercial flights within the USA, from October 1987 to April 2008. This is a large dataset: there are nearly 120 million records in total, and takes up 1.6 gigabytes of space compressed and 12 gigabytes when uncompressed.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1451520" y="804600"/>
            <a:ext cx="9602280" cy="104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86" name="Table 2"/>
          <p:cNvGraphicFramePr/>
          <p:nvPr/>
        </p:nvGraphicFramePr>
        <p:xfrm>
          <a:off x="813960" y="145440"/>
          <a:ext cx="8869320" cy="3384720"/>
        </p:xfrm>
        <a:graphic>
          <a:graphicData uri="http://schemas.openxmlformats.org/drawingml/2006/table">
            <a:tbl>
              <a:tblPr/>
              <a:tblGrid>
                <a:gridCol w="841680"/>
                <a:gridCol w="2103120"/>
                <a:gridCol w="5924880"/>
              </a:tblGrid>
              <a:tr h="2336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ts val="39"/>
                        </a:lnSpc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Name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ts val="39"/>
                        </a:lnSpc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Description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</a:tr>
              <a:tr h="233640">
                <a:tc>
                  <a:txBody>
                    <a:bodyPr lIns="90000" rIns="90000"/>
                    <a:p>
                      <a:pPr>
                        <a:lnSpc>
                          <a:spcPts val="39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ts val="39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Year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ts val="39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1987-2008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233640">
                <a:tc>
                  <a:txBody>
                    <a:bodyPr lIns="90000" rIns="90000"/>
                    <a:p>
                      <a:pPr>
                        <a:lnSpc>
                          <a:spcPts val="39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ts val="39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Month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ts val="39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1-12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233640">
                <a:tc>
                  <a:txBody>
                    <a:bodyPr lIns="90000" rIns="90000"/>
                    <a:p>
                      <a:pPr>
                        <a:lnSpc>
                          <a:spcPts val="39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ts val="39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DayofMonth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ts val="39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1-31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233640">
                <a:tc>
                  <a:txBody>
                    <a:bodyPr lIns="90000" rIns="90000"/>
                    <a:p>
                      <a:pPr>
                        <a:lnSpc>
                          <a:spcPts val="39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ts val="39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DayOfWeek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ts val="39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 (Monday) - 7 (Sunday)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233640">
                <a:tc>
                  <a:txBody>
                    <a:bodyPr lIns="90000" rIns="90000"/>
                    <a:p>
                      <a:pPr>
                        <a:lnSpc>
                          <a:spcPts val="39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ts val="39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DepTime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ts val="39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actual departure time (local, hhmm)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233640">
                <a:tc>
                  <a:txBody>
                    <a:bodyPr lIns="90000" rIns="90000"/>
                    <a:p>
                      <a:pPr>
                        <a:lnSpc>
                          <a:spcPts val="39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ts val="39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CRSDepTime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ts val="39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scheduled departure time (local, hhmm)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233640">
                <a:tc>
                  <a:txBody>
                    <a:bodyPr lIns="90000" rIns="90000"/>
                    <a:p>
                      <a:pPr>
                        <a:lnSpc>
                          <a:spcPts val="39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ts val="39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ArrTime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ts val="39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actual arrival time (local, hhmm)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233640">
                <a:tc>
                  <a:txBody>
                    <a:bodyPr lIns="90000" rIns="90000"/>
                    <a:p>
                      <a:pPr>
                        <a:lnSpc>
                          <a:spcPts val="39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ts val="39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CRSArrTime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ts val="39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scheduled arrival time (local, hhmm)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347760">
                <a:tc>
                  <a:txBody>
                    <a:bodyPr lIns="90000" rIns="90000"/>
                    <a:p>
                      <a:pPr>
                        <a:lnSpc>
                          <a:spcPts val="39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ts val="39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UniqueCarrier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ts val="39"/>
                        </a:lnSpc>
                      </a:pPr>
                      <a:r>
                        <a:rPr b="0" lang="en-US" sz="1800" spc="-1" strike="noStrike" u="sng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hlinkClick r:id="rId1"/>
                        </a:rPr>
                        <a:t>unique carrier code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233640">
                <a:tc>
                  <a:txBody>
                    <a:bodyPr lIns="90000" rIns="90000"/>
                    <a:p>
                      <a:pPr>
                        <a:lnSpc>
                          <a:spcPts val="39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ts val="39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FlightNum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ts val="39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flight number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233640">
                <a:tc>
                  <a:txBody>
                    <a:bodyPr lIns="90000" rIns="90000"/>
                    <a:p>
                      <a:pPr>
                        <a:lnSpc>
                          <a:spcPts val="39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ts val="39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TailNum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ts val="39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plane tail number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233640">
                <a:tc>
                  <a:txBody>
                    <a:bodyPr lIns="90000" rIns="90000"/>
                    <a:p>
                      <a:pPr>
                        <a:lnSpc>
                          <a:spcPts val="39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ts val="39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ActualElapsedTime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ts val="39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in minutes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233640">
                <a:tc>
                  <a:txBody>
                    <a:bodyPr lIns="90000" rIns="90000"/>
                    <a:p>
                      <a:pPr>
                        <a:lnSpc>
                          <a:spcPts val="39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ts val="39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CRSElapsedTime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ts val="39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in minutes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1451520" y="804600"/>
            <a:ext cx="9602280" cy="104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88" name="Table 2"/>
          <p:cNvGraphicFramePr/>
          <p:nvPr/>
        </p:nvGraphicFramePr>
        <p:xfrm>
          <a:off x="1371600" y="1737360"/>
          <a:ext cx="8312400" cy="4000320"/>
        </p:xfrm>
        <a:graphic>
          <a:graphicData uri="http://schemas.openxmlformats.org/drawingml/2006/table">
            <a:tbl>
              <a:tblPr/>
              <a:tblGrid>
                <a:gridCol w="789120"/>
                <a:gridCol w="1971000"/>
                <a:gridCol w="5552640"/>
              </a:tblGrid>
              <a:tr h="235800">
                <a:tc>
                  <a:txBody>
                    <a:bodyPr lIns="90000" rIns="90000"/>
                    <a:p>
                      <a:pPr>
                        <a:lnSpc>
                          <a:spcPts val="39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ts val="39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AirTime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ts val="39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in minutes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</a:tr>
              <a:tr h="235800">
                <a:tc>
                  <a:txBody>
                    <a:bodyPr lIns="90000" rIns="90000"/>
                    <a:p>
                      <a:pPr>
                        <a:lnSpc>
                          <a:spcPts val="39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ts val="39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ArrDelay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ts val="39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arrival delay, in minutes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235800">
                <a:tc>
                  <a:txBody>
                    <a:bodyPr lIns="90000" rIns="90000"/>
                    <a:p>
                      <a:pPr>
                        <a:lnSpc>
                          <a:spcPts val="39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ts val="39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DepDelay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ts val="39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departure delay, in minutes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349920">
                <a:tc>
                  <a:txBody>
                    <a:bodyPr lIns="90000" rIns="90000"/>
                    <a:p>
                      <a:pPr>
                        <a:lnSpc>
                          <a:spcPts val="39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ts val="39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Origin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ts val="39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origin </a:t>
                      </a:r>
                      <a:r>
                        <a:rPr b="0" lang="en-US" sz="1800" spc="-1" strike="noStrike" u="sng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hlinkClick r:id="rId1"/>
                        </a:rPr>
                        <a:t>IATA airport code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349920">
                <a:tc>
                  <a:txBody>
                    <a:bodyPr lIns="90000" rIns="90000"/>
                    <a:p>
                      <a:pPr>
                        <a:lnSpc>
                          <a:spcPts val="39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ts val="39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Dest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ts val="39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destination </a:t>
                      </a:r>
                      <a:r>
                        <a:rPr b="0" lang="en-US" sz="1800" spc="-1" strike="noStrike" u="sng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hlinkClick r:id="rId2"/>
                        </a:rPr>
                        <a:t>IATA airport code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235800">
                <a:tc>
                  <a:txBody>
                    <a:bodyPr lIns="90000" rIns="90000"/>
                    <a:p>
                      <a:pPr>
                        <a:lnSpc>
                          <a:spcPts val="39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ts val="39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Distance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ts val="39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in miles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235800">
                <a:tc>
                  <a:txBody>
                    <a:bodyPr lIns="90000" rIns="90000"/>
                    <a:p>
                      <a:pPr>
                        <a:lnSpc>
                          <a:spcPts val="39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ts val="39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TaxiIn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ts val="39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taxi in time, in minutes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235800">
                <a:tc>
                  <a:txBody>
                    <a:bodyPr lIns="90000" rIns="90000"/>
                    <a:p>
                      <a:pPr>
                        <a:lnSpc>
                          <a:spcPts val="39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ts val="39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TaxiOut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ts val="39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taxi out time in minutes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235800">
                <a:tc>
                  <a:txBody>
                    <a:bodyPr lIns="90000" rIns="90000"/>
                    <a:p>
                      <a:pPr>
                        <a:lnSpc>
                          <a:spcPts val="39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ts val="39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Cancelled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ts val="39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was the flight cancelled?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235800">
                <a:tc>
                  <a:txBody>
                    <a:bodyPr lIns="90000" rIns="90000"/>
                    <a:p>
                      <a:pPr>
                        <a:lnSpc>
                          <a:spcPts val="39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ts val="39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CancellationCode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ts val="39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reason for cancellation (A = carrier, B = weather, C = NAS, D = security)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235800">
                <a:tc>
                  <a:txBody>
                    <a:bodyPr lIns="90000" rIns="90000"/>
                    <a:p>
                      <a:pPr>
                        <a:lnSpc>
                          <a:spcPts val="39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ts val="39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Diverted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ts val="39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 = yes, 0 = no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235800">
                <a:tc>
                  <a:txBody>
                    <a:bodyPr lIns="90000" rIns="90000"/>
                    <a:p>
                      <a:pPr>
                        <a:lnSpc>
                          <a:spcPts val="39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ts val="39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CarrierDelay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ts val="39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in minutes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235800">
                <a:tc>
                  <a:txBody>
                    <a:bodyPr lIns="90000" rIns="90000"/>
                    <a:p>
                      <a:pPr>
                        <a:lnSpc>
                          <a:spcPts val="39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ts val="39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WeatherDelay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ts val="39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in minutes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235800">
                <a:tc>
                  <a:txBody>
                    <a:bodyPr lIns="90000" rIns="90000"/>
                    <a:p>
                      <a:pPr>
                        <a:lnSpc>
                          <a:spcPts val="39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ts val="39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NASDelay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ts val="39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in minutes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235800">
                <a:tc>
                  <a:txBody>
                    <a:bodyPr lIns="90000" rIns="90000"/>
                    <a:p>
                      <a:pPr>
                        <a:lnSpc>
                          <a:spcPts val="39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ts val="39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SecurityDelay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ts val="39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in minutes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235080">
                <a:tc>
                  <a:txBody>
                    <a:bodyPr lIns="90000" rIns="90000"/>
                    <a:p>
                      <a:pPr>
                        <a:lnSpc>
                          <a:spcPts val="39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ts val="39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LateAircraftDelay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ts val="39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in minutes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1216080" y="361440"/>
            <a:ext cx="9602280" cy="5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Hadoop Ecosystem &amp; Project Flow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0" name="Content Placeholder 10" descr=""/>
          <p:cNvPicPr/>
          <p:nvPr/>
        </p:nvPicPr>
        <p:blipFill>
          <a:blip r:embed="rId1"/>
          <a:stretch/>
        </p:blipFill>
        <p:spPr>
          <a:xfrm>
            <a:off x="1288440" y="909360"/>
            <a:ext cx="9657360" cy="4526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1451520" y="804600"/>
            <a:ext cx="9602280" cy="104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Data Ingestion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1451520" y="2015640"/>
            <a:ext cx="9602280" cy="34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Using Flume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Apache Flume is a distributed, reliable, and available service for efficiently collecting, aggregating, and moving large amounts of streaming data into the Hadoop Distributed File System (HDFS).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3" name="Picture 3" descr=""/>
          <p:cNvPicPr/>
          <p:nvPr/>
        </p:nvPicPr>
        <p:blipFill>
          <a:blip r:embed="rId1"/>
          <a:stretch/>
        </p:blipFill>
        <p:spPr>
          <a:xfrm>
            <a:off x="3610080" y="3485520"/>
            <a:ext cx="5285160" cy="2399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1451520" y="804600"/>
            <a:ext cx="9602280" cy="104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Map-reduce using Hadoop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1451520" y="2015640"/>
            <a:ext cx="9602280" cy="34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Monthly Average Flight Delay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Weekly Average Flight Delay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Flight delays between different cities and airlines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Slowest departure airport and airline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[Other analysis are based on the output of above MR jobs]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451520" y="804600"/>
            <a:ext cx="9602280" cy="104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HDFS to NoSQL using Pig script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1451520" y="2015640"/>
            <a:ext cx="9602280" cy="34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3"/>
          <p:cNvSpPr/>
          <p:nvPr/>
        </p:nvSpPr>
        <p:spPr>
          <a:xfrm>
            <a:off x="1737360" y="2194560"/>
            <a:ext cx="8058240" cy="213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/* MongoDB libraries */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REGISTER /home/divyansh/pig-0.17.0/lib/mongo-java-driver-3.5.0.jar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REGISTER /home/divyansh/pig-0.17.0/lib/mongo-hadoop-pig-2.0.2.jar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REGISTER /home/divyansh/pig-0.17.0/lib/mongo-hadoop-core-2.0.2.jar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REGISTER /home/divyansh/pig-0.17.0/lib/mongo-hadoop-2.0.2.jar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Loading outputs from HDFS to Pig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 stored to MongoStorage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749040" y="1889280"/>
            <a:ext cx="4297320" cy="7311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HDFS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3749040" y="3028320"/>
            <a:ext cx="4297320" cy="548280"/>
          </a:xfrm>
          <a:prstGeom prst="rect">
            <a:avLst/>
          </a:prstGeom>
          <a:solidFill>
            <a:srgbClr val="ff00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Pig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3749040" y="4056480"/>
            <a:ext cx="4388760" cy="731160"/>
          </a:xfrm>
          <a:prstGeom prst="rect">
            <a:avLst/>
          </a:prstGeom>
          <a:solidFill>
            <a:srgbClr val="0099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MongoDB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2743200" y="5303520"/>
            <a:ext cx="1828440" cy="639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Node Restful API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5"/>
          <p:cNvSpPr/>
          <p:nvPr/>
        </p:nvSpPr>
        <p:spPr>
          <a:xfrm>
            <a:off x="5212080" y="5303520"/>
            <a:ext cx="2194200" cy="639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 BI Reporting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6"/>
          <p:cNvSpPr/>
          <p:nvPr/>
        </p:nvSpPr>
        <p:spPr>
          <a:xfrm>
            <a:off x="7955280" y="5303520"/>
            <a:ext cx="1919880" cy="639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Graph DB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Line 7"/>
          <p:cNvSpPr/>
          <p:nvPr/>
        </p:nvSpPr>
        <p:spPr>
          <a:xfrm>
            <a:off x="5760720" y="2607120"/>
            <a:ext cx="360" cy="4572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Line 8"/>
          <p:cNvSpPr/>
          <p:nvPr/>
        </p:nvSpPr>
        <p:spPr>
          <a:xfrm>
            <a:off x="5852160" y="3599280"/>
            <a:ext cx="360" cy="4572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Line 9"/>
          <p:cNvSpPr/>
          <p:nvPr/>
        </p:nvSpPr>
        <p:spPr>
          <a:xfrm flipH="1">
            <a:off x="4389120" y="4754880"/>
            <a:ext cx="731520" cy="4572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Line 10"/>
          <p:cNvSpPr/>
          <p:nvPr/>
        </p:nvSpPr>
        <p:spPr>
          <a:xfrm>
            <a:off x="5943600" y="4754880"/>
            <a:ext cx="91440" cy="548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Line 11"/>
          <p:cNvSpPr/>
          <p:nvPr/>
        </p:nvSpPr>
        <p:spPr>
          <a:xfrm>
            <a:off x="6766560" y="4754880"/>
            <a:ext cx="1554480" cy="4572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Line 12"/>
          <p:cNvSpPr/>
          <p:nvPr/>
        </p:nvSpPr>
        <p:spPr>
          <a:xfrm flipH="1">
            <a:off x="5120640" y="3635280"/>
            <a:ext cx="182880" cy="4572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Line 13"/>
          <p:cNvSpPr/>
          <p:nvPr/>
        </p:nvSpPr>
        <p:spPr>
          <a:xfrm>
            <a:off x="6071040" y="3560400"/>
            <a:ext cx="822960" cy="4572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Line 14"/>
          <p:cNvSpPr/>
          <p:nvPr/>
        </p:nvSpPr>
        <p:spPr>
          <a:xfrm flipH="1">
            <a:off x="5303520" y="2587680"/>
            <a:ext cx="274320" cy="4572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Line 15"/>
          <p:cNvSpPr/>
          <p:nvPr/>
        </p:nvSpPr>
        <p:spPr>
          <a:xfrm>
            <a:off x="5943600" y="2587680"/>
            <a:ext cx="457200" cy="4572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16"/>
          <p:cNvSpPr/>
          <p:nvPr/>
        </p:nvSpPr>
        <p:spPr>
          <a:xfrm>
            <a:off x="1451520" y="804600"/>
            <a:ext cx="9602280" cy="104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Flow after jobs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64</TotalTime>
  <Application>LibreOffice/5.1.6.2$Linux_X86_64 LibreOffice_project/10m0$Build-2</Application>
  <Words>152</Words>
  <Paragraphs>23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2017-08-18T20:21:19Z</dcterms:created>
  <dc:creator>Divyansh Srivastava</dc:creator>
  <dc:description/>
  <cp:keywords>Big-data</cp:keywords>
  <dc:language>en-US</dc:language>
  <cp:lastModifiedBy/>
  <dcterms:modified xsi:type="dcterms:W3CDTF">2017-08-19T19:43:55Z</dcterms:modified>
  <cp:revision>13</cp:revision>
  <dc:subject/>
  <dc:title>Flight data analysis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