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  <Relationship Id='rId31' Target='slides/slide26.xml' Type='http://schemas.openxmlformats.org/officeDocument/2006/relationships/slide' />
  <Relationship Id='rId32' Target='slides/slide27.xml' Type='http://schemas.openxmlformats.org/officeDocument/2006/relationships/slide' />
  <Relationship Id='rId33' Target='slides/slide28.xml' Type='http://schemas.openxmlformats.org/officeDocument/2006/relationships/slide' />
  <Relationship Id='rId34' Target='slides/slide29.xml' Type='http://schemas.openxmlformats.org/officeDocument/2006/relationships/slide' />
  <Relationship Id='rId35' Target='slides/slide30.xml' Type='http://schemas.openxmlformats.org/officeDocument/2006/relationships/slide' />
  <Relationship Id='rId36' Target='slides/slide31.xml' Type='http://schemas.openxmlformats.org/officeDocument/2006/relationships/slide' />
  <Relationship Id='rId37' Target='slides/slide32.xml' Type='http://schemas.openxmlformats.org/officeDocument/2006/relationships/slide' />
  <Relationship Id='rId38' Target='slides/slide33.xml' Type='http://schemas.openxmlformats.org/officeDocument/2006/relationships/slide' />
  <Relationship Id='rId39' Target='slides/slide34.xml' Type='http://schemas.openxmlformats.org/officeDocument/2006/relationships/slide' />
  <Relationship Id='rId40' Target='slides/slide35.xml' Type='http://schemas.openxmlformats.org/officeDocument/2006/relationships/slide' />
  <Relationship Id='rId41' Target='slides/slide36.xml' Type='http://schemas.openxmlformats.org/officeDocument/2006/relationships/slide' />
  <Relationship Id='rId42' Target='slides/slide37.xml' Type='http://schemas.openxmlformats.org/officeDocument/2006/relationships/slide' />
  <Relationship Id='rId43' Target='slides/slide38.xml' Type='http://schemas.openxmlformats.org/officeDocument/2006/relationships/slide' />
  <Relationship Id='rId44' Target='slides/slide39.xml' Type='http://schemas.openxmlformats.org/officeDocument/2006/relationships/slide' />
  <Relationship Id='rId45' Target='slides/slide40.xml' Type='http://schemas.openxmlformats.org/officeDocument/2006/relationships/slide' />
  <Relationship Id='rId46' Target='slides/slide41.xml' Type='http://schemas.openxmlformats.org/officeDocument/2006/relationships/slide' />
  <Relationship Id='rId47' Target='slides/slide42.xml' Type='http://schemas.openxmlformats.org/officeDocument/2006/relationships/slide' />
  <Relationship Id='rId48' Target='slides/slide43.xml' Type='http://schemas.openxmlformats.org/officeDocument/2006/relationships/slide' />
  <Relationship Id='rId49' Target='slides/slide44.xml' Type='http://schemas.openxmlformats.org/officeDocument/2006/relationships/slide' />
  <Relationship Id='rId50' Target='slides/slide45.xml' Type='http://schemas.openxmlformats.org/officeDocument/2006/relationships/slide' />
  <Relationship Id='rId51' Target='slides/slide46.xml' Type='http://schemas.openxmlformats.org/officeDocument/2006/relationships/slide' />
  <Relationship Id='rId52' Target='slides/slide47.xml' Type='http://schemas.openxmlformats.org/officeDocument/2006/relationships/slide' />
  <Relationship Id='rId53' Target='slides/slide48.xml' Type='http://schemas.openxmlformats.org/officeDocument/2006/relationships/slide' />
  <Relationship Id='rId54' Target='slides/slide49.xml' Type='http://schemas.openxmlformats.org/officeDocument/2006/relationships/slide' />
  <Relationship Id='rId55' Target='slides/slide50.xml' Type='http://schemas.openxmlformats.org/officeDocument/2006/relationships/slide' />
  <Relationship Id='rId56' Target='slides/slide51.xml' Type='http://schemas.openxmlformats.org/officeDocument/2006/relationships/slide' />
  <Relationship Id='rId57' Target='slides/slide52.xml' Type='http://schemas.openxmlformats.org/officeDocument/2006/relationships/slide' />
  <Relationship Id='rId58' Target='slides/slide53.xml' Type='http://schemas.openxmlformats.org/officeDocument/2006/relationships/slide' />
  <Relationship Id='rId59' Target='slides/slide54.xml' Type='http://schemas.openxmlformats.org/officeDocument/2006/relationships/slide' />
  <Relationship Id='rId60' Target='slides/slide55.xml' Type='http://schemas.openxmlformats.org/officeDocument/2006/relationships/slide' />
  <Relationship Id='rId61' Target='slides/slide56.xml' Type='http://schemas.openxmlformats.org/officeDocument/2006/relationships/slide' />
  <Relationship Id='rId62' Target='slides/slide57.xml' Type='http://schemas.openxmlformats.org/officeDocument/2006/relationships/slide' />
  <Relationship Id='rId63' Target='slides/slide5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uperStoreSampleDataSet_17431731370340/SalesCY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2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1' Target='../media/image25.png' Type='http://schemas.openxmlformats.org/officeDocument/2006/relationships/image' />
</Relationships>

</file>

<file path=ppt/slides/_rels/slide2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2' Target='../media/image26.png' Type='http://schemas.openxmlformats.org/officeDocument/2006/relationships/image' />
</Relationships>

</file>

<file path=ppt/slides/_rels/slide2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3' Target='../media/image27.png' Type='http://schemas.openxmlformats.org/officeDocument/2006/relationships/image' />
</Relationships>

</file>

<file path=ppt/slides/_rels/slide2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4' Target='../media/image28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3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5' Target='../media/image29.png' Type='http://schemas.openxmlformats.org/officeDocument/2006/relationships/image' />
</Relationships>

</file>

<file path=ppt/slides/_rels/slide3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6' Target='../media/image30.png' Type='http://schemas.openxmlformats.org/officeDocument/2006/relationships/image' />
</Relationships>

</file>

<file path=ppt/slides/_rels/slide3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7' Target='../media/image31.png' Type='http://schemas.openxmlformats.org/officeDocument/2006/relationships/image' />
</Relationships>

</file>

<file path=ppt/slides/_rels/slide3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8' Target='../media/image32.png' Type='http://schemas.openxmlformats.org/officeDocument/2006/relationships/image' />
</Relationships>

</file>

<file path=ppt/slides/_rels/slide3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9' Target='../media/image33.png' Type='http://schemas.openxmlformats.org/officeDocument/2006/relationships/image' />
</Relationships>

</file>

<file path=ppt/slides/_rels/slide3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0' Target='../media/image34.png' Type='http://schemas.openxmlformats.org/officeDocument/2006/relationships/image' />
</Relationships>

</file>

<file path=ppt/slides/_rels/slide3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1' Target='../media/image35.png' Type='http://schemas.openxmlformats.org/officeDocument/2006/relationships/image' />
</Relationships>

</file>

<file path=ppt/slides/_rels/slide3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2' Target='../media/image36.png' Type='http://schemas.openxmlformats.org/officeDocument/2006/relationships/image' />
</Relationships>

</file>

<file path=ppt/slides/_rels/slide3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3' Target='../media/image37.png' Type='http://schemas.openxmlformats.org/officeDocument/2006/relationships/image' />
</Relationships>

</file>

<file path=ppt/slides/_rels/slide3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4' Target='../media/image38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4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5' Target='../media/image39.png' Type='http://schemas.openxmlformats.org/officeDocument/2006/relationships/image' />
</Relationships>

</file>

<file path=ppt/slides/_rels/slide4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6' Target='../media/image40.png' Type='http://schemas.openxmlformats.org/officeDocument/2006/relationships/image' />
</Relationships>

</file>

<file path=ppt/slides/_rels/slide4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7' Target='../media/image41.png' Type='http://schemas.openxmlformats.org/officeDocument/2006/relationships/image' />
</Relationships>

</file>

<file path=ppt/slides/_rels/slide4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8' Target='../media/image42.png' Type='http://schemas.openxmlformats.org/officeDocument/2006/relationships/image' />
</Relationships>

</file>

<file path=ppt/slides/_rels/slide4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9' Target='../media/image43.png' Type='http://schemas.openxmlformats.org/officeDocument/2006/relationships/image' />
</Relationships>

</file>

<file path=ppt/slides/_rels/slide4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0' Target='../media/image44.png' Type='http://schemas.openxmlformats.org/officeDocument/2006/relationships/image' />
</Relationships>

</file>

<file path=ppt/slides/_rels/slide4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1' Target='../media/image45.png' Type='http://schemas.openxmlformats.org/officeDocument/2006/relationships/image' />
</Relationships>

</file>

<file path=ppt/slides/_rels/slide4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2' Target='../media/image46.png' Type='http://schemas.openxmlformats.org/officeDocument/2006/relationships/image' />
</Relationships>

</file>

<file path=ppt/slides/_rels/slide4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3' Target='../media/image47.png' Type='http://schemas.openxmlformats.org/officeDocument/2006/relationships/image' />
</Relationships>

</file>

<file path=ppt/slides/_rels/slide4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4' Target='../media/image48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5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5' Target='../media/image49.png' Type='http://schemas.openxmlformats.org/officeDocument/2006/relationships/image' />
</Relationships>

</file>

<file path=ppt/slides/_rels/slide5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6' Target='../media/image50.png' Type='http://schemas.openxmlformats.org/officeDocument/2006/relationships/image' />
</Relationships>

</file>

<file path=ppt/slides/_rels/slide5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7' Target='../media/image51.png' Type='http://schemas.openxmlformats.org/officeDocument/2006/relationships/image' />
</Relationships>

</file>

<file path=ppt/slides/_rels/slide5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8' Target='../media/image52.png' Type='http://schemas.openxmlformats.org/officeDocument/2006/relationships/image' />
</Relationships>

</file>

<file path=ppt/slides/_rels/slide5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9' Target='../media/image53.png' Type='http://schemas.openxmlformats.org/officeDocument/2006/relationships/image' />
</Relationships>

</file>

<file path=ppt/slides/_rels/slide5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0' Target='../media/image54.png' Type='http://schemas.openxmlformats.org/officeDocument/2006/relationships/image' />
</Relationships>

</file>

<file path=ppt/slides/_rels/slide5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1' Target='../media/image55.png' Type='http://schemas.openxmlformats.org/officeDocument/2006/relationships/image' />
</Relationships>

</file>

<file path=ppt/slides/_rels/slide5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2' Target='../media/image56.png' Type='http://schemas.openxmlformats.org/officeDocument/2006/relationships/image' />
</Relationships>

</file>

<file path=ppt/slides/_rels/slide5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3' Target='../media/image57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4BE4982-A585-4717-AB59-3D8B3EF3CAE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Super Store Sample Data Set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8E0B3B9-5EE8-4A33-B8F6-78D897D7B5C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4/6/2025 1:08:57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Sub Category (Bar Chart Rows)" id="10" name="slide10">
            <a:extLst>
              <a:ext uri="{FF2B5EF4-FFF2-40B4-BE49-F238E27FC236}">
                <a16:creationId xmlns:a16="http://schemas.microsoft.com/office/drawing/2014/main" id="{5B91AD08-2143-4550-BE78-2BFB67A7B6C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76"/>
            <a:ext cx="12192000" cy="655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per Qtr (Bar Chart Over Time)" id="11" name="slide11">
            <a:extLst>
              <a:ext uri="{FF2B5EF4-FFF2-40B4-BE49-F238E27FC236}">
                <a16:creationId xmlns:a16="http://schemas.microsoft.com/office/drawing/2014/main" id="{BDF4DB89-8B75-4BF2-B5A7-F8B08EB5F92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76"/>
            <a:ext cx="12192000" cy="655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Sub Category (Stacked Bar Chart)" id="12" name="slide12">
            <a:extLst>
              <a:ext uri="{FF2B5EF4-FFF2-40B4-BE49-F238E27FC236}">
                <a16:creationId xmlns:a16="http://schemas.microsoft.com/office/drawing/2014/main" id="{12E22AA7-DB7D-4AE8-AE2C-BD548B1F5AE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16"/>
            <a:ext cx="12192000" cy="65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Sub Category (100 % Stacked Bar Chart)" id="13" name="slide13">
            <a:extLst>
              <a:ext uri="{FF2B5EF4-FFF2-40B4-BE49-F238E27FC236}">
                <a16:creationId xmlns:a16="http://schemas.microsoft.com/office/drawing/2014/main" id="{9F9E1687-9557-411A-AF8C-EDDE77F2504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16"/>
            <a:ext cx="12192000" cy="65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Category (Multiple Small Bar Chart) (2)" id="14" name="slide14">
            <a:extLst>
              <a:ext uri="{FF2B5EF4-FFF2-40B4-BE49-F238E27FC236}">
                <a16:creationId xmlns:a16="http://schemas.microsoft.com/office/drawing/2014/main" id="{242F7D20-2E23-4F31-A235-70829F438FC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85" y="395058"/>
            <a:ext cx="11714029" cy="606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vs Qty by Sub Category (Bar in Bar Chart)" id="15" name="slide15">
            <a:extLst>
              <a:ext uri="{FF2B5EF4-FFF2-40B4-BE49-F238E27FC236}">
                <a16:creationId xmlns:a16="http://schemas.microsoft.com/office/drawing/2014/main" id="{DE6E4255-76FA-40A5-A510-13C8FFBC7BF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76"/>
            <a:ext cx="12192000" cy="655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Product ID (Barcode Chart)" id="16" name="slide16">
            <a:extLst>
              <a:ext uri="{FF2B5EF4-FFF2-40B4-BE49-F238E27FC236}">
                <a16:creationId xmlns:a16="http://schemas.microsoft.com/office/drawing/2014/main" id="{608F4B3E-7193-433B-BB13-BAC91CE775C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09"/>
            <a:ext cx="12192000" cy="648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Trend Comparison (Line Chart)" id="17" name="slide17">
            <a:extLst>
              <a:ext uri="{FF2B5EF4-FFF2-40B4-BE49-F238E27FC236}">
                <a16:creationId xmlns:a16="http://schemas.microsoft.com/office/drawing/2014/main" id="{3675EC61-B41F-41E9-8102-98DE17A68C7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206"/>
            <a:ext cx="12192000" cy="58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Country (Highlighted Country)" id="18" name="slide18">
            <a:extLst>
              <a:ext uri="{FF2B5EF4-FFF2-40B4-BE49-F238E27FC236}">
                <a16:creationId xmlns:a16="http://schemas.microsoft.com/office/drawing/2014/main" id="{5F1F596C-97D5-405B-9F04-6C69F6283FC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16"/>
            <a:ext cx="12192000" cy="65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ynamic KPI | Dynamic Dimensions" id="19" name="slide19">
            <a:extLst>
              <a:ext uri="{FF2B5EF4-FFF2-40B4-BE49-F238E27FC236}">
                <a16:creationId xmlns:a16="http://schemas.microsoft.com/office/drawing/2014/main" id="{83B4BF1C-B26B-441F-8889-5C5421AC1F8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16"/>
            <a:ext cx="12192000" cy="65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** Sales vs Profit |Dynamic Threshold (Quadrant Chart)" id="2" name="slide2">
            <a:extLst>
              <a:ext uri="{FF2B5EF4-FFF2-40B4-BE49-F238E27FC236}">
                <a16:creationId xmlns:a16="http://schemas.microsoft.com/office/drawing/2014/main" id="{5C6C066B-36D8-49EB-945B-AC752C6ABE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16"/>
            <a:ext cx="12192000" cy="65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Dynamic Dimension (Bump Chart)" id="20" name="slide20">
            <a:extLst>
              <a:ext uri="{FF2B5EF4-FFF2-40B4-BE49-F238E27FC236}">
                <a16:creationId xmlns:a16="http://schemas.microsoft.com/office/drawing/2014/main" id="{824F9A13-2B7C-4514-9507-4DF8D6121A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76"/>
            <a:ext cx="12192000" cy="655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Country (Sparkline Chart)" id="21" name="slide21">
            <a:extLst>
              <a:ext uri="{FF2B5EF4-FFF2-40B4-BE49-F238E27FC236}">
                <a16:creationId xmlns:a16="http://schemas.microsoft.com/office/drawing/2014/main" id="{ED1CA404-1B0D-4ED2-A9C4-BFE9461D1C5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052" y="735031"/>
            <a:ext cx="5585896" cy="538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Dynamic Dimension (Barbell Chart)" id="22" name="slide22">
            <a:extLst>
              <a:ext uri="{FF2B5EF4-FFF2-40B4-BE49-F238E27FC236}">
                <a16:creationId xmlns:a16="http://schemas.microsoft.com/office/drawing/2014/main" id="{2E4C89F4-6483-419F-B0CC-BBA887EDB98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472"/>
            <a:ext cx="12192000" cy="652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Sub Category (Rounded Bar Chart)" id="23" name="slide23">
            <a:extLst>
              <a:ext uri="{FF2B5EF4-FFF2-40B4-BE49-F238E27FC236}">
                <a16:creationId xmlns:a16="http://schemas.microsoft.com/office/drawing/2014/main" id="{69143BCA-7B7E-4B3B-B2A3-375DC53865D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16"/>
            <a:ext cx="12192000" cy="65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Dynamic Product Hierarchy (Rounded Bar Chart)" id="24" name="slide24">
            <a:extLst>
              <a:ext uri="{FF2B5EF4-FFF2-40B4-BE49-F238E27FC236}">
                <a16:creationId xmlns:a16="http://schemas.microsoft.com/office/drawing/2014/main" id="{F2AB175A-5C60-49A9-A0F9-E67979AA9DE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16"/>
            <a:ext cx="12192000" cy="65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Country (Slope Chart)" id="25" name="slide25">
            <a:extLst>
              <a:ext uri="{FF2B5EF4-FFF2-40B4-BE49-F238E27FC236}">
                <a16:creationId xmlns:a16="http://schemas.microsoft.com/office/drawing/2014/main" id="{EE227047-50B0-43EE-9C65-6F3A8BB522B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966" y="0"/>
            <a:ext cx="4682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Month (Bar and Line Chart)" id="26" name="slide26">
            <a:extLst>
              <a:ext uri="{FF2B5EF4-FFF2-40B4-BE49-F238E27FC236}">
                <a16:creationId xmlns:a16="http://schemas.microsoft.com/office/drawing/2014/main" id="{0DF96D45-5B73-4B98-9BF5-373C6D59C75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09"/>
            <a:ext cx="12192000" cy="648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Month (Bar and Trend Line Chart)" id="27" name="slide27">
            <a:extLst>
              <a:ext uri="{FF2B5EF4-FFF2-40B4-BE49-F238E27FC236}">
                <a16:creationId xmlns:a16="http://schemas.microsoft.com/office/drawing/2014/main" id="{27F52096-E896-45B5-9A96-B757EB170CD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56" y="76601"/>
            <a:ext cx="11042688" cy="670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r Count vs Customer Count (Bar and Line Chart)" id="28" name="slide28">
            <a:extLst>
              <a:ext uri="{FF2B5EF4-FFF2-40B4-BE49-F238E27FC236}">
                <a16:creationId xmlns:a16="http://schemas.microsoft.com/office/drawing/2014/main" id="{F515017F-DF8D-443D-A619-7718E4C6A47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472"/>
            <a:ext cx="12192000" cy="652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Dynamic Dimension (Bullet Chart)" id="29" name="slide29">
            <a:extLst>
              <a:ext uri="{FF2B5EF4-FFF2-40B4-BE49-F238E27FC236}">
                <a16:creationId xmlns:a16="http://schemas.microsoft.com/office/drawing/2014/main" id="{A47384AF-EEE1-4886-B458-020B57249D3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58" y="0"/>
            <a:ext cx="10504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**KPI (Actual and Estimate Trendline)" id="3" name="slide3">
            <a:extLst>
              <a:ext uri="{FF2B5EF4-FFF2-40B4-BE49-F238E27FC236}">
                <a16:creationId xmlns:a16="http://schemas.microsoft.com/office/drawing/2014/main" id="{0E29D7AA-BD67-4744-B33E-E0ED128861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16"/>
            <a:ext cx="12192000" cy="65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Sub Category (Lollipop Chart )" id="30" name="slide30">
            <a:extLst>
              <a:ext uri="{FF2B5EF4-FFF2-40B4-BE49-F238E27FC236}">
                <a16:creationId xmlns:a16="http://schemas.microsoft.com/office/drawing/2014/main" id="{3C0E5565-A7B5-4F56-AD36-7B37094BD49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76"/>
            <a:ext cx="12192000" cy="655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Sub Category (Vertical Lollipop Chart )" id="31" name="slide31">
            <a:extLst>
              <a:ext uri="{FF2B5EF4-FFF2-40B4-BE49-F238E27FC236}">
                <a16:creationId xmlns:a16="http://schemas.microsoft.com/office/drawing/2014/main" id="{CF355A7C-4013-4091-9C39-8C1624B43C7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76"/>
            <a:ext cx="12192000" cy="655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Analysis by Scatter Plots" id="32" name="slide32">
            <a:extLst>
              <a:ext uri="{FF2B5EF4-FFF2-40B4-BE49-F238E27FC236}">
                <a16:creationId xmlns:a16="http://schemas.microsoft.com/office/drawing/2014/main" id="{14BE3666-59ED-42F5-9078-C4D18E5260C9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16"/>
            <a:ext cx="12192000" cy="65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 per Order ID (Dot Plots)" id="33" name="slide33">
            <a:extLst>
              <a:ext uri="{FF2B5EF4-FFF2-40B4-BE49-F238E27FC236}">
                <a16:creationId xmlns:a16="http://schemas.microsoft.com/office/drawing/2014/main" id="{946FBBE0-C910-4446-AE15-DA5AD83B053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16"/>
            <a:ext cx="12192000" cy="65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Sub Category (Bubble Timeline)" id="34" name="slide34">
            <a:extLst>
              <a:ext uri="{FF2B5EF4-FFF2-40B4-BE49-F238E27FC236}">
                <a16:creationId xmlns:a16="http://schemas.microsoft.com/office/drawing/2014/main" id="{67F3D7BE-2A2E-4A29-BCD8-64164763097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16"/>
            <a:ext cx="12192000" cy="65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Sub Category (Pie Chart)" id="35" name="slide35">
            <a:extLst>
              <a:ext uri="{FF2B5EF4-FFF2-40B4-BE49-F238E27FC236}">
                <a16:creationId xmlns:a16="http://schemas.microsoft.com/office/drawing/2014/main" id="{1391504B-CFE3-4C6A-A47F-F69E44D92B05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76"/>
            <a:ext cx="12192000" cy="655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Dimension (Donut Chart)" id="36" name="slide36">
            <a:extLst>
              <a:ext uri="{FF2B5EF4-FFF2-40B4-BE49-F238E27FC236}">
                <a16:creationId xmlns:a16="http://schemas.microsoft.com/office/drawing/2014/main" id="{E927F658-0238-471A-88E2-EBC3FFF057F0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76"/>
            <a:ext cx="12192000" cy="655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Product Hierarchy (Tree Map)" id="37" name="slide37">
            <a:extLst>
              <a:ext uri="{FF2B5EF4-FFF2-40B4-BE49-F238E27FC236}">
                <a16:creationId xmlns:a16="http://schemas.microsoft.com/office/drawing/2014/main" id="{54766415-2A37-4150-820E-079852BF633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30" y="80905"/>
            <a:ext cx="11602139" cy="66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Country (Heat Map)" id="38" name="slide38">
            <a:extLst>
              <a:ext uri="{FF2B5EF4-FFF2-40B4-BE49-F238E27FC236}">
                <a16:creationId xmlns:a16="http://schemas.microsoft.com/office/drawing/2014/main" id="{BFDB56E7-DD71-4947-A247-9244AA45A6DB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76"/>
            <a:ext cx="12192000" cy="655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Multiple Dimension (Bubble Chart)" id="39" name="slide39">
            <a:extLst>
              <a:ext uri="{FF2B5EF4-FFF2-40B4-BE49-F238E27FC236}">
                <a16:creationId xmlns:a16="http://schemas.microsoft.com/office/drawing/2014/main" id="{DB7EE41A-D166-4D33-BD2E-03BA54FC34F2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489" y="76601"/>
            <a:ext cx="7729021" cy="670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**KPI | Dynamic Reference Band" id="4" name="slide4">
            <a:extLst>
              <a:ext uri="{FF2B5EF4-FFF2-40B4-BE49-F238E27FC236}">
                <a16:creationId xmlns:a16="http://schemas.microsoft.com/office/drawing/2014/main" id="{D4D390CA-9AC2-4C1B-825B-703F410F6E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56" y="76601"/>
            <a:ext cx="11042688" cy="670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Country (Stacked Bubble Chart)" id="40" name="slide40">
            <a:extLst>
              <a:ext uri="{FF2B5EF4-FFF2-40B4-BE49-F238E27FC236}">
                <a16:creationId xmlns:a16="http://schemas.microsoft.com/office/drawing/2014/main" id="{7D68C8C0-9508-4511-A629-F2A9467E630D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489" y="76601"/>
            <a:ext cx="7729021" cy="670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 (Histogam Chart)" id="41" name="slide41">
            <a:extLst>
              <a:ext uri="{FF2B5EF4-FFF2-40B4-BE49-F238E27FC236}">
                <a16:creationId xmlns:a16="http://schemas.microsoft.com/office/drawing/2014/main" id="{6B9F0936-A2B6-480E-AF27-EC029B3E0654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16"/>
            <a:ext cx="12192000" cy="65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rs per Customer(Histogram)" id="42" name="slide42">
            <a:extLst>
              <a:ext uri="{FF2B5EF4-FFF2-40B4-BE49-F238E27FC236}">
                <a16:creationId xmlns:a16="http://schemas.microsoft.com/office/drawing/2014/main" id="{3E00B127-649A-4B5E-9AC3-F8A1F19DAC4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16"/>
            <a:ext cx="12192000" cy="65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rs per Customer (Multiple Histogram)" id="43" name="slide43">
            <a:extLst>
              <a:ext uri="{FF2B5EF4-FFF2-40B4-BE49-F238E27FC236}">
                <a16:creationId xmlns:a16="http://schemas.microsoft.com/office/drawing/2014/main" id="{5A5468F2-8F12-459A-A79B-35AA4B19C43D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78" y="85208"/>
            <a:ext cx="11731243" cy="668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(Calendar Heat Map)" id="44" name="slide44">
            <a:extLst>
              <a:ext uri="{FF2B5EF4-FFF2-40B4-BE49-F238E27FC236}">
                <a16:creationId xmlns:a16="http://schemas.microsoft.com/office/drawing/2014/main" id="{37D06C8D-2AA1-45E5-97A6-62AF35AF6EE7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76"/>
            <a:ext cx="12192000" cy="655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Sub Category (Waterfall Chart)" id="45" name="slide45">
            <a:extLst>
              <a:ext uri="{FF2B5EF4-FFF2-40B4-BE49-F238E27FC236}">
                <a16:creationId xmlns:a16="http://schemas.microsoft.com/office/drawing/2014/main" id="{BCFCA1EA-019A-481B-B6D3-8439CAF25E20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16"/>
            <a:ext cx="12192000" cy="65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Sub Category (Waterfall Chart) (2)" id="46" name="slide46">
            <a:extLst>
              <a:ext uri="{FF2B5EF4-FFF2-40B4-BE49-F238E27FC236}">
                <a16:creationId xmlns:a16="http://schemas.microsoft.com/office/drawing/2014/main" id="{F7756AD9-F93B-49FC-8BDA-C03572FDC97A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16"/>
            <a:ext cx="12192000" cy="65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Sub Category (Pareto Chart)" id="47" name="slide47">
            <a:extLst>
              <a:ext uri="{FF2B5EF4-FFF2-40B4-BE49-F238E27FC236}">
                <a16:creationId xmlns:a16="http://schemas.microsoft.com/office/drawing/2014/main" id="{1DCF5995-1D82-44A1-8901-4E0D467BF3E7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52" y="76601"/>
            <a:ext cx="11051295" cy="670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Sub Category (Pareto Chart Method 2)" id="48" name="slide48">
            <a:extLst>
              <a:ext uri="{FF2B5EF4-FFF2-40B4-BE49-F238E27FC236}">
                <a16:creationId xmlns:a16="http://schemas.microsoft.com/office/drawing/2014/main" id="{2C30AF19-F971-4C77-9944-6900B3CEC7BC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56" y="76601"/>
            <a:ext cx="11042688" cy="670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r Count vs Customer Count (Tornado Chart | Method 1)" id="49" name="slide49">
            <a:extLst>
              <a:ext uri="{FF2B5EF4-FFF2-40B4-BE49-F238E27FC236}">
                <a16:creationId xmlns:a16="http://schemas.microsoft.com/office/drawing/2014/main" id="{4C981429-2A25-4875-AA3D-D5392B50DEFB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76"/>
            <a:ext cx="12192000" cy="655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** Sales with 95 % Avg Confidence Interval" id="5" name="slide5">
            <a:extLst>
              <a:ext uri="{FF2B5EF4-FFF2-40B4-BE49-F238E27FC236}">
                <a16:creationId xmlns:a16="http://schemas.microsoft.com/office/drawing/2014/main" id="{7425A432-80C3-4EFA-B379-6C58E03E66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59" y="76601"/>
            <a:ext cx="11034081" cy="670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r Count vs Customer Count (Tornado Chart | Method 3)" id="50" name="slide50">
            <a:extLst>
              <a:ext uri="{FF2B5EF4-FFF2-40B4-BE49-F238E27FC236}">
                <a16:creationId xmlns:a16="http://schemas.microsoft.com/office/drawing/2014/main" id="{25B72E49-048E-4FD2-B537-2156641CE089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76"/>
            <a:ext cx="12192000" cy="655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Ratio vs  Avg Discount (Quadrant Chart)" id="51" name="slide51">
            <a:extLst>
              <a:ext uri="{FF2B5EF4-FFF2-40B4-BE49-F238E27FC236}">
                <a16:creationId xmlns:a16="http://schemas.microsoft.com/office/drawing/2014/main" id="{FEFDD06D-560C-4644-826C-C3BDDBE580BF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16"/>
            <a:ext cx="12192000" cy="65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Category | Country (Box Plot Chart)" id="52" name="slide52">
            <a:extLst>
              <a:ext uri="{FF2B5EF4-FFF2-40B4-BE49-F238E27FC236}">
                <a16:creationId xmlns:a16="http://schemas.microsoft.com/office/drawing/2014/main" id="{384980F6-9E74-4FC4-8C60-D0AE320CA82F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76"/>
            <a:ext cx="12192000" cy="655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Country | Sub Category (KPI Chart)" id="53" name="slide53">
            <a:extLst>
              <a:ext uri="{FF2B5EF4-FFF2-40B4-BE49-F238E27FC236}">
                <a16:creationId xmlns:a16="http://schemas.microsoft.com/office/drawing/2014/main" id="{FF9C6DC0-F01E-4975-8276-BA1C9FF2085F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52" y="76601"/>
            <a:ext cx="11051295" cy="670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Sub Category (Funnel Chart)" id="54" name="slide54">
            <a:extLst>
              <a:ext uri="{FF2B5EF4-FFF2-40B4-BE49-F238E27FC236}">
                <a16:creationId xmlns:a16="http://schemas.microsoft.com/office/drawing/2014/main" id="{0615A336-3C7A-48F5-9990-BB886A5A24E4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16"/>
            <a:ext cx="12192000" cy="65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ynamic KPI | Measure (Progess Chart)" id="55" name="slide55">
            <a:extLst>
              <a:ext uri="{FF2B5EF4-FFF2-40B4-BE49-F238E27FC236}">
                <a16:creationId xmlns:a16="http://schemas.microsoft.com/office/drawing/2014/main" id="{3C5C26EA-6E69-4899-B85E-39001F9C659E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056"/>
            <a:ext cx="12192000" cy="583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Location (Map)" id="56" name="slide56">
            <a:extLst>
              <a:ext uri="{FF2B5EF4-FFF2-40B4-BE49-F238E27FC236}">
                <a16:creationId xmlns:a16="http://schemas.microsoft.com/office/drawing/2014/main" id="{24FD1276-84B3-44CC-B9F3-D9B8BC1BA05C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76"/>
            <a:ext cx="12192000" cy="655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st Table (dynamic)" id="57" name="slide57">
            <a:extLst>
              <a:ext uri="{FF2B5EF4-FFF2-40B4-BE49-F238E27FC236}">
                <a16:creationId xmlns:a16="http://schemas.microsoft.com/office/drawing/2014/main" id="{7DF0EE0B-3880-4040-A1A2-565C73C5CD1C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427" y="2650073"/>
            <a:ext cx="4157146" cy="155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CY" id="58" name="slide58">
            <a:extLst>
              <a:ext uri="{FF2B5EF4-FFF2-40B4-BE49-F238E27FC236}">
                <a16:creationId xmlns:a16="http://schemas.microsoft.com/office/drawing/2014/main" id="{535ABB21-125B-483D-966B-6F74AD98B86C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6" y="0"/>
            <a:ext cx="12103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**KPI | Dynamic Moving Avg" id="6" name="slide6">
            <a:extLst>
              <a:ext uri="{FF2B5EF4-FFF2-40B4-BE49-F238E27FC236}">
                <a16:creationId xmlns:a16="http://schemas.microsoft.com/office/drawing/2014/main" id="{B47B20DE-7EA9-49DE-8E6D-1758871EF8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52" y="76601"/>
            <a:ext cx="11051295" cy="670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** Bar Chart (Dynamic KPI | Dimension)" id="7" name="slide7">
            <a:extLst>
              <a:ext uri="{FF2B5EF4-FFF2-40B4-BE49-F238E27FC236}">
                <a16:creationId xmlns:a16="http://schemas.microsoft.com/office/drawing/2014/main" id="{8DFD35B0-574F-43E1-B95D-D5D434CCB0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76"/>
            <a:ext cx="12192000" cy="655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Card" id="8" name="slide8">
            <a:extLst>
              <a:ext uri="{FF2B5EF4-FFF2-40B4-BE49-F238E27FC236}">
                <a16:creationId xmlns:a16="http://schemas.microsoft.com/office/drawing/2014/main" id="{A6E31074-249F-4EDB-B940-BC9F55E1D72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03" y="575803"/>
            <a:ext cx="11421393" cy="570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Sub Category (Bar chart Columns)" id="9" name="slide9">
            <a:extLst>
              <a:ext uri="{FF2B5EF4-FFF2-40B4-BE49-F238E27FC236}">
                <a16:creationId xmlns:a16="http://schemas.microsoft.com/office/drawing/2014/main" id="{656A5C88-0B75-431F-B859-04DF9A179F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76"/>
            <a:ext cx="12192000" cy="655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2025-04-06T13:08:58Z</dcterms:created>
  <dcterms:modified xsi:type="dcterms:W3CDTF">2025-04-06T13:08:58Z</dcterms:modified>
</cp:coreProperties>
</file>