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12/14/24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12/14/24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12/14/24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12/14/24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12/14/24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dc.gov/fluview/overview/fluview-interactiv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B198DDB-B9DE-FD21-CE25-75463866F327}"/>
              </a:ext>
            </a:extLst>
          </p:cNvPr>
          <p:cNvSpPr>
            <a:spLocks noGrp="1"/>
          </p:cNvSpPr>
          <p:nvPr>
            <p:ph type="subTitle" idx="1"/>
          </p:nvPr>
        </p:nvSpPr>
        <p:spPr>
          <a:xfrm>
            <a:off x="1338861" y="1111489"/>
            <a:ext cx="9514278" cy="1458717"/>
          </a:xfrm>
        </p:spPr>
        <p:txBody>
          <a:bodyPr>
            <a:noAutofit/>
          </a:bodyPr>
          <a:lstStyle/>
          <a:p>
            <a:pPr algn="ctr"/>
            <a:r>
              <a:rPr lang="en-US" sz="4000" b="1" i="0" dirty="0">
                <a:solidFill>
                  <a:schemeClr val="tx1"/>
                </a:solidFill>
                <a:effectLst/>
                <a:latin typeface="Helvetica Neue" panose="02000503000000020004" pitchFamily="2" charset="0"/>
              </a:rPr>
              <a:t>Flu Trends Analysis by States, Age Group and Virus Types</a:t>
            </a:r>
            <a:endParaRPr lang="en-US" sz="4000" b="0" i="0" dirty="0">
              <a:solidFill>
                <a:schemeClr val="tx1"/>
              </a:solidFill>
              <a:effectLst/>
              <a:latin typeface="Courier New" panose="02070309020205020404" pitchFamily="49" charset="0"/>
            </a:endParaRPr>
          </a:p>
        </p:txBody>
      </p:sp>
      <p:sp>
        <p:nvSpPr>
          <p:cNvPr id="5" name="TextBox 4">
            <a:extLst>
              <a:ext uri="{FF2B5EF4-FFF2-40B4-BE49-F238E27FC236}">
                <a16:creationId xmlns:a16="http://schemas.microsoft.com/office/drawing/2014/main" id="{B8BA8064-F132-B279-C88A-C39E97172D9B}"/>
              </a:ext>
            </a:extLst>
          </p:cNvPr>
          <p:cNvSpPr txBox="1"/>
          <p:nvPr/>
        </p:nvSpPr>
        <p:spPr>
          <a:xfrm>
            <a:off x="4312508" y="3429000"/>
            <a:ext cx="3167855" cy="523220"/>
          </a:xfrm>
          <a:prstGeom prst="rect">
            <a:avLst/>
          </a:prstGeom>
          <a:noFill/>
        </p:spPr>
        <p:txBody>
          <a:bodyPr wrap="none" rtlCol="0">
            <a:spAutoFit/>
          </a:bodyPr>
          <a:lstStyle/>
          <a:p>
            <a:r>
              <a:rPr lang="en-US" sz="2800" b="1" dirty="0">
                <a:solidFill>
                  <a:schemeClr val="bg1"/>
                </a:solidFill>
              </a:rPr>
              <a:t>TEAM MEMBERS</a:t>
            </a:r>
          </a:p>
        </p:txBody>
      </p:sp>
      <p:sp>
        <p:nvSpPr>
          <p:cNvPr id="6" name="TextBox 5">
            <a:extLst>
              <a:ext uri="{FF2B5EF4-FFF2-40B4-BE49-F238E27FC236}">
                <a16:creationId xmlns:a16="http://schemas.microsoft.com/office/drawing/2014/main" id="{04F7F32C-2447-F01A-F2D2-4D6440272485}"/>
              </a:ext>
            </a:extLst>
          </p:cNvPr>
          <p:cNvSpPr txBox="1"/>
          <p:nvPr/>
        </p:nvSpPr>
        <p:spPr>
          <a:xfrm>
            <a:off x="4312508" y="3955962"/>
            <a:ext cx="3149580" cy="1815882"/>
          </a:xfrm>
          <a:prstGeom prst="rect">
            <a:avLst/>
          </a:prstGeom>
          <a:noFill/>
        </p:spPr>
        <p:txBody>
          <a:bodyPr wrap="none" rtlCol="0">
            <a:spAutoFit/>
          </a:bodyPr>
          <a:lstStyle/>
          <a:p>
            <a:pPr algn="ctr"/>
            <a:r>
              <a:rPr lang="en-US" sz="2800" dirty="0">
                <a:solidFill>
                  <a:schemeClr val="bg1"/>
                </a:solidFill>
              </a:rPr>
              <a:t>Anthony Lopez</a:t>
            </a:r>
          </a:p>
          <a:p>
            <a:pPr algn="ctr"/>
            <a:r>
              <a:rPr lang="en-US" sz="2800" dirty="0">
                <a:solidFill>
                  <a:schemeClr val="bg1"/>
                </a:solidFill>
              </a:rPr>
              <a:t>Rashi Agarwal</a:t>
            </a:r>
          </a:p>
          <a:p>
            <a:pPr algn="ctr"/>
            <a:r>
              <a:rPr lang="en-US" sz="2800" dirty="0">
                <a:solidFill>
                  <a:schemeClr val="bg1"/>
                </a:solidFill>
              </a:rPr>
              <a:t>Richard Encarnacion</a:t>
            </a:r>
          </a:p>
          <a:p>
            <a:pPr algn="ctr"/>
            <a:r>
              <a:rPr lang="en-US" sz="2800" dirty="0">
                <a:solidFill>
                  <a:schemeClr val="bg1"/>
                </a:solidFill>
              </a:rPr>
              <a:t>Iram Anwar</a:t>
            </a:r>
          </a:p>
        </p:txBody>
      </p:sp>
    </p:spTree>
    <p:extLst>
      <p:ext uri="{BB962C8B-B14F-4D97-AF65-F5344CB8AC3E}">
        <p14:creationId xmlns:p14="http://schemas.microsoft.com/office/powerpoint/2010/main" val="289505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5B63-37A1-BA7D-FDEF-656C177FF229}"/>
              </a:ext>
            </a:extLst>
          </p:cNvPr>
          <p:cNvSpPr>
            <a:spLocks noGrp="1"/>
          </p:cNvSpPr>
          <p:nvPr>
            <p:ph type="title"/>
          </p:nvPr>
        </p:nvSpPr>
        <p:spPr/>
        <p:txBody>
          <a:bodyPr>
            <a:normAutofit/>
          </a:bodyPr>
          <a:lstStyle/>
          <a:p>
            <a:r>
              <a:rPr lang="en-US" sz="3600" dirty="0"/>
              <a:t>TOTAL SPECIMENS BY STATE</a:t>
            </a:r>
          </a:p>
        </p:txBody>
      </p:sp>
      <p:pic>
        <p:nvPicPr>
          <p:cNvPr id="5" name="Content Placeholder 4" descr="A pie chart with numbers and a number of different colored circles&#10;&#10;Description automatically generated with medium confidence">
            <a:extLst>
              <a:ext uri="{FF2B5EF4-FFF2-40B4-BE49-F238E27FC236}">
                <a16:creationId xmlns:a16="http://schemas.microsoft.com/office/drawing/2014/main" id="{3F6BDD62-64D1-657A-2EB3-9B3160163ACA}"/>
              </a:ext>
            </a:extLst>
          </p:cNvPr>
          <p:cNvPicPr>
            <a:picLocks noGrp="1" noChangeAspect="1"/>
          </p:cNvPicPr>
          <p:nvPr>
            <p:ph idx="1"/>
          </p:nvPr>
        </p:nvPicPr>
        <p:blipFill>
          <a:blip r:embed="rId2"/>
          <a:srcRect l="16326" t="14947" b="10809"/>
          <a:stretch/>
        </p:blipFill>
        <p:spPr>
          <a:xfrm>
            <a:off x="762894" y="2397209"/>
            <a:ext cx="5794039" cy="3672138"/>
          </a:xfrm>
        </p:spPr>
      </p:pic>
      <p:sp>
        <p:nvSpPr>
          <p:cNvPr id="6" name="TextBox 5">
            <a:extLst>
              <a:ext uri="{FF2B5EF4-FFF2-40B4-BE49-F238E27FC236}">
                <a16:creationId xmlns:a16="http://schemas.microsoft.com/office/drawing/2014/main" id="{40C92076-D0EB-E4F2-E557-91E849E81EE9}"/>
              </a:ext>
            </a:extLst>
          </p:cNvPr>
          <p:cNvSpPr txBox="1"/>
          <p:nvPr/>
        </p:nvSpPr>
        <p:spPr>
          <a:xfrm>
            <a:off x="7216347" y="2532842"/>
            <a:ext cx="3657599" cy="3170099"/>
          </a:xfrm>
          <a:prstGeom prst="rect">
            <a:avLst/>
          </a:prstGeom>
          <a:noFill/>
        </p:spPr>
        <p:txBody>
          <a:bodyPr wrap="square" rtlCol="0">
            <a:spAutoFit/>
          </a:bodyPr>
          <a:lstStyle/>
          <a:p>
            <a:r>
              <a:rPr lang="en-US" sz="2000" b="0" i="0" dirty="0">
                <a:solidFill>
                  <a:srgbClr val="000000"/>
                </a:solidFill>
                <a:effectLst/>
                <a:latin typeface="Helvetica Neue" panose="02000503000000020004" pitchFamily="2" charset="0"/>
              </a:rPr>
              <a:t>The pie chart provides insights into the distribution of specimens by state, allowing us to identify key patterns and trends, like states with larger slices may have high population density or have more robust sampling efforts or higher </a:t>
            </a:r>
            <a:r>
              <a:rPr lang="en-US" sz="2000" b="0" i="0" dirty="0" err="1">
                <a:solidFill>
                  <a:srgbClr val="000000"/>
                </a:solidFill>
                <a:effectLst/>
                <a:latin typeface="Helvetica Neue" panose="02000503000000020004" pitchFamily="2" charset="0"/>
              </a:rPr>
              <a:t>prevalance</a:t>
            </a:r>
            <a:r>
              <a:rPr lang="en-US" sz="2000" b="0" i="0" dirty="0">
                <a:solidFill>
                  <a:srgbClr val="000000"/>
                </a:solidFill>
                <a:effectLst/>
                <a:latin typeface="Helvetica Neue" panose="02000503000000020004" pitchFamily="2" charset="0"/>
              </a:rPr>
              <a:t> of the disease.</a:t>
            </a:r>
            <a:endParaRPr lang="en-US" sz="2000" dirty="0"/>
          </a:p>
        </p:txBody>
      </p:sp>
    </p:spTree>
    <p:extLst>
      <p:ext uri="{BB962C8B-B14F-4D97-AF65-F5344CB8AC3E}">
        <p14:creationId xmlns:p14="http://schemas.microsoft.com/office/powerpoint/2010/main" val="2258586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0C70D-520C-9066-59BD-5FEE314511C2}"/>
              </a:ext>
            </a:extLst>
          </p:cNvPr>
          <p:cNvSpPr>
            <a:spLocks noGrp="1"/>
          </p:cNvSpPr>
          <p:nvPr>
            <p:ph type="title"/>
          </p:nvPr>
        </p:nvSpPr>
        <p:spPr/>
        <p:txBody>
          <a:bodyPr>
            <a:normAutofit/>
          </a:bodyPr>
          <a:lstStyle/>
          <a:p>
            <a:r>
              <a:rPr lang="en-US" sz="3600" dirty="0"/>
              <a:t>INFLUENZA STRAIN CASES BY AGE GROUP</a:t>
            </a:r>
          </a:p>
        </p:txBody>
      </p:sp>
      <p:pic>
        <p:nvPicPr>
          <p:cNvPr id="5" name="Content Placeholder 4" descr="A graph of different colored squares&#10;&#10;Description automatically generated">
            <a:extLst>
              <a:ext uri="{FF2B5EF4-FFF2-40B4-BE49-F238E27FC236}">
                <a16:creationId xmlns:a16="http://schemas.microsoft.com/office/drawing/2014/main" id="{31707329-DA57-EA80-579A-D11E14528A40}"/>
              </a:ext>
            </a:extLst>
          </p:cNvPr>
          <p:cNvPicPr>
            <a:picLocks noGrp="1" noChangeAspect="1"/>
          </p:cNvPicPr>
          <p:nvPr>
            <p:ph idx="1"/>
          </p:nvPr>
        </p:nvPicPr>
        <p:blipFill>
          <a:blip r:embed="rId2"/>
          <a:srcRect t="15615" b="4095"/>
          <a:stretch/>
        </p:blipFill>
        <p:spPr>
          <a:xfrm>
            <a:off x="728606" y="2310713"/>
            <a:ext cx="6873227" cy="3941806"/>
          </a:xfrm>
        </p:spPr>
      </p:pic>
      <p:sp>
        <p:nvSpPr>
          <p:cNvPr id="6" name="TextBox 5">
            <a:extLst>
              <a:ext uri="{FF2B5EF4-FFF2-40B4-BE49-F238E27FC236}">
                <a16:creationId xmlns:a16="http://schemas.microsoft.com/office/drawing/2014/main" id="{6A94D8DB-DA70-21AE-5489-BC00E278B480}"/>
              </a:ext>
            </a:extLst>
          </p:cNvPr>
          <p:cNvSpPr txBox="1"/>
          <p:nvPr/>
        </p:nvSpPr>
        <p:spPr>
          <a:xfrm>
            <a:off x="7601833" y="2850455"/>
            <a:ext cx="3694671" cy="2862322"/>
          </a:xfrm>
          <a:prstGeom prst="rect">
            <a:avLst/>
          </a:prstGeom>
          <a:noFill/>
        </p:spPr>
        <p:txBody>
          <a:bodyPr wrap="square" rtlCol="0">
            <a:spAutoFit/>
          </a:bodyPr>
          <a:lstStyle/>
          <a:p>
            <a:r>
              <a:rPr lang="en-US" b="0" i="0" dirty="0">
                <a:solidFill>
                  <a:srgbClr val="000000"/>
                </a:solidFill>
                <a:effectLst/>
                <a:latin typeface="Helvetica Neue" panose="02000503000000020004" pitchFamily="2" charset="0"/>
              </a:rPr>
              <a:t>This bar chart plots various Influenza strains by Age group.A_H3 and A_H1N1 are predominant across all ages. The distribution of flu strains does not vary drastically between the different age groups, suggesting that flu affects all age groups in a somewhat similar manner, with A (H3) being the primary strain.</a:t>
            </a:r>
            <a:endParaRPr lang="en-US" dirty="0"/>
          </a:p>
        </p:txBody>
      </p:sp>
    </p:spTree>
    <p:extLst>
      <p:ext uri="{BB962C8B-B14F-4D97-AF65-F5344CB8AC3E}">
        <p14:creationId xmlns:p14="http://schemas.microsoft.com/office/powerpoint/2010/main" val="96203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9621-D122-BBA7-9B49-876A0FA91BEE}"/>
              </a:ext>
            </a:extLst>
          </p:cNvPr>
          <p:cNvSpPr>
            <a:spLocks noGrp="1"/>
          </p:cNvSpPr>
          <p:nvPr>
            <p:ph type="title"/>
          </p:nvPr>
        </p:nvSpPr>
        <p:spPr/>
        <p:txBody>
          <a:bodyPr>
            <a:normAutofit/>
          </a:bodyPr>
          <a:lstStyle/>
          <a:p>
            <a:r>
              <a:rPr lang="en-US" sz="4000" dirty="0"/>
              <a:t>CONCLUSIONS</a:t>
            </a:r>
          </a:p>
        </p:txBody>
      </p:sp>
      <p:sp>
        <p:nvSpPr>
          <p:cNvPr id="3" name="Content Placeholder 2">
            <a:extLst>
              <a:ext uri="{FF2B5EF4-FFF2-40B4-BE49-F238E27FC236}">
                <a16:creationId xmlns:a16="http://schemas.microsoft.com/office/drawing/2014/main" id="{C572FB3E-45CF-8512-39D4-3BA73328025E}"/>
              </a:ext>
            </a:extLst>
          </p:cNvPr>
          <p:cNvSpPr>
            <a:spLocks noGrp="1"/>
          </p:cNvSpPr>
          <p:nvPr>
            <p:ph idx="1"/>
          </p:nvPr>
        </p:nvSpPr>
        <p:spPr/>
        <p:txBody>
          <a:bodyPr>
            <a:normAutofit lnSpcReduction="10000"/>
          </a:bodyPr>
          <a:lstStyle/>
          <a:p>
            <a:pPr algn="l">
              <a:spcAft>
                <a:spcPts val="675"/>
              </a:spcAft>
              <a:buFont typeface="+mj-lt"/>
              <a:buAutoNum type="arabicPeriod"/>
            </a:pPr>
            <a:r>
              <a:rPr lang="en-US" b="0" i="0" dirty="0">
                <a:solidFill>
                  <a:srgbClr val="000000"/>
                </a:solidFill>
                <a:effectLst/>
                <a:latin typeface="Helvetica Neue" panose="02000503000000020004" pitchFamily="2" charset="0"/>
              </a:rPr>
              <a:t>We can identify weeks when influenza activity reaches its peak and thus requires heightened public health intervention.</a:t>
            </a:r>
          </a:p>
          <a:p>
            <a:pPr algn="l">
              <a:spcAft>
                <a:spcPts val="675"/>
              </a:spcAft>
              <a:buFont typeface="+mj-lt"/>
              <a:buAutoNum type="arabicPeriod"/>
            </a:pPr>
            <a:r>
              <a:rPr lang="en-US" b="0" i="0" dirty="0">
                <a:solidFill>
                  <a:srgbClr val="000000"/>
                </a:solidFill>
                <a:effectLst/>
                <a:latin typeface="Helvetica Neue" panose="02000503000000020004" pitchFamily="2" charset="0"/>
              </a:rPr>
              <a:t>The distribution of different virus types can help identify which types are most prevalent and potentially more harmful.</a:t>
            </a:r>
          </a:p>
          <a:p>
            <a:pPr algn="l">
              <a:spcAft>
                <a:spcPts val="675"/>
              </a:spcAft>
              <a:buFont typeface="+mj-lt"/>
              <a:buAutoNum type="arabicPeriod"/>
            </a:pPr>
            <a:r>
              <a:rPr lang="en-US" b="0" i="0" dirty="0">
                <a:solidFill>
                  <a:srgbClr val="000000"/>
                </a:solidFill>
                <a:effectLst/>
                <a:latin typeface="Helvetica Neue" panose="02000503000000020004" pitchFamily="2" charset="0"/>
              </a:rPr>
              <a:t>Some states may consistently show higher activity levels, suggesting that these areas face more significant influenza outbreaks compared to others and how regional public health measures and climate affect influenza spread.</a:t>
            </a:r>
          </a:p>
          <a:p>
            <a:pPr algn="l">
              <a:spcAft>
                <a:spcPts val="675"/>
              </a:spcAft>
              <a:buFont typeface="+mj-lt"/>
              <a:buAutoNum type="arabicPeriod"/>
            </a:pPr>
            <a:r>
              <a:rPr lang="en-US" b="0" i="0" dirty="0">
                <a:solidFill>
                  <a:srgbClr val="000000"/>
                </a:solidFill>
                <a:effectLst/>
                <a:latin typeface="Helvetica Neue" panose="02000503000000020004" pitchFamily="2" charset="0"/>
              </a:rPr>
              <a:t>By comparing total deaths and influenza-specific deaths, we can assess how influenza contributes to overall mortality.</a:t>
            </a:r>
          </a:p>
          <a:p>
            <a:pPr algn="l">
              <a:spcAft>
                <a:spcPts val="675"/>
              </a:spcAft>
              <a:buFont typeface="+mj-lt"/>
              <a:buAutoNum type="arabicPeriod"/>
            </a:pPr>
            <a:r>
              <a:rPr lang="en-US" b="0" i="0" dirty="0">
                <a:solidFill>
                  <a:srgbClr val="000000"/>
                </a:solidFill>
                <a:effectLst/>
                <a:latin typeface="Helvetica Neue" panose="02000503000000020004" pitchFamily="2" charset="0"/>
              </a:rPr>
              <a:t>By analysis of Specimen count, we can identify disparities in specimen collection due to non availability of resources or lack of testing infrastructure thus resulting in gaps in surveillance.</a:t>
            </a:r>
          </a:p>
        </p:txBody>
      </p:sp>
    </p:spTree>
    <p:extLst>
      <p:ext uri="{BB962C8B-B14F-4D97-AF65-F5344CB8AC3E}">
        <p14:creationId xmlns:p14="http://schemas.microsoft.com/office/powerpoint/2010/main" val="3753279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D463-A27B-EB82-E2FC-04D38EEF8232}"/>
              </a:ext>
            </a:extLst>
          </p:cNvPr>
          <p:cNvSpPr>
            <a:spLocks noGrp="1"/>
          </p:cNvSpPr>
          <p:nvPr>
            <p:ph type="title"/>
          </p:nvPr>
        </p:nvSpPr>
        <p:spPr/>
        <p:txBody>
          <a:bodyPr>
            <a:normAutofit/>
          </a:bodyPr>
          <a:lstStyle/>
          <a:p>
            <a:r>
              <a:rPr lang="en-US" sz="4000" dirty="0"/>
              <a:t>RECOMMENDATIONS</a:t>
            </a:r>
          </a:p>
        </p:txBody>
      </p:sp>
      <p:sp>
        <p:nvSpPr>
          <p:cNvPr id="3" name="Content Placeholder 2">
            <a:extLst>
              <a:ext uri="{FF2B5EF4-FFF2-40B4-BE49-F238E27FC236}">
                <a16:creationId xmlns:a16="http://schemas.microsoft.com/office/drawing/2014/main" id="{D19C2665-AC2C-7CF9-D14E-F1E1355A309E}"/>
              </a:ext>
            </a:extLst>
          </p:cNvPr>
          <p:cNvSpPr>
            <a:spLocks noGrp="1"/>
          </p:cNvSpPr>
          <p:nvPr>
            <p:ph idx="1"/>
          </p:nvPr>
        </p:nvSpPr>
        <p:spPr/>
        <p:txBody>
          <a:bodyPr/>
          <a:lstStyle/>
          <a:p>
            <a:pPr algn="l">
              <a:spcAft>
                <a:spcPts val="675"/>
              </a:spcAft>
              <a:buFont typeface="+mj-lt"/>
              <a:buAutoNum type="arabicPeriod"/>
            </a:pPr>
            <a:r>
              <a:rPr lang="en-US" b="0" i="0" dirty="0">
                <a:solidFill>
                  <a:srgbClr val="000000"/>
                </a:solidFill>
                <a:effectLst/>
                <a:latin typeface="Helvetica Neue" panose="02000503000000020004" pitchFamily="2" charset="0"/>
              </a:rPr>
              <a:t>Increase monitoring and response efforts in the weeks leading up to peak activity periods identified in the analysis.</a:t>
            </a:r>
          </a:p>
          <a:p>
            <a:pPr algn="l">
              <a:spcAft>
                <a:spcPts val="675"/>
              </a:spcAft>
              <a:buFont typeface="+mj-lt"/>
              <a:buAutoNum type="arabicPeriod"/>
            </a:pPr>
            <a:r>
              <a:rPr lang="en-US" b="0" i="0" dirty="0">
                <a:solidFill>
                  <a:srgbClr val="000000"/>
                </a:solidFill>
                <a:effectLst/>
                <a:latin typeface="Helvetica Neue" panose="02000503000000020004" pitchFamily="2" charset="0"/>
              </a:rPr>
              <a:t>Vaccination Campaigns: Target vaccination drives more aggressively in age groups or regions identified as being at higher risk.</a:t>
            </a:r>
          </a:p>
          <a:p>
            <a:pPr algn="l">
              <a:spcAft>
                <a:spcPts val="675"/>
              </a:spcAft>
              <a:buFont typeface="+mj-lt"/>
              <a:buAutoNum type="arabicPeriod"/>
            </a:pPr>
            <a:r>
              <a:rPr lang="en-US" b="0" i="0" dirty="0">
                <a:solidFill>
                  <a:srgbClr val="000000"/>
                </a:solidFill>
                <a:effectLst/>
                <a:latin typeface="Helvetica Neue" panose="02000503000000020004" pitchFamily="2" charset="0"/>
              </a:rPr>
              <a:t>Develop educational campaigns to provide guidance on flu prevention, symptoms to watch for, and when to seek medical attention.</a:t>
            </a:r>
          </a:p>
          <a:p>
            <a:pPr algn="l">
              <a:spcAft>
                <a:spcPts val="675"/>
              </a:spcAft>
              <a:buFont typeface="+mj-lt"/>
              <a:buAutoNum type="arabicPeriod"/>
            </a:pPr>
            <a:r>
              <a:rPr lang="en-US" b="0" i="0" dirty="0">
                <a:solidFill>
                  <a:srgbClr val="000000"/>
                </a:solidFill>
                <a:effectLst/>
                <a:latin typeface="Helvetica Neue" panose="02000503000000020004" pitchFamily="2" charset="0"/>
              </a:rPr>
              <a:t>Implement state-specific health policies that consider varying activity levels and response needs.</a:t>
            </a:r>
          </a:p>
          <a:p>
            <a:pPr algn="l">
              <a:spcAft>
                <a:spcPts val="675"/>
              </a:spcAft>
              <a:buFont typeface="+mj-lt"/>
              <a:buAutoNum type="arabicPeriod"/>
            </a:pPr>
            <a:r>
              <a:rPr lang="en-US" b="0" i="0" dirty="0">
                <a:solidFill>
                  <a:srgbClr val="000000"/>
                </a:solidFill>
                <a:effectLst/>
                <a:latin typeface="Helvetica Neue" panose="02000503000000020004" pitchFamily="2" charset="0"/>
              </a:rPr>
              <a:t>Based on the virus types most seen, encourage the development and deployment of vaccines targeting those specific strains.</a:t>
            </a:r>
          </a:p>
        </p:txBody>
      </p:sp>
    </p:spTree>
    <p:extLst>
      <p:ext uri="{BB962C8B-B14F-4D97-AF65-F5344CB8AC3E}">
        <p14:creationId xmlns:p14="http://schemas.microsoft.com/office/powerpoint/2010/main" val="1589326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3A88B2-9A88-5F79-6453-0E6973C176CB}"/>
              </a:ext>
            </a:extLst>
          </p:cNvPr>
          <p:cNvSpPr txBox="1"/>
          <p:nvPr/>
        </p:nvSpPr>
        <p:spPr>
          <a:xfrm>
            <a:off x="2923954" y="2875002"/>
            <a:ext cx="5770234" cy="1107996"/>
          </a:xfrm>
          <a:prstGeom prst="rect">
            <a:avLst/>
          </a:prstGeom>
          <a:noFill/>
        </p:spPr>
        <p:txBody>
          <a:bodyPr wrap="none" rtlCol="0">
            <a:spAutoFit/>
          </a:bodyPr>
          <a:lstStyle/>
          <a:p>
            <a:r>
              <a:rPr lang="en-US" sz="6600" b="1" dirty="0">
                <a:solidFill>
                  <a:schemeClr val="accent1"/>
                </a:solidFill>
              </a:rPr>
              <a:t>THANK YOU!</a:t>
            </a:r>
          </a:p>
        </p:txBody>
      </p:sp>
    </p:spTree>
    <p:extLst>
      <p:ext uri="{BB962C8B-B14F-4D97-AF65-F5344CB8AC3E}">
        <p14:creationId xmlns:p14="http://schemas.microsoft.com/office/powerpoint/2010/main" val="6139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5A86-7DE3-3E8C-CE4D-A73AA27A3420}"/>
              </a:ext>
            </a:extLst>
          </p:cNvPr>
          <p:cNvSpPr>
            <a:spLocks noGrp="1"/>
          </p:cNvSpPr>
          <p:nvPr>
            <p:ph type="title"/>
          </p:nvPr>
        </p:nvSpPr>
        <p:spPr/>
        <p:txBody>
          <a:bodyPr>
            <a:normAutofit/>
          </a:bodyPr>
          <a:lstStyle/>
          <a:p>
            <a:r>
              <a:rPr lang="en-US" sz="4000" dirty="0"/>
              <a:t>OBJECTIVES</a:t>
            </a:r>
          </a:p>
        </p:txBody>
      </p:sp>
      <p:sp>
        <p:nvSpPr>
          <p:cNvPr id="3" name="Content Placeholder 2">
            <a:extLst>
              <a:ext uri="{FF2B5EF4-FFF2-40B4-BE49-F238E27FC236}">
                <a16:creationId xmlns:a16="http://schemas.microsoft.com/office/drawing/2014/main" id="{C94FA1BC-63CA-4D49-4D48-00CAB5A144D8}"/>
              </a:ext>
            </a:extLst>
          </p:cNvPr>
          <p:cNvSpPr>
            <a:spLocks noGrp="1"/>
          </p:cNvSpPr>
          <p:nvPr>
            <p:ph idx="1"/>
          </p:nvPr>
        </p:nvSpPr>
        <p:spPr>
          <a:xfrm>
            <a:off x="581193" y="2069757"/>
            <a:ext cx="11029615" cy="3678303"/>
          </a:xfrm>
        </p:spPr>
        <p:txBody>
          <a:bodyPr>
            <a:normAutofit/>
          </a:bodyPr>
          <a:lstStyle/>
          <a:p>
            <a:pPr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Develop an interactive dashboard that allows users to visualize flu data trends by season, region, and virus type.</a:t>
            </a:r>
          </a:p>
          <a:p>
            <a:pPr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Provide a clear, user-friendly interface with filters for selecting different age groups, regions, and virus types.</a:t>
            </a:r>
          </a:p>
          <a:p>
            <a:pPr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Create visualizations such as bar charts, line charts, and choropleth maps that illustrate trends and facilitate comparisons.</a:t>
            </a:r>
          </a:p>
          <a:p>
            <a:pPr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Offer insights and support for public health interventions through the visualization of flu case trends.</a:t>
            </a:r>
          </a:p>
        </p:txBody>
      </p:sp>
    </p:spTree>
    <p:extLst>
      <p:ext uri="{BB962C8B-B14F-4D97-AF65-F5344CB8AC3E}">
        <p14:creationId xmlns:p14="http://schemas.microsoft.com/office/powerpoint/2010/main" val="2667164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B068-52ED-E465-350D-5B81228F9106}"/>
              </a:ext>
            </a:extLst>
          </p:cNvPr>
          <p:cNvSpPr>
            <a:spLocks noGrp="1"/>
          </p:cNvSpPr>
          <p:nvPr>
            <p:ph type="title"/>
          </p:nvPr>
        </p:nvSpPr>
        <p:spPr/>
        <p:txBody>
          <a:bodyPr>
            <a:normAutofit/>
          </a:bodyPr>
          <a:lstStyle/>
          <a:p>
            <a:r>
              <a:rPr lang="en-US" sz="4000" dirty="0"/>
              <a:t>DATA SOURCE</a:t>
            </a:r>
          </a:p>
        </p:txBody>
      </p:sp>
      <p:sp>
        <p:nvSpPr>
          <p:cNvPr id="3" name="Content Placeholder 2">
            <a:extLst>
              <a:ext uri="{FF2B5EF4-FFF2-40B4-BE49-F238E27FC236}">
                <a16:creationId xmlns:a16="http://schemas.microsoft.com/office/drawing/2014/main" id="{A0E09D01-095E-31A7-C374-BAF5B7736FD9}"/>
              </a:ext>
            </a:extLst>
          </p:cNvPr>
          <p:cNvSpPr>
            <a:spLocks noGrp="1"/>
          </p:cNvSpPr>
          <p:nvPr>
            <p:ph idx="1"/>
          </p:nvPr>
        </p:nvSpPr>
        <p:spPr/>
        <p:txBody>
          <a:bodyPr/>
          <a:lstStyle/>
          <a:p>
            <a:pPr marL="0" indent="0">
              <a:buNone/>
            </a:pPr>
            <a:r>
              <a:rPr lang="en-US" sz="2400" dirty="0">
                <a:hlinkClick r:id="rId2"/>
              </a:rPr>
              <a:t>https://www.cdc.gov/fluview/overview/fluview-interactive.html</a:t>
            </a:r>
            <a:endParaRPr lang="en-US" sz="2400" dirty="0"/>
          </a:p>
          <a:p>
            <a:pPr marL="0" indent="0">
              <a:buNone/>
            </a:pPr>
            <a:endParaRPr lang="en-US" sz="2400" dirty="0"/>
          </a:p>
          <a:p>
            <a:pPr marL="0" indent="0">
              <a:buNone/>
            </a:pPr>
            <a:r>
              <a:rPr lang="en-US" sz="2400" dirty="0"/>
              <a:t>Data was accessed across various parameters for week 40 (starting OCT 1, 2024) to week 48 (ending NOV 30th, 2024).</a:t>
            </a:r>
          </a:p>
          <a:p>
            <a:pPr marL="0" indent="0">
              <a:buNone/>
            </a:pPr>
            <a:endParaRPr lang="en-US" dirty="0"/>
          </a:p>
        </p:txBody>
      </p:sp>
    </p:spTree>
    <p:extLst>
      <p:ext uri="{BB962C8B-B14F-4D97-AF65-F5344CB8AC3E}">
        <p14:creationId xmlns:p14="http://schemas.microsoft.com/office/powerpoint/2010/main" val="2942864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F8EC-E3B3-E4E0-AD0D-BC33E5511389}"/>
              </a:ext>
            </a:extLst>
          </p:cNvPr>
          <p:cNvSpPr>
            <a:spLocks noGrp="1"/>
          </p:cNvSpPr>
          <p:nvPr>
            <p:ph type="title"/>
          </p:nvPr>
        </p:nvSpPr>
        <p:spPr/>
        <p:txBody>
          <a:bodyPr>
            <a:normAutofit/>
          </a:bodyPr>
          <a:lstStyle/>
          <a:p>
            <a:r>
              <a:rPr lang="en-US" sz="4000" dirty="0"/>
              <a:t>PROJECT STRUCTURE</a:t>
            </a:r>
          </a:p>
        </p:txBody>
      </p:sp>
      <p:sp>
        <p:nvSpPr>
          <p:cNvPr id="3" name="Content Placeholder 2">
            <a:extLst>
              <a:ext uri="{FF2B5EF4-FFF2-40B4-BE49-F238E27FC236}">
                <a16:creationId xmlns:a16="http://schemas.microsoft.com/office/drawing/2014/main" id="{00D2BF5A-1CD4-72C6-6689-084B6730275C}"/>
              </a:ext>
            </a:extLst>
          </p:cNvPr>
          <p:cNvSpPr>
            <a:spLocks noGrp="1"/>
          </p:cNvSpPr>
          <p:nvPr>
            <p:ph idx="1"/>
          </p:nvPr>
        </p:nvSpPr>
        <p:spPr/>
        <p:txBody>
          <a:bodyPr>
            <a:normAutofit/>
          </a:bodyPr>
          <a:lstStyle/>
          <a:p>
            <a:pPr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Data was stored in postgresql and was extracted using SQL Alchemy.</a:t>
            </a:r>
          </a:p>
          <a:p>
            <a:pPr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Data was cleaned,related tables were joined and analyzed.</a:t>
            </a:r>
          </a:p>
          <a:p>
            <a:pPr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Analysis was conducted to explore</a:t>
            </a:r>
          </a:p>
          <a:p>
            <a:pPr marL="742950" lvl="1" indent="-285750"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trends in mortality rates by state and week</a:t>
            </a:r>
          </a:p>
          <a:p>
            <a:pPr marL="742950" lvl="1" indent="-285750"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virus type distribution across age groups and states</a:t>
            </a:r>
          </a:p>
          <a:p>
            <a:pPr marL="742950" lvl="1" indent="-285750"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activity levels of flu like illnesses across various regions</a:t>
            </a:r>
          </a:p>
          <a:p>
            <a:pPr marL="742950" lvl="1" indent="-285750" algn="l">
              <a:spcAft>
                <a:spcPts val="675"/>
              </a:spcAft>
              <a:buFont typeface="Arial" panose="020B0604020202020204" pitchFamily="34" charset="0"/>
              <a:buChar char="•"/>
            </a:pPr>
            <a:r>
              <a:rPr lang="en-US" sz="2200" b="0" i="0" dirty="0">
                <a:solidFill>
                  <a:srgbClr val="000000"/>
                </a:solidFill>
                <a:effectLst/>
                <a:latin typeface="Helvetica Neue" panose="02000503000000020004" pitchFamily="2" charset="0"/>
              </a:rPr>
              <a:t>number of flu cases for virus types and age groups.</a:t>
            </a:r>
          </a:p>
        </p:txBody>
      </p:sp>
    </p:spTree>
    <p:extLst>
      <p:ext uri="{BB962C8B-B14F-4D97-AF65-F5344CB8AC3E}">
        <p14:creationId xmlns:p14="http://schemas.microsoft.com/office/powerpoint/2010/main" val="336984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3E02-3C29-094C-5832-00BFB44859C7}"/>
              </a:ext>
            </a:extLst>
          </p:cNvPr>
          <p:cNvSpPr>
            <a:spLocks noGrp="1"/>
          </p:cNvSpPr>
          <p:nvPr>
            <p:ph type="title"/>
          </p:nvPr>
        </p:nvSpPr>
        <p:spPr/>
        <p:txBody>
          <a:bodyPr>
            <a:normAutofit/>
          </a:bodyPr>
          <a:lstStyle/>
          <a:p>
            <a:r>
              <a:rPr lang="en-US" sz="3700" dirty="0"/>
              <a:t>TOOLS AND LIBRARIES</a:t>
            </a:r>
          </a:p>
        </p:txBody>
      </p:sp>
      <p:sp>
        <p:nvSpPr>
          <p:cNvPr id="3" name="Content Placeholder 2">
            <a:extLst>
              <a:ext uri="{FF2B5EF4-FFF2-40B4-BE49-F238E27FC236}">
                <a16:creationId xmlns:a16="http://schemas.microsoft.com/office/drawing/2014/main" id="{A123C709-2BA4-685B-DB51-2B36BB39447C}"/>
              </a:ext>
            </a:extLst>
          </p:cNvPr>
          <p:cNvSpPr>
            <a:spLocks noGrp="1"/>
          </p:cNvSpPr>
          <p:nvPr>
            <p:ph idx="1"/>
          </p:nvPr>
        </p:nvSpPr>
        <p:spPr/>
        <p:txBody>
          <a:bodyPr/>
          <a:lstStyle/>
          <a:p>
            <a:pPr algn="l">
              <a:spcAft>
                <a:spcPts val="675"/>
              </a:spcAft>
              <a:buFont typeface="Arial" panose="020B0604020202020204" pitchFamily="34" charset="0"/>
              <a:buChar char="•"/>
            </a:pPr>
            <a:r>
              <a:rPr lang="en-US" sz="2400" b="0" i="0" dirty="0">
                <a:solidFill>
                  <a:srgbClr val="000000"/>
                </a:solidFill>
                <a:effectLst/>
                <a:latin typeface="Helvetica Neue" panose="02000503000000020004" pitchFamily="2" charset="0"/>
              </a:rPr>
              <a:t>Python Libraries:</a:t>
            </a:r>
          </a:p>
          <a:p>
            <a:pPr marL="742950" lvl="1" indent="-285750" algn="l">
              <a:spcAft>
                <a:spcPts val="675"/>
              </a:spcAft>
              <a:buFont typeface="Arial" panose="020B0604020202020204" pitchFamily="34" charset="0"/>
              <a:buChar char="•"/>
            </a:pPr>
            <a:r>
              <a:rPr lang="en-US" sz="2400" b="0" i="0" dirty="0">
                <a:solidFill>
                  <a:srgbClr val="000000"/>
                </a:solidFill>
                <a:effectLst/>
                <a:latin typeface="Helvetica Neue" panose="02000503000000020004" pitchFamily="2" charset="0"/>
              </a:rPr>
              <a:t>Pandas: For data manipulation and analysis.</a:t>
            </a:r>
          </a:p>
          <a:p>
            <a:pPr marL="742950" lvl="1" indent="-285750" algn="l">
              <a:spcAft>
                <a:spcPts val="675"/>
              </a:spcAft>
              <a:buFont typeface="Arial" panose="020B0604020202020204" pitchFamily="34" charset="0"/>
              <a:buChar char="•"/>
            </a:pPr>
            <a:r>
              <a:rPr lang="en-US" sz="2400" b="0" i="0" dirty="0">
                <a:solidFill>
                  <a:srgbClr val="000000"/>
                </a:solidFill>
                <a:effectLst/>
                <a:latin typeface="Helvetica Neue" panose="02000503000000020004" pitchFamily="2" charset="0"/>
              </a:rPr>
              <a:t>Matplotlib: For creating static visualizations.</a:t>
            </a:r>
          </a:p>
          <a:p>
            <a:pPr marL="742950" lvl="1" indent="-285750" algn="l">
              <a:spcAft>
                <a:spcPts val="675"/>
              </a:spcAft>
              <a:buFont typeface="Arial" panose="020B0604020202020204" pitchFamily="34" charset="0"/>
              <a:buChar char="•"/>
            </a:pPr>
            <a:r>
              <a:rPr lang="en-US" sz="2400" b="0" i="0" dirty="0">
                <a:solidFill>
                  <a:srgbClr val="000000"/>
                </a:solidFill>
                <a:effectLst/>
                <a:latin typeface="Helvetica Neue" panose="02000503000000020004" pitchFamily="2" charset="0"/>
              </a:rPr>
              <a:t>Plotly/Dash: For interactive visualizations and dashboards.</a:t>
            </a:r>
          </a:p>
          <a:p>
            <a:pPr algn="l">
              <a:spcAft>
                <a:spcPts val="675"/>
              </a:spcAft>
              <a:buFont typeface="Arial" panose="020B0604020202020204" pitchFamily="34" charset="0"/>
              <a:buChar char="•"/>
            </a:pPr>
            <a:r>
              <a:rPr lang="en-US" sz="2400" b="0" i="0" dirty="0">
                <a:solidFill>
                  <a:srgbClr val="000000"/>
                </a:solidFill>
                <a:effectLst/>
                <a:latin typeface="Helvetica Neue" panose="02000503000000020004" pitchFamily="2" charset="0"/>
              </a:rPr>
              <a:t>Postgres to store data</a:t>
            </a:r>
          </a:p>
          <a:p>
            <a:pPr marL="0" indent="0">
              <a:buNone/>
            </a:pPr>
            <a:endParaRPr lang="en-US" dirty="0"/>
          </a:p>
        </p:txBody>
      </p:sp>
    </p:spTree>
    <p:extLst>
      <p:ext uri="{BB962C8B-B14F-4D97-AF65-F5344CB8AC3E}">
        <p14:creationId xmlns:p14="http://schemas.microsoft.com/office/powerpoint/2010/main" val="567756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5820-B79A-273D-CDC4-CF1535E91379}"/>
              </a:ext>
            </a:extLst>
          </p:cNvPr>
          <p:cNvSpPr>
            <a:spLocks noGrp="1"/>
          </p:cNvSpPr>
          <p:nvPr>
            <p:ph type="title"/>
          </p:nvPr>
        </p:nvSpPr>
        <p:spPr/>
        <p:txBody>
          <a:bodyPr>
            <a:normAutofit/>
          </a:bodyPr>
          <a:lstStyle/>
          <a:p>
            <a:r>
              <a:rPr lang="en-US" sz="4000" dirty="0"/>
              <a:t>DATABASE DIAGRAM</a:t>
            </a:r>
          </a:p>
        </p:txBody>
      </p:sp>
      <p:pic>
        <p:nvPicPr>
          <p:cNvPr id="5" name="Content Placeholder 4">
            <a:extLst>
              <a:ext uri="{FF2B5EF4-FFF2-40B4-BE49-F238E27FC236}">
                <a16:creationId xmlns:a16="http://schemas.microsoft.com/office/drawing/2014/main" id="{13FD6C0F-2125-D00E-2DBC-D8B6FD2E2BF6}"/>
              </a:ext>
            </a:extLst>
          </p:cNvPr>
          <p:cNvPicPr>
            <a:picLocks noGrp="1" noChangeAspect="1"/>
          </p:cNvPicPr>
          <p:nvPr>
            <p:ph idx="1"/>
          </p:nvPr>
        </p:nvPicPr>
        <p:blipFill>
          <a:blip r:embed="rId2"/>
          <a:srcRect b="3055"/>
          <a:stretch/>
        </p:blipFill>
        <p:spPr>
          <a:xfrm>
            <a:off x="2673177" y="1862248"/>
            <a:ext cx="6198973" cy="4785687"/>
          </a:xfrm>
        </p:spPr>
      </p:pic>
    </p:spTree>
    <p:extLst>
      <p:ext uri="{BB962C8B-B14F-4D97-AF65-F5344CB8AC3E}">
        <p14:creationId xmlns:p14="http://schemas.microsoft.com/office/powerpoint/2010/main" val="1506872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B00B-5540-9802-8826-AAE492DC5880}"/>
              </a:ext>
            </a:extLst>
          </p:cNvPr>
          <p:cNvSpPr>
            <a:spLocks noGrp="1"/>
          </p:cNvSpPr>
          <p:nvPr>
            <p:ph type="title"/>
          </p:nvPr>
        </p:nvSpPr>
        <p:spPr/>
        <p:txBody>
          <a:bodyPr>
            <a:normAutofit/>
          </a:bodyPr>
          <a:lstStyle/>
          <a:p>
            <a:r>
              <a:rPr lang="en-US" sz="4000" dirty="0"/>
              <a:t>INFLUENZA DEATHS OVER TIME</a:t>
            </a:r>
          </a:p>
        </p:txBody>
      </p:sp>
      <p:pic>
        <p:nvPicPr>
          <p:cNvPr id="5" name="Content Placeholder 4" descr="A graph with blue lines&#10;&#10;Description automatically generated">
            <a:extLst>
              <a:ext uri="{FF2B5EF4-FFF2-40B4-BE49-F238E27FC236}">
                <a16:creationId xmlns:a16="http://schemas.microsoft.com/office/drawing/2014/main" id="{80244B12-31D1-8BD6-2EE0-7A3344A43A0B}"/>
              </a:ext>
            </a:extLst>
          </p:cNvPr>
          <p:cNvPicPr>
            <a:picLocks noGrp="1" noChangeAspect="1"/>
          </p:cNvPicPr>
          <p:nvPr>
            <p:ph idx="1"/>
          </p:nvPr>
        </p:nvPicPr>
        <p:blipFill>
          <a:blip r:embed="rId2"/>
          <a:srcRect t="14350" b="4603"/>
          <a:stretch/>
        </p:blipFill>
        <p:spPr>
          <a:xfrm>
            <a:off x="306637" y="2150076"/>
            <a:ext cx="7132952" cy="4129336"/>
          </a:xfrm>
        </p:spPr>
      </p:pic>
      <p:sp>
        <p:nvSpPr>
          <p:cNvPr id="7" name="TextBox 6">
            <a:extLst>
              <a:ext uri="{FF2B5EF4-FFF2-40B4-BE49-F238E27FC236}">
                <a16:creationId xmlns:a16="http://schemas.microsoft.com/office/drawing/2014/main" id="{67514F7E-1F96-3930-3C8D-FE79D13E1695}"/>
              </a:ext>
            </a:extLst>
          </p:cNvPr>
          <p:cNvSpPr txBox="1"/>
          <p:nvPr/>
        </p:nvSpPr>
        <p:spPr>
          <a:xfrm>
            <a:off x="7624119" y="3002998"/>
            <a:ext cx="3348681" cy="2139047"/>
          </a:xfrm>
          <a:prstGeom prst="rect">
            <a:avLst/>
          </a:prstGeom>
          <a:noFill/>
        </p:spPr>
        <p:txBody>
          <a:bodyPr wrap="square" rtlCol="0">
            <a:spAutoFit/>
          </a:bodyPr>
          <a:lstStyle/>
          <a:p>
            <a:r>
              <a:rPr lang="en-US" sz="1900" b="0" i="0" dirty="0">
                <a:solidFill>
                  <a:srgbClr val="000000"/>
                </a:solidFill>
                <a:effectLst/>
                <a:latin typeface="Helvetica Neue" panose="02000503000000020004" pitchFamily="2" charset="0"/>
              </a:rPr>
              <a:t>This line-graph shows trends in mortality rates from week 40 to week 48 for all 50 US states and it demonstrates an increase in number of influenza related deaths from week 45.</a:t>
            </a:r>
            <a:endParaRPr lang="en-US" sz="1900" dirty="0"/>
          </a:p>
        </p:txBody>
      </p:sp>
    </p:spTree>
    <p:extLst>
      <p:ext uri="{BB962C8B-B14F-4D97-AF65-F5344CB8AC3E}">
        <p14:creationId xmlns:p14="http://schemas.microsoft.com/office/powerpoint/2010/main" val="370212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CD30-EE33-EA4C-F074-C3F04F5A5E6E}"/>
              </a:ext>
            </a:extLst>
          </p:cNvPr>
          <p:cNvSpPr>
            <a:spLocks noGrp="1"/>
          </p:cNvSpPr>
          <p:nvPr>
            <p:ph type="title"/>
          </p:nvPr>
        </p:nvSpPr>
        <p:spPr/>
        <p:txBody>
          <a:bodyPr>
            <a:normAutofit/>
          </a:bodyPr>
          <a:lstStyle/>
          <a:p>
            <a:r>
              <a:rPr lang="en-US" sz="3600" dirty="0"/>
              <a:t>INFLUENZA ACTIVITY LEVELS BY STATE OVER TIME</a:t>
            </a:r>
          </a:p>
        </p:txBody>
      </p:sp>
      <p:pic>
        <p:nvPicPr>
          <p:cNvPr id="5" name="Content Placeholder 4" descr="A map of the united states&#10;&#10;Description automatically generated">
            <a:extLst>
              <a:ext uri="{FF2B5EF4-FFF2-40B4-BE49-F238E27FC236}">
                <a16:creationId xmlns:a16="http://schemas.microsoft.com/office/drawing/2014/main" id="{8F03591F-4C61-1082-CDC9-1A64CCC97F78}"/>
              </a:ext>
            </a:extLst>
          </p:cNvPr>
          <p:cNvPicPr>
            <a:picLocks noGrp="1" noChangeAspect="1"/>
          </p:cNvPicPr>
          <p:nvPr>
            <p:ph idx="1"/>
          </p:nvPr>
        </p:nvPicPr>
        <p:blipFill>
          <a:blip r:embed="rId2"/>
          <a:srcRect l="13798" t="17012" b="14478"/>
          <a:stretch/>
        </p:blipFill>
        <p:spPr>
          <a:xfrm>
            <a:off x="893134" y="2494538"/>
            <a:ext cx="6094492" cy="3459695"/>
          </a:xfrm>
        </p:spPr>
      </p:pic>
      <p:sp>
        <p:nvSpPr>
          <p:cNvPr id="6" name="TextBox 5">
            <a:extLst>
              <a:ext uri="{FF2B5EF4-FFF2-40B4-BE49-F238E27FC236}">
                <a16:creationId xmlns:a16="http://schemas.microsoft.com/office/drawing/2014/main" id="{781A8C8D-BE41-4AF3-31AB-E42DD27A4F79}"/>
              </a:ext>
            </a:extLst>
          </p:cNvPr>
          <p:cNvSpPr txBox="1"/>
          <p:nvPr/>
        </p:nvSpPr>
        <p:spPr>
          <a:xfrm>
            <a:off x="7729870" y="3135017"/>
            <a:ext cx="3189767" cy="1846659"/>
          </a:xfrm>
          <a:prstGeom prst="rect">
            <a:avLst/>
          </a:prstGeom>
          <a:noFill/>
        </p:spPr>
        <p:txBody>
          <a:bodyPr wrap="square" rtlCol="0">
            <a:spAutoFit/>
          </a:bodyPr>
          <a:lstStyle/>
          <a:p>
            <a:pPr algn="l" fontAlgn="b"/>
            <a:r>
              <a:rPr lang="en-US" sz="1900" b="0" i="0" dirty="0">
                <a:solidFill>
                  <a:srgbClr val="000000"/>
                </a:solidFill>
                <a:effectLst/>
                <a:latin typeface="Helvetica Neue" panose="02000503000000020004" pitchFamily="2" charset="0"/>
              </a:rPr>
              <a:t>This choropleth map provides a visual summary of how influenza activity fluctuates, helping to understand which areas are most affected.</a:t>
            </a:r>
            <a:endParaRPr lang="en-US" sz="1900" dirty="0"/>
          </a:p>
        </p:txBody>
      </p:sp>
    </p:spTree>
    <p:extLst>
      <p:ext uri="{BB962C8B-B14F-4D97-AF65-F5344CB8AC3E}">
        <p14:creationId xmlns:p14="http://schemas.microsoft.com/office/powerpoint/2010/main" val="357315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C09F-5F22-92AE-1C50-CB63E2BD3E5B}"/>
              </a:ext>
            </a:extLst>
          </p:cNvPr>
          <p:cNvSpPr>
            <a:spLocks noGrp="1"/>
          </p:cNvSpPr>
          <p:nvPr>
            <p:ph type="title"/>
          </p:nvPr>
        </p:nvSpPr>
        <p:spPr/>
        <p:txBody>
          <a:bodyPr>
            <a:normAutofit/>
          </a:bodyPr>
          <a:lstStyle/>
          <a:p>
            <a:r>
              <a:rPr lang="en-US" sz="3100" dirty="0"/>
              <a:t>TOP 5 STATES WITH HIGHEST ACTIVITY LEVELS BY WEEK</a:t>
            </a:r>
          </a:p>
        </p:txBody>
      </p:sp>
      <p:pic>
        <p:nvPicPr>
          <p:cNvPr id="5" name="Content Placeholder 4" descr="A graph of different colored squares&#10;&#10;Description automatically generated">
            <a:extLst>
              <a:ext uri="{FF2B5EF4-FFF2-40B4-BE49-F238E27FC236}">
                <a16:creationId xmlns:a16="http://schemas.microsoft.com/office/drawing/2014/main" id="{F6435BF7-8CC7-3DCF-FA93-B930B8CF5538}"/>
              </a:ext>
            </a:extLst>
          </p:cNvPr>
          <p:cNvPicPr>
            <a:picLocks noGrp="1" noChangeAspect="1"/>
          </p:cNvPicPr>
          <p:nvPr>
            <p:ph idx="1"/>
          </p:nvPr>
        </p:nvPicPr>
        <p:blipFill>
          <a:blip r:embed="rId2"/>
          <a:srcRect t="15615" b="5103"/>
          <a:stretch/>
        </p:blipFill>
        <p:spPr>
          <a:xfrm>
            <a:off x="445268" y="2250563"/>
            <a:ext cx="7350474" cy="4162593"/>
          </a:xfrm>
        </p:spPr>
      </p:pic>
      <p:sp>
        <p:nvSpPr>
          <p:cNvPr id="6" name="TextBox 5">
            <a:extLst>
              <a:ext uri="{FF2B5EF4-FFF2-40B4-BE49-F238E27FC236}">
                <a16:creationId xmlns:a16="http://schemas.microsoft.com/office/drawing/2014/main" id="{E4D4429F-D179-9D02-F967-89C0CC5F8A0F}"/>
              </a:ext>
            </a:extLst>
          </p:cNvPr>
          <p:cNvSpPr txBox="1"/>
          <p:nvPr/>
        </p:nvSpPr>
        <p:spPr>
          <a:xfrm>
            <a:off x="7920680" y="3210892"/>
            <a:ext cx="3113903" cy="2031325"/>
          </a:xfrm>
          <a:prstGeom prst="rect">
            <a:avLst/>
          </a:prstGeom>
          <a:noFill/>
        </p:spPr>
        <p:txBody>
          <a:bodyPr wrap="square" rtlCol="0">
            <a:spAutoFit/>
          </a:bodyPr>
          <a:lstStyle/>
          <a:p>
            <a:r>
              <a:rPr lang="en-US" b="0" i="0" dirty="0">
                <a:solidFill>
                  <a:srgbClr val="000000"/>
                </a:solidFill>
                <a:effectLst/>
                <a:latin typeface="Helvetica Neue" panose="02000503000000020004" pitchFamily="2" charset="0"/>
              </a:rPr>
              <a:t>This bar graph plots top 5 highest active states namely Connecticut, Indiana, New Jersey, New York and Wisconsin which is consistently highest for 5 weeks.</a:t>
            </a:r>
            <a:endParaRPr lang="en-US" dirty="0"/>
          </a:p>
        </p:txBody>
      </p:sp>
    </p:spTree>
    <p:extLst>
      <p:ext uri="{BB962C8B-B14F-4D97-AF65-F5344CB8AC3E}">
        <p14:creationId xmlns:p14="http://schemas.microsoft.com/office/powerpoint/2010/main" val="170887718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50</TotalTime>
  <Words>684</Words>
  <Application>Microsoft Macintosh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Courier New</vt:lpstr>
      <vt:lpstr>Gill Sans MT</vt:lpstr>
      <vt:lpstr>Helvetica Neue</vt:lpstr>
      <vt:lpstr>Wingdings 2</vt:lpstr>
      <vt:lpstr>Dividend</vt:lpstr>
      <vt:lpstr>PowerPoint Presentation</vt:lpstr>
      <vt:lpstr>OBJECTIVES</vt:lpstr>
      <vt:lpstr>DATA SOURCE</vt:lpstr>
      <vt:lpstr>PROJECT STRUCTURE</vt:lpstr>
      <vt:lpstr>TOOLS AND LIBRARIES</vt:lpstr>
      <vt:lpstr>DATABASE DIAGRAM</vt:lpstr>
      <vt:lpstr>INFLUENZA DEATHS OVER TIME</vt:lpstr>
      <vt:lpstr>INFLUENZA ACTIVITY LEVELS BY STATE OVER TIME</vt:lpstr>
      <vt:lpstr>TOP 5 STATES WITH HIGHEST ACTIVITY LEVELS BY WEEK</vt:lpstr>
      <vt:lpstr>TOTAL SPECIMENS BY STATE</vt:lpstr>
      <vt:lpstr>INFLUENZA STRAIN CASES BY AGE GROUP</vt:lpstr>
      <vt:lpstr>CONCLUSIONS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Raza Rafique</dc:creator>
  <cp:lastModifiedBy>Raza Rafique</cp:lastModifiedBy>
  <cp:revision>3</cp:revision>
  <dcterms:created xsi:type="dcterms:W3CDTF">2024-12-14T18:31:06Z</dcterms:created>
  <dcterms:modified xsi:type="dcterms:W3CDTF">2024-12-14T19:23:20Z</dcterms:modified>
</cp:coreProperties>
</file>