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Nunito"/>
      <p:regular r:id="rId35"/>
      <p:bold r:id="rId36"/>
      <p:italic r:id="rId37"/>
      <p:boldItalic r:id="rId38"/>
    </p:embeddedFont>
    <p:embeddedFont>
      <p:font typeface="Maven Pro"/>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B865099-3C1C-4422-861A-5D30BF519160}">
  <a:tblStyle styleId="{6B865099-3C1C-4422-861A-5D30BF51916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avenPro-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Nunito-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Nunito-italic.fntdata"/><Relationship Id="rId14" Type="http://schemas.openxmlformats.org/officeDocument/2006/relationships/slide" Target="slides/slide8.xml"/><Relationship Id="rId36" Type="http://schemas.openxmlformats.org/officeDocument/2006/relationships/font" Target="fonts/Nunito-bold.fntdata"/><Relationship Id="rId17" Type="http://schemas.openxmlformats.org/officeDocument/2006/relationships/slide" Target="slides/slide11.xml"/><Relationship Id="rId39" Type="http://schemas.openxmlformats.org/officeDocument/2006/relationships/font" Target="fonts/MavenPro-regular.fntdata"/><Relationship Id="rId16" Type="http://schemas.openxmlformats.org/officeDocument/2006/relationships/slide" Target="slides/slide10.xml"/><Relationship Id="rId38" Type="http://schemas.openxmlformats.org/officeDocument/2006/relationships/font" Target="fonts/Nuni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af73bda426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af73bda426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af73bda426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af73bda426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3339d1fa8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3339d1fa8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af73bda426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af73bda426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3339d1fa8b0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3339d1fa8b0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3339d1fa8b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3339d1fa8b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334a969364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334a969364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d907686fa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d907686fa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is this related to attrition rate?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34a969364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334a969364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d907686fa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d907686fa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100"/>
              </a:spcBef>
              <a:spcAft>
                <a:spcPts val="0"/>
              </a:spcAft>
              <a:buClr>
                <a:schemeClr val="dk1"/>
              </a:buClr>
              <a:buSzPts val="1400"/>
              <a:buChar char="●"/>
            </a:pPr>
            <a:r>
              <a:rPr lang="en" sz="1400">
                <a:solidFill>
                  <a:schemeClr val="dk1"/>
                </a:solidFill>
                <a:highlight>
                  <a:schemeClr val="lt1"/>
                </a:highlight>
                <a:latin typeface="Nunito"/>
                <a:ea typeface="Nunito"/>
                <a:cs typeface="Nunito"/>
                <a:sym typeface="Nunito"/>
              </a:rPr>
              <a:t>All three models (Logistic Regression, Decision Tree, and Random Forest) achieved similar </a:t>
            </a:r>
            <a:r>
              <a:rPr b="1" lang="en" sz="1400">
                <a:solidFill>
                  <a:schemeClr val="dk1"/>
                </a:solidFill>
                <a:highlight>
                  <a:schemeClr val="lt1"/>
                </a:highlight>
                <a:latin typeface="Nunito"/>
                <a:ea typeface="Nunito"/>
                <a:cs typeface="Nunito"/>
                <a:sym typeface="Nunito"/>
              </a:rPr>
              <a:t>test accuracies</a:t>
            </a:r>
            <a:r>
              <a:rPr lang="en" sz="1400">
                <a:solidFill>
                  <a:schemeClr val="dk1"/>
                </a:solidFill>
                <a:highlight>
                  <a:schemeClr val="lt1"/>
                </a:highlight>
                <a:latin typeface="Nunito"/>
                <a:ea typeface="Nunito"/>
                <a:cs typeface="Nunito"/>
                <a:sym typeface="Nunito"/>
              </a:rPr>
              <a:t> (86.68%).</a:t>
            </a:r>
            <a:endParaRPr sz="1400">
              <a:solidFill>
                <a:schemeClr val="dk1"/>
              </a:solidFill>
              <a:highlight>
                <a:schemeClr val="lt1"/>
              </a:highlight>
              <a:latin typeface="Nunito"/>
              <a:ea typeface="Nunito"/>
              <a:cs typeface="Nunito"/>
              <a:sym typeface="Nunito"/>
            </a:endParaRPr>
          </a:p>
          <a:p>
            <a:pPr indent="-317500" lvl="0" marL="457200" rtl="0" algn="l">
              <a:lnSpc>
                <a:spcPct val="115000"/>
              </a:lnSpc>
              <a:spcBef>
                <a:spcPts val="0"/>
              </a:spcBef>
              <a:spcAft>
                <a:spcPts val="0"/>
              </a:spcAft>
              <a:buClr>
                <a:schemeClr val="dk1"/>
              </a:buClr>
              <a:buSzPts val="1400"/>
              <a:buChar char="●"/>
            </a:pPr>
            <a:r>
              <a:rPr b="1" lang="en" sz="1400">
                <a:solidFill>
                  <a:schemeClr val="dk1"/>
                </a:solidFill>
                <a:highlight>
                  <a:schemeClr val="lt1"/>
                </a:highlight>
                <a:latin typeface="Nunito"/>
                <a:ea typeface="Nunito"/>
                <a:cs typeface="Nunito"/>
                <a:sym typeface="Nunito"/>
              </a:rPr>
              <a:t>Logistic Regression</a:t>
            </a:r>
            <a:r>
              <a:rPr lang="en" sz="1400">
                <a:solidFill>
                  <a:schemeClr val="dk1"/>
                </a:solidFill>
                <a:highlight>
                  <a:schemeClr val="lt1"/>
                </a:highlight>
                <a:latin typeface="Nunito"/>
                <a:ea typeface="Nunito"/>
                <a:cs typeface="Nunito"/>
                <a:sym typeface="Nunito"/>
              </a:rPr>
              <a:t> had the highest </a:t>
            </a:r>
            <a:r>
              <a:rPr b="1" lang="en" sz="1400">
                <a:solidFill>
                  <a:schemeClr val="dk1"/>
                </a:solidFill>
                <a:highlight>
                  <a:schemeClr val="lt1"/>
                </a:highlight>
                <a:latin typeface="Nunito"/>
                <a:ea typeface="Nunito"/>
                <a:cs typeface="Nunito"/>
                <a:sym typeface="Nunito"/>
              </a:rPr>
              <a:t>cross-validation accuracy</a:t>
            </a:r>
            <a:r>
              <a:rPr lang="en" sz="1400">
                <a:solidFill>
                  <a:schemeClr val="dk1"/>
                </a:solidFill>
                <a:highlight>
                  <a:schemeClr val="lt1"/>
                </a:highlight>
                <a:latin typeface="Nunito"/>
                <a:ea typeface="Nunito"/>
                <a:cs typeface="Nunito"/>
                <a:sym typeface="Nunito"/>
              </a:rPr>
              <a:t>, suggesting it might be more stable across different subsets of the training data.</a:t>
            </a:r>
            <a:endParaRPr sz="1400">
              <a:solidFill>
                <a:schemeClr val="dk1"/>
              </a:solidFill>
              <a:highlight>
                <a:schemeClr val="lt1"/>
              </a:highlight>
              <a:latin typeface="Nunito"/>
              <a:ea typeface="Nunito"/>
              <a:cs typeface="Nunito"/>
              <a:sym typeface="Nunito"/>
            </a:endParaRPr>
          </a:p>
          <a:p>
            <a:pPr indent="-317500" lvl="0" marL="457200" rtl="0" algn="l">
              <a:lnSpc>
                <a:spcPct val="115000"/>
              </a:lnSpc>
              <a:spcBef>
                <a:spcPts val="0"/>
              </a:spcBef>
              <a:spcAft>
                <a:spcPts val="0"/>
              </a:spcAft>
              <a:buClr>
                <a:schemeClr val="dk1"/>
              </a:buClr>
              <a:buSzPts val="1400"/>
              <a:buChar char="●"/>
            </a:pPr>
            <a:r>
              <a:rPr b="1" lang="en" sz="1400">
                <a:solidFill>
                  <a:schemeClr val="dk1"/>
                </a:solidFill>
                <a:highlight>
                  <a:schemeClr val="lt1"/>
                </a:highlight>
                <a:latin typeface="Nunito"/>
                <a:ea typeface="Nunito"/>
                <a:cs typeface="Nunito"/>
                <a:sym typeface="Nunito"/>
              </a:rPr>
              <a:t>Decision Tree</a:t>
            </a:r>
            <a:r>
              <a:rPr lang="en" sz="1400">
                <a:solidFill>
                  <a:schemeClr val="dk1"/>
                </a:solidFill>
                <a:highlight>
                  <a:schemeClr val="lt1"/>
                </a:highlight>
                <a:latin typeface="Nunito"/>
                <a:ea typeface="Nunito"/>
                <a:cs typeface="Nunito"/>
                <a:sym typeface="Nunito"/>
              </a:rPr>
              <a:t> showed a significant drop in </a:t>
            </a:r>
            <a:r>
              <a:rPr b="1" lang="en" sz="1400">
                <a:solidFill>
                  <a:schemeClr val="dk1"/>
                </a:solidFill>
                <a:highlight>
                  <a:schemeClr val="lt1"/>
                </a:highlight>
                <a:latin typeface="Nunito"/>
                <a:ea typeface="Nunito"/>
                <a:cs typeface="Nunito"/>
                <a:sym typeface="Nunito"/>
              </a:rPr>
              <a:t>cross-validation accuracy</a:t>
            </a:r>
            <a:r>
              <a:rPr lang="en" sz="1400">
                <a:solidFill>
                  <a:schemeClr val="dk1"/>
                </a:solidFill>
                <a:highlight>
                  <a:schemeClr val="lt1"/>
                </a:highlight>
                <a:latin typeface="Nunito"/>
                <a:ea typeface="Nunito"/>
                <a:cs typeface="Nunito"/>
                <a:sym typeface="Nunito"/>
              </a:rPr>
              <a:t>, indicating it might have overfitted to the training data during cross-validation but still generalized well on the test set.</a:t>
            </a:r>
            <a:endParaRPr sz="1400">
              <a:solidFill>
                <a:schemeClr val="dk1"/>
              </a:solidFill>
              <a:highlight>
                <a:schemeClr val="lt1"/>
              </a:highlight>
              <a:latin typeface="Nunito"/>
              <a:ea typeface="Nunito"/>
              <a:cs typeface="Nunito"/>
              <a:sym typeface="Nunito"/>
            </a:endParaRPr>
          </a:p>
          <a:p>
            <a:pPr indent="-317500" lvl="0" marL="457200" rtl="0" algn="l">
              <a:lnSpc>
                <a:spcPct val="115000"/>
              </a:lnSpc>
              <a:spcBef>
                <a:spcPts val="0"/>
              </a:spcBef>
              <a:spcAft>
                <a:spcPts val="0"/>
              </a:spcAft>
              <a:buClr>
                <a:schemeClr val="dk1"/>
              </a:buClr>
              <a:buSzPts val="1400"/>
              <a:buChar char="●"/>
            </a:pPr>
            <a:r>
              <a:rPr b="1" lang="en" sz="1400">
                <a:solidFill>
                  <a:schemeClr val="dk1"/>
                </a:solidFill>
                <a:highlight>
                  <a:schemeClr val="lt1"/>
                </a:highlight>
                <a:latin typeface="Nunito"/>
                <a:ea typeface="Nunito"/>
                <a:cs typeface="Nunito"/>
                <a:sym typeface="Nunito"/>
              </a:rPr>
              <a:t>Random Forest</a:t>
            </a:r>
            <a:r>
              <a:rPr lang="en" sz="1400">
                <a:solidFill>
                  <a:schemeClr val="dk1"/>
                </a:solidFill>
                <a:highlight>
                  <a:schemeClr val="lt1"/>
                </a:highlight>
                <a:latin typeface="Nunito"/>
                <a:ea typeface="Nunito"/>
                <a:cs typeface="Nunito"/>
                <a:sym typeface="Nunito"/>
              </a:rPr>
              <a:t> had a good </a:t>
            </a:r>
            <a:r>
              <a:rPr b="1" lang="en" sz="1400">
                <a:solidFill>
                  <a:schemeClr val="dk1"/>
                </a:solidFill>
                <a:highlight>
                  <a:schemeClr val="lt1"/>
                </a:highlight>
                <a:latin typeface="Nunito"/>
                <a:ea typeface="Nunito"/>
                <a:cs typeface="Nunito"/>
                <a:sym typeface="Nunito"/>
              </a:rPr>
              <a:t>cross-validation accuracy</a:t>
            </a:r>
            <a:r>
              <a:rPr lang="en" sz="1400">
                <a:solidFill>
                  <a:schemeClr val="dk1"/>
                </a:solidFill>
                <a:highlight>
                  <a:schemeClr val="lt1"/>
                </a:highlight>
                <a:latin typeface="Nunito"/>
                <a:ea typeface="Nunito"/>
                <a:cs typeface="Nunito"/>
                <a:sym typeface="Nunito"/>
              </a:rPr>
              <a:t> and performed similarly to the other models on the test set.</a:t>
            </a:r>
            <a:endParaRPr sz="1400">
              <a:solidFill>
                <a:schemeClr val="dk1"/>
              </a:solidFill>
              <a:highlight>
                <a:schemeClr val="lt1"/>
              </a:highlight>
              <a:latin typeface="Nunito"/>
              <a:ea typeface="Nunito"/>
              <a:cs typeface="Nunito"/>
              <a:sym typeface="Nunito"/>
            </a:endParaRPr>
          </a:p>
          <a:p>
            <a:pPr indent="0" lvl="0" marL="0" rtl="0" algn="l">
              <a:lnSpc>
                <a:spcPct val="115000"/>
              </a:lnSpc>
              <a:spcBef>
                <a:spcPts val="1100"/>
              </a:spcBef>
              <a:spcAft>
                <a:spcPts val="0"/>
              </a:spcAft>
              <a:buClr>
                <a:schemeClr val="dk1"/>
              </a:buClr>
              <a:buSzPts val="1100"/>
              <a:buFont typeface="Arial"/>
              <a:buNone/>
            </a:pPr>
            <a:r>
              <a:t/>
            </a:r>
            <a:endParaRPr sz="1300">
              <a:solidFill>
                <a:srgbClr val="424242"/>
              </a:solidFill>
              <a:latin typeface="Nunito"/>
              <a:ea typeface="Nunito"/>
              <a:cs typeface="Nunito"/>
              <a:sym typeface="Nunito"/>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af73bda426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af73bda426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334a96936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334a96936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d907686fa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d907686fa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3339d1fa8b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3339d1fa8b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334a969364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334a969364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af73bda426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af73bda426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af73bda426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2af73bda426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33434dc840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33434dc840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33434dc840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33434dc840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af73bda426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af73bda426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339d1fa8b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339d1fa8b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Mention tableau?</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d907686fa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d907686fa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339d1fa8b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339d1fa8b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af73bda426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af73bda426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the use of this slide?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af73bda426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af73bda426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af73bda426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af73bda426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af73bda426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af73bda426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5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www.kaggle.com/datasets/pavansubhasht/ibm-hr-analytics-attrition-datase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hyperlink" Target="https://public.tableau.com/app/profile/thomas.sullivan6332/viz/EmployeeAttrition_17394072832230/Dashboard1?publish=ye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2044925" y="1118578"/>
            <a:ext cx="4730700" cy="2306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000"/>
              <a:t>Business Forecasting: </a:t>
            </a:r>
            <a:r>
              <a:rPr lang="en" sz="2400"/>
              <a:t>Employee Attrition Through Machine Learning</a:t>
            </a:r>
            <a:endParaRPr sz="2400"/>
          </a:p>
        </p:txBody>
      </p:sp>
      <p:sp>
        <p:nvSpPr>
          <p:cNvPr id="278" name="Google Shape;278;p13"/>
          <p:cNvSpPr txBox="1"/>
          <p:nvPr>
            <p:ph idx="1" type="subTitle"/>
          </p:nvPr>
        </p:nvSpPr>
        <p:spPr>
          <a:xfrm>
            <a:off x="2210100" y="3868625"/>
            <a:ext cx="4255500" cy="96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Presented by Anthony Lopez, Emilia Elangwe, Iram Anwar and Thomas Sullivan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Job Satisfaction</a:t>
            </a:r>
            <a:endParaRPr/>
          </a:p>
        </p:txBody>
      </p:sp>
      <p:sp>
        <p:nvSpPr>
          <p:cNvPr id="338" name="Google Shape;338;p22"/>
          <p:cNvSpPr txBox="1"/>
          <p:nvPr>
            <p:ph idx="1" type="body"/>
          </p:nvPr>
        </p:nvSpPr>
        <p:spPr>
          <a:xfrm>
            <a:off x="5068500" y="2072800"/>
            <a:ext cx="3565800" cy="25416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In this graph, we can see that job </a:t>
            </a:r>
            <a:r>
              <a:rPr lang="en"/>
              <a:t>satisfaction has a trend based on what job role an employee has.</a:t>
            </a:r>
            <a:endParaRPr/>
          </a:p>
          <a:p>
            <a:pPr indent="-311150" lvl="0" marL="457200" rtl="0" algn="l">
              <a:spcBef>
                <a:spcPts val="0"/>
              </a:spcBef>
              <a:spcAft>
                <a:spcPts val="0"/>
              </a:spcAft>
              <a:buSzPts val="1300"/>
              <a:buChar char="●"/>
            </a:pPr>
            <a:r>
              <a:rPr lang="en"/>
              <a:t>The most satisfied employees are Sales Executives and Research Scientists.</a:t>
            </a:r>
            <a:endParaRPr/>
          </a:p>
          <a:p>
            <a:pPr indent="-311150" lvl="0" marL="457200" rtl="0" algn="l">
              <a:spcBef>
                <a:spcPts val="0"/>
              </a:spcBef>
              <a:spcAft>
                <a:spcPts val="0"/>
              </a:spcAft>
              <a:buSzPts val="1300"/>
              <a:buChar char="●"/>
            </a:pPr>
            <a:r>
              <a:rPr lang="en"/>
              <a:t>The least satisfied employees are Human Resources and Research Directors.</a:t>
            </a:r>
            <a:endParaRPr/>
          </a:p>
          <a:p>
            <a:pPr indent="-311150" lvl="0" marL="457200" rtl="0" algn="l">
              <a:spcBef>
                <a:spcPts val="0"/>
              </a:spcBef>
              <a:spcAft>
                <a:spcPts val="0"/>
              </a:spcAft>
              <a:buSzPts val="1300"/>
              <a:buChar char="●"/>
            </a:pPr>
            <a:r>
              <a:rPr lang="en"/>
              <a:t>How many of these employees stay with or leave the company?</a:t>
            </a:r>
            <a:endParaRPr/>
          </a:p>
        </p:txBody>
      </p:sp>
      <p:pic>
        <p:nvPicPr>
          <p:cNvPr id="339" name="Google Shape;339;p22"/>
          <p:cNvPicPr preferRelativeResize="0"/>
          <p:nvPr/>
        </p:nvPicPr>
        <p:blipFill>
          <a:blip r:embed="rId3">
            <a:alphaModFix/>
          </a:blip>
          <a:stretch>
            <a:fillRect/>
          </a:stretch>
        </p:blipFill>
        <p:spPr>
          <a:xfrm>
            <a:off x="64275" y="1737800"/>
            <a:ext cx="4649575" cy="3010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Work-Life Balance</a:t>
            </a:r>
            <a:endParaRPr/>
          </a:p>
        </p:txBody>
      </p:sp>
      <p:sp>
        <p:nvSpPr>
          <p:cNvPr id="345" name="Google Shape;345;p23"/>
          <p:cNvSpPr txBox="1"/>
          <p:nvPr>
            <p:ph idx="1" type="body"/>
          </p:nvPr>
        </p:nvSpPr>
        <p:spPr>
          <a:xfrm>
            <a:off x="5037000" y="1511300"/>
            <a:ext cx="3297300" cy="35457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000000"/>
              </a:buClr>
              <a:buSzPts val="1100"/>
              <a:buChar char="●"/>
            </a:pPr>
            <a:r>
              <a:rPr lang="en" sz="1100">
                <a:solidFill>
                  <a:srgbClr val="000000"/>
                </a:solidFill>
              </a:rPr>
              <a:t>This pie chart shows the breakdown of</a:t>
            </a:r>
            <a:r>
              <a:rPr lang="en" sz="1100">
                <a:solidFill>
                  <a:srgbClr val="000000"/>
                </a:solidFill>
              </a:rPr>
              <a:t> </a:t>
            </a:r>
            <a:r>
              <a:rPr lang="en" sz="1100">
                <a:solidFill>
                  <a:srgbClr val="000000"/>
                </a:solidFill>
              </a:rPr>
              <a:t>employees by their respective job roles. </a:t>
            </a:r>
            <a:endParaRPr sz="1100">
              <a:solidFill>
                <a:srgbClr val="000000"/>
              </a:solidFill>
            </a:endParaRPr>
          </a:p>
          <a:p>
            <a:pPr indent="0" lvl="0" marL="457200" rtl="0" algn="l">
              <a:spcBef>
                <a:spcPts val="0"/>
              </a:spcBef>
              <a:spcAft>
                <a:spcPts val="0"/>
              </a:spcAft>
              <a:buNone/>
            </a:pPr>
            <a:r>
              <a:t/>
            </a:r>
            <a:endParaRPr sz="1100">
              <a:solidFill>
                <a:srgbClr val="000000"/>
              </a:solidFill>
            </a:endParaRPr>
          </a:p>
          <a:p>
            <a:pPr indent="-298450" lvl="0" marL="457200" rtl="0" algn="l">
              <a:spcBef>
                <a:spcPts val="0"/>
              </a:spcBef>
              <a:spcAft>
                <a:spcPts val="0"/>
              </a:spcAft>
              <a:buClr>
                <a:srgbClr val="000000"/>
              </a:buClr>
              <a:buSzPts val="1100"/>
              <a:buChar char="●"/>
            </a:pPr>
            <a:r>
              <a:rPr lang="en" sz="1100">
                <a:solidFill>
                  <a:srgbClr val="000000"/>
                </a:solidFill>
              </a:rPr>
              <a:t>The Sales Executive role has the highest representation with 326 employees, while Sales Representatives and Research Directors are the least represented, with only 83 and 80 employees, respectively. </a:t>
            </a:r>
            <a:endParaRPr sz="1100">
              <a:solidFill>
                <a:srgbClr val="000000"/>
              </a:solidFill>
            </a:endParaRPr>
          </a:p>
          <a:p>
            <a:pPr indent="0" lvl="0" marL="457200" rtl="0" algn="l">
              <a:spcBef>
                <a:spcPts val="0"/>
              </a:spcBef>
              <a:spcAft>
                <a:spcPts val="0"/>
              </a:spcAft>
              <a:buNone/>
            </a:pPr>
            <a:r>
              <a:t/>
            </a:r>
            <a:endParaRPr sz="1100">
              <a:solidFill>
                <a:srgbClr val="000000"/>
              </a:solidFill>
            </a:endParaRPr>
          </a:p>
          <a:p>
            <a:pPr indent="-298450" lvl="0" marL="457200" rtl="0" algn="l">
              <a:spcBef>
                <a:spcPts val="0"/>
              </a:spcBef>
              <a:spcAft>
                <a:spcPts val="0"/>
              </a:spcAft>
              <a:buClr>
                <a:srgbClr val="000000"/>
              </a:buClr>
              <a:buSzPts val="1100"/>
              <a:buChar char="●"/>
            </a:pPr>
            <a:r>
              <a:rPr lang="en" sz="1100">
                <a:solidFill>
                  <a:srgbClr val="000000"/>
                </a:solidFill>
              </a:rPr>
              <a:t>This distribution can help identify areas where the organization may want to focus its recruitment efforts or adjust resource allocation.  </a:t>
            </a:r>
            <a:endParaRPr sz="1100">
              <a:solidFill>
                <a:srgbClr val="000000"/>
              </a:solidFill>
            </a:endParaRPr>
          </a:p>
          <a:p>
            <a:pPr indent="0" lvl="0" marL="457200" rtl="0" algn="l">
              <a:spcBef>
                <a:spcPts val="0"/>
              </a:spcBef>
              <a:spcAft>
                <a:spcPts val="0"/>
              </a:spcAft>
              <a:buNone/>
            </a:pPr>
            <a:r>
              <a:t/>
            </a:r>
            <a:endParaRPr sz="1100">
              <a:solidFill>
                <a:srgbClr val="000000"/>
              </a:solidFill>
            </a:endParaRPr>
          </a:p>
          <a:p>
            <a:pPr indent="-298450" lvl="0" marL="457200" rtl="0" algn="l">
              <a:spcBef>
                <a:spcPts val="0"/>
              </a:spcBef>
              <a:spcAft>
                <a:spcPts val="0"/>
              </a:spcAft>
              <a:buClr>
                <a:srgbClr val="000000"/>
              </a:buClr>
              <a:buSzPts val="1100"/>
              <a:buChar char="●"/>
            </a:pPr>
            <a:r>
              <a:rPr lang="en" sz="1100">
                <a:solidFill>
                  <a:srgbClr val="000000"/>
                </a:solidFill>
              </a:rPr>
              <a:t>Additionally, roles like Manager and Manufacturing Director could represent leadership opportunities for career development.</a:t>
            </a:r>
            <a:endParaRPr sz="1100">
              <a:solidFill>
                <a:srgbClr val="000000"/>
              </a:solidFill>
            </a:endParaRPr>
          </a:p>
          <a:p>
            <a:pPr indent="0" lvl="0" marL="0" rtl="0" algn="l">
              <a:spcBef>
                <a:spcPts val="0"/>
              </a:spcBef>
              <a:spcAft>
                <a:spcPts val="1200"/>
              </a:spcAft>
              <a:buNone/>
            </a:pPr>
            <a:r>
              <a:t/>
            </a:r>
            <a:endParaRPr/>
          </a:p>
        </p:txBody>
      </p:sp>
      <p:pic>
        <p:nvPicPr>
          <p:cNvPr id="346" name="Google Shape;346;p23"/>
          <p:cNvPicPr preferRelativeResize="0"/>
          <p:nvPr/>
        </p:nvPicPr>
        <p:blipFill>
          <a:blip r:embed="rId3">
            <a:alphaModFix/>
          </a:blip>
          <a:stretch>
            <a:fillRect/>
          </a:stretch>
        </p:blipFill>
        <p:spPr>
          <a:xfrm>
            <a:off x="292100" y="1511300"/>
            <a:ext cx="4087800" cy="3100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4"/>
          <p:cNvSpPr txBox="1"/>
          <p:nvPr>
            <p:ph type="title"/>
          </p:nvPr>
        </p:nvSpPr>
        <p:spPr>
          <a:xfrm>
            <a:off x="1303800" y="598575"/>
            <a:ext cx="7030500" cy="67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850">
                <a:solidFill>
                  <a:srgbClr val="000000"/>
                </a:solidFill>
              </a:rPr>
              <a:t>Monthly Income by Educational Field</a:t>
            </a:r>
            <a:endParaRPr sz="4400"/>
          </a:p>
        </p:txBody>
      </p:sp>
      <p:sp>
        <p:nvSpPr>
          <p:cNvPr id="352" name="Google Shape;352;p24"/>
          <p:cNvSpPr txBox="1"/>
          <p:nvPr>
            <p:ph idx="1" type="body"/>
          </p:nvPr>
        </p:nvSpPr>
        <p:spPr>
          <a:xfrm>
            <a:off x="5657925" y="1623998"/>
            <a:ext cx="3264600" cy="3426300"/>
          </a:xfrm>
          <a:prstGeom prst="rect">
            <a:avLst/>
          </a:prstGeom>
        </p:spPr>
        <p:txBody>
          <a:bodyPr anchorCtr="0" anchor="t" bIns="91425" lIns="91425" spcFirstLastPara="1" rIns="91425" wrap="square" tIns="91425">
            <a:normAutofit fontScale="92500" lnSpcReduction="20000"/>
          </a:bodyPr>
          <a:lstStyle/>
          <a:p>
            <a:pPr indent="-302021" lvl="0" marL="457200" rtl="0" algn="l">
              <a:spcBef>
                <a:spcPts val="0"/>
              </a:spcBef>
              <a:spcAft>
                <a:spcPts val="0"/>
              </a:spcAft>
              <a:buClr>
                <a:srgbClr val="000000"/>
              </a:buClr>
              <a:buSzPct val="100000"/>
              <a:buChar char="●"/>
            </a:pPr>
            <a:r>
              <a:rPr lang="en" sz="1250">
                <a:solidFill>
                  <a:srgbClr val="000000"/>
                </a:solidFill>
              </a:rPr>
              <a:t>This chart illustrates how median monthly income varies across different educational fields. </a:t>
            </a:r>
            <a:endParaRPr sz="1250">
              <a:solidFill>
                <a:srgbClr val="000000"/>
              </a:solidFill>
            </a:endParaRPr>
          </a:p>
          <a:p>
            <a:pPr indent="0" lvl="0" marL="457200" rtl="0" algn="l">
              <a:spcBef>
                <a:spcPts val="0"/>
              </a:spcBef>
              <a:spcAft>
                <a:spcPts val="0"/>
              </a:spcAft>
              <a:buNone/>
            </a:pPr>
            <a:r>
              <a:t/>
            </a:r>
            <a:endParaRPr sz="1250">
              <a:solidFill>
                <a:srgbClr val="000000"/>
              </a:solidFill>
            </a:endParaRPr>
          </a:p>
          <a:p>
            <a:pPr indent="-302021" lvl="0" marL="457200" rtl="0" algn="l">
              <a:spcBef>
                <a:spcPts val="0"/>
              </a:spcBef>
              <a:spcAft>
                <a:spcPts val="0"/>
              </a:spcAft>
              <a:buClr>
                <a:srgbClr val="000000"/>
              </a:buClr>
              <a:buSzPct val="100000"/>
              <a:buChar char="●"/>
            </a:pPr>
            <a:r>
              <a:rPr lang="en" sz="1250">
                <a:solidFill>
                  <a:srgbClr val="000000"/>
                </a:solidFill>
              </a:rPr>
              <a:t>Marketing professionals earn the highest median income at $6,118, significantly surpassing other fields like Life Sciences and Medical Fields such as Technical Degrees and Human Resources, however, show lower median monthly incomes. </a:t>
            </a:r>
            <a:endParaRPr sz="1250">
              <a:solidFill>
                <a:srgbClr val="000000"/>
              </a:solidFill>
            </a:endParaRPr>
          </a:p>
          <a:p>
            <a:pPr indent="0" lvl="0" marL="457200" rtl="0" algn="l">
              <a:spcBef>
                <a:spcPts val="0"/>
              </a:spcBef>
              <a:spcAft>
                <a:spcPts val="0"/>
              </a:spcAft>
              <a:buNone/>
            </a:pPr>
            <a:r>
              <a:t/>
            </a:r>
            <a:endParaRPr sz="1250">
              <a:solidFill>
                <a:srgbClr val="000000"/>
              </a:solidFill>
            </a:endParaRPr>
          </a:p>
          <a:p>
            <a:pPr indent="-302021" lvl="0" marL="457200" rtl="0" algn="l">
              <a:spcBef>
                <a:spcPts val="0"/>
              </a:spcBef>
              <a:spcAft>
                <a:spcPts val="0"/>
              </a:spcAft>
              <a:buClr>
                <a:srgbClr val="000000"/>
              </a:buClr>
              <a:buSzPct val="100000"/>
              <a:buChar char="●"/>
            </a:pPr>
            <a:r>
              <a:rPr lang="en" sz="1250">
                <a:solidFill>
                  <a:srgbClr val="000000"/>
                </a:solidFill>
              </a:rPr>
              <a:t>These trends could inform career decisions, suggesting higher earning potential in fields like Marketing, while also guiding employers in competitive salary benchmarking across different job categories.</a:t>
            </a:r>
            <a:endParaRPr sz="1250">
              <a:solidFill>
                <a:srgbClr val="000000"/>
              </a:solidFill>
            </a:endParaRPr>
          </a:p>
          <a:p>
            <a:pPr indent="0" lvl="0" marL="0" rtl="0" algn="l">
              <a:spcBef>
                <a:spcPts val="0"/>
              </a:spcBef>
              <a:spcAft>
                <a:spcPts val="1200"/>
              </a:spcAft>
              <a:buNone/>
            </a:pPr>
            <a:r>
              <a:t/>
            </a:r>
            <a:endParaRPr/>
          </a:p>
        </p:txBody>
      </p:sp>
      <p:pic>
        <p:nvPicPr>
          <p:cNvPr id="353" name="Google Shape;353;p24"/>
          <p:cNvPicPr preferRelativeResize="0"/>
          <p:nvPr/>
        </p:nvPicPr>
        <p:blipFill>
          <a:blip r:embed="rId3">
            <a:alphaModFix/>
          </a:blip>
          <a:stretch>
            <a:fillRect/>
          </a:stretch>
        </p:blipFill>
        <p:spPr>
          <a:xfrm>
            <a:off x="152400" y="1624000"/>
            <a:ext cx="5453050" cy="3316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5"/>
          <p:cNvSpPr txBox="1"/>
          <p:nvPr>
            <p:ph type="title"/>
          </p:nvPr>
        </p:nvSpPr>
        <p:spPr>
          <a:xfrm>
            <a:off x="1151550" y="674700"/>
            <a:ext cx="70305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Age Group</a:t>
            </a:r>
            <a:endParaRPr/>
          </a:p>
        </p:txBody>
      </p:sp>
      <p:sp>
        <p:nvSpPr>
          <p:cNvPr id="359" name="Google Shape;359;p25"/>
          <p:cNvSpPr txBox="1"/>
          <p:nvPr>
            <p:ph idx="1" type="body"/>
          </p:nvPr>
        </p:nvSpPr>
        <p:spPr>
          <a:xfrm>
            <a:off x="6012300" y="1214163"/>
            <a:ext cx="3131700" cy="39048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t/>
            </a:r>
            <a:endParaRPr b="1" sz="1250">
              <a:solidFill>
                <a:srgbClr val="000000"/>
              </a:solidFill>
              <a:latin typeface="Arial"/>
              <a:ea typeface="Arial"/>
              <a:cs typeface="Arial"/>
              <a:sym typeface="Arial"/>
            </a:endParaRPr>
          </a:p>
          <a:p>
            <a:pPr indent="-302021" lvl="0" marL="457200" rtl="0" algn="l">
              <a:spcBef>
                <a:spcPts val="0"/>
              </a:spcBef>
              <a:spcAft>
                <a:spcPts val="0"/>
              </a:spcAft>
              <a:buClr>
                <a:srgbClr val="000000"/>
              </a:buClr>
              <a:buSzPct val="100000"/>
              <a:buChar char="●"/>
            </a:pPr>
            <a:r>
              <a:rPr lang="en" sz="1250">
                <a:solidFill>
                  <a:srgbClr val="000000"/>
                </a:solidFill>
              </a:rPr>
              <a:t>This visualization shows the percentage of employees who left the company, broken down by age group. </a:t>
            </a:r>
            <a:endParaRPr sz="1250">
              <a:solidFill>
                <a:srgbClr val="000000"/>
              </a:solidFill>
            </a:endParaRPr>
          </a:p>
          <a:p>
            <a:pPr indent="0" lvl="0" marL="457200" rtl="0" algn="l">
              <a:spcBef>
                <a:spcPts val="0"/>
              </a:spcBef>
              <a:spcAft>
                <a:spcPts val="0"/>
              </a:spcAft>
              <a:buNone/>
            </a:pPr>
            <a:r>
              <a:t/>
            </a:r>
            <a:endParaRPr sz="1250">
              <a:solidFill>
                <a:srgbClr val="000000"/>
              </a:solidFill>
            </a:endParaRPr>
          </a:p>
          <a:p>
            <a:pPr indent="-302021" lvl="0" marL="457200" rtl="0" algn="l">
              <a:spcBef>
                <a:spcPts val="0"/>
              </a:spcBef>
              <a:spcAft>
                <a:spcPts val="0"/>
              </a:spcAft>
              <a:buClr>
                <a:srgbClr val="000000"/>
              </a:buClr>
              <a:buSzPct val="100000"/>
              <a:buChar char="●"/>
            </a:pPr>
            <a:r>
              <a:rPr lang="en" sz="1250">
                <a:solidFill>
                  <a:srgbClr val="000000"/>
                </a:solidFill>
              </a:rPr>
              <a:t>By analyzing these patterns, we can better understand whether certain age demographics experience higher turnover rates, allowing for more focused retention efforts.</a:t>
            </a:r>
            <a:endParaRPr sz="1250">
              <a:solidFill>
                <a:srgbClr val="000000"/>
              </a:solidFill>
            </a:endParaRPr>
          </a:p>
          <a:p>
            <a:pPr indent="0" lvl="0" marL="457200" rtl="0" algn="l">
              <a:spcBef>
                <a:spcPts val="0"/>
              </a:spcBef>
              <a:spcAft>
                <a:spcPts val="0"/>
              </a:spcAft>
              <a:buNone/>
            </a:pPr>
            <a:r>
              <a:t/>
            </a:r>
            <a:endParaRPr sz="1250">
              <a:solidFill>
                <a:srgbClr val="000000"/>
              </a:solidFill>
            </a:endParaRPr>
          </a:p>
          <a:p>
            <a:pPr indent="-302021" lvl="0" marL="457200" rtl="0" algn="l">
              <a:spcBef>
                <a:spcPts val="0"/>
              </a:spcBef>
              <a:spcAft>
                <a:spcPts val="0"/>
              </a:spcAft>
              <a:buClr>
                <a:srgbClr val="000000"/>
              </a:buClr>
              <a:buSzPct val="100000"/>
              <a:buChar char="●"/>
            </a:pPr>
            <a:r>
              <a:rPr lang="en" sz="1250">
                <a:solidFill>
                  <a:srgbClr val="000000"/>
                </a:solidFill>
              </a:rPr>
              <a:t> For example, if attrition is higher among younger employees, targeted initiatives like career development programs or mentorship opportunities could be implemented to reduce turnover in this group.</a:t>
            </a:r>
            <a:endParaRPr sz="1250">
              <a:solidFill>
                <a:srgbClr val="000000"/>
              </a:solidFill>
            </a:endParaRPr>
          </a:p>
          <a:p>
            <a:pPr indent="0" lvl="0" marL="0" rtl="0" algn="l">
              <a:spcBef>
                <a:spcPts val="0"/>
              </a:spcBef>
              <a:spcAft>
                <a:spcPts val="1200"/>
              </a:spcAft>
              <a:buNone/>
            </a:pPr>
            <a:r>
              <a:t/>
            </a:r>
            <a:endParaRPr/>
          </a:p>
        </p:txBody>
      </p:sp>
      <p:pic>
        <p:nvPicPr>
          <p:cNvPr id="360" name="Google Shape;360;p25"/>
          <p:cNvPicPr preferRelativeResize="0"/>
          <p:nvPr/>
        </p:nvPicPr>
        <p:blipFill>
          <a:blip r:embed="rId3">
            <a:alphaModFix/>
          </a:blip>
          <a:stretch>
            <a:fillRect/>
          </a:stretch>
        </p:blipFill>
        <p:spPr>
          <a:xfrm>
            <a:off x="315300" y="1540400"/>
            <a:ext cx="5896051" cy="3490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6"/>
          <p:cNvSpPr txBox="1"/>
          <p:nvPr>
            <p:ph type="title"/>
          </p:nvPr>
        </p:nvSpPr>
        <p:spPr>
          <a:xfrm>
            <a:off x="956775" y="994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Heat Map</a:t>
            </a:r>
            <a:endParaRPr/>
          </a:p>
        </p:txBody>
      </p:sp>
      <p:sp>
        <p:nvSpPr>
          <p:cNvPr id="366" name="Google Shape;366;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7" name="Google Shape;367;p26"/>
          <p:cNvPicPr preferRelativeResize="0"/>
          <p:nvPr/>
        </p:nvPicPr>
        <p:blipFill>
          <a:blip r:embed="rId3">
            <a:alphaModFix/>
          </a:blip>
          <a:stretch>
            <a:fillRect/>
          </a:stretch>
        </p:blipFill>
        <p:spPr>
          <a:xfrm>
            <a:off x="1195800" y="1188675"/>
            <a:ext cx="6552450" cy="39548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lnSpc>
                <a:spcPct val="125000"/>
              </a:lnSpc>
              <a:spcBef>
                <a:spcPts val="1800"/>
              </a:spcBef>
              <a:spcAft>
                <a:spcPts val="0"/>
              </a:spcAft>
              <a:buNone/>
            </a:pPr>
            <a:r>
              <a:rPr lang="en">
                <a:solidFill>
                  <a:srgbClr val="1F2328"/>
                </a:solidFill>
                <a:highlight>
                  <a:srgbClr val="FFFFFF"/>
                </a:highlight>
              </a:rPr>
              <a:t>Machine Learning Models Used</a:t>
            </a:r>
            <a:endParaRPr>
              <a:solidFill>
                <a:srgbClr val="1F2328"/>
              </a:solidFill>
              <a:highlight>
                <a:srgbClr val="FFFFFF"/>
              </a:highlight>
            </a:endParaRPr>
          </a:p>
          <a:p>
            <a:pPr indent="0" lvl="0" marL="0" rtl="0" algn="l">
              <a:spcBef>
                <a:spcPts val="400"/>
              </a:spcBef>
              <a:spcAft>
                <a:spcPts val="0"/>
              </a:spcAft>
              <a:buNone/>
            </a:pPr>
            <a:r>
              <a:t/>
            </a:r>
            <a:endParaRPr/>
          </a:p>
        </p:txBody>
      </p:sp>
      <p:sp>
        <p:nvSpPr>
          <p:cNvPr id="373" name="Google Shape;373;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1F2328"/>
                </a:solidFill>
                <a:highlight>
                  <a:srgbClr val="FFFFFF"/>
                </a:highlight>
                <a:latin typeface="Arial"/>
                <a:ea typeface="Arial"/>
                <a:cs typeface="Arial"/>
                <a:sym typeface="Arial"/>
              </a:rPr>
              <a:t>We applied and evaluated the following models:</a:t>
            </a:r>
            <a:endParaRPr sz="1200">
              <a:solidFill>
                <a:srgbClr val="1F2328"/>
              </a:solidFill>
              <a:highlight>
                <a:srgbClr val="FFFFFF"/>
              </a:highlight>
              <a:latin typeface="Arial"/>
              <a:ea typeface="Arial"/>
              <a:cs typeface="Arial"/>
              <a:sym typeface="Arial"/>
            </a:endParaRPr>
          </a:p>
          <a:p>
            <a:pPr indent="-304800" lvl="0" marL="457200" rtl="0" algn="l">
              <a:spcBef>
                <a:spcPts val="0"/>
              </a:spcBef>
              <a:spcAft>
                <a:spcPts val="0"/>
              </a:spcAft>
              <a:buClr>
                <a:srgbClr val="1F2328"/>
              </a:buClr>
              <a:buSzPts val="1200"/>
              <a:buFont typeface="Arial"/>
              <a:buChar char="●"/>
            </a:pPr>
            <a:r>
              <a:rPr lang="en" sz="1200">
                <a:solidFill>
                  <a:srgbClr val="1F2328"/>
                </a:solidFill>
                <a:highlight>
                  <a:srgbClr val="FFFFFF"/>
                </a:highlight>
                <a:latin typeface="Arial"/>
                <a:ea typeface="Arial"/>
                <a:cs typeface="Arial"/>
                <a:sym typeface="Arial"/>
              </a:rPr>
              <a:t>Logistic Regression</a:t>
            </a:r>
            <a:endParaRPr sz="1200">
              <a:solidFill>
                <a:srgbClr val="1F2328"/>
              </a:solidFill>
              <a:highlight>
                <a:srgbClr val="FFFFFF"/>
              </a:highlight>
              <a:latin typeface="Arial"/>
              <a:ea typeface="Arial"/>
              <a:cs typeface="Arial"/>
              <a:sym typeface="Arial"/>
            </a:endParaRPr>
          </a:p>
          <a:p>
            <a:pPr indent="-304800" lvl="0" marL="457200" rtl="0" algn="l">
              <a:spcBef>
                <a:spcPts val="0"/>
              </a:spcBef>
              <a:spcAft>
                <a:spcPts val="0"/>
              </a:spcAft>
              <a:buClr>
                <a:srgbClr val="1F2328"/>
              </a:buClr>
              <a:buSzPts val="1200"/>
              <a:buFont typeface="Arial"/>
              <a:buChar char="●"/>
            </a:pPr>
            <a:r>
              <a:rPr lang="en" sz="1200">
                <a:solidFill>
                  <a:srgbClr val="1F2328"/>
                </a:solidFill>
                <a:highlight>
                  <a:srgbClr val="FFFFFF"/>
                </a:highlight>
                <a:latin typeface="Arial"/>
                <a:ea typeface="Arial"/>
                <a:cs typeface="Arial"/>
                <a:sym typeface="Arial"/>
              </a:rPr>
              <a:t>Decision Tree Classifier</a:t>
            </a:r>
            <a:endParaRPr sz="1200">
              <a:solidFill>
                <a:srgbClr val="1F2328"/>
              </a:solidFill>
              <a:highlight>
                <a:srgbClr val="FFFFFF"/>
              </a:highlight>
              <a:latin typeface="Arial"/>
              <a:ea typeface="Arial"/>
              <a:cs typeface="Arial"/>
              <a:sym typeface="Arial"/>
            </a:endParaRPr>
          </a:p>
          <a:p>
            <a:pPr indent="-304800" lvl="0" marL="457200" rtl="0" algn="l">
              <a:spcBef>
                <a:spcPts val="0"/>
              </a:spcBef>
              <a:spcAft>
                <a:spcPts val="0"/>
              </a:spcAft>
              <a:buClr>
                <a:srgbClr val="1F2328"/>
              </a:buClr>
              <a:buSzPts val="1200"/>
              <a:buFont typeface="Arial"/>
              <a:buChar char="●"/>
            </a:pPr>
            <a:r>
              <a:rPr lang="en" sz="1200">
                <a:solidFill>
                  <a:srgbClr val="1F2328"/>
                </a:solidFill>
                <a:highlight>
                  <a:srgbClr val="FFFFFF"/>
                </a:highlight>
                <a:latin typeface="Arial"/>
                <a:ea typeface="Arial"/>
                <a:cs typeface="Arial"/>
                <a:sym typeface="Arial"/>
              </a:rPr>
              <a:t>Random Forest Classifier</a:t>
            </a:r>
            <a:endParaRPr sz="1200">
              <a:solidFill>
                <a:srgbClr val="1F2328"/>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8"/>
          <p:cNvSpPr txBox="1"/>
          <p:nvPr>
            <p:ph type="title"/>
          </p:nvPr>
        </p:nvSpPr>
        <p:spPr>
          <a:xfrm>
            <a:off x="1303800" y="5259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Unscaled Data with No Feature Selection </a:t>
            </a:r>
            <a:endParaRPr/>
          </a:p>
        </p:txBody>
      </p:sp>
      <p:graphicFrame>
        <p:nvGraphicFramePr>
          <p:cNvPr id="379" name="Google Shape;379;p28"/>
          <p:cNvGraphicFramePr/>
          <p:nvPr/>
        </p:nvGraphicFramePr>
        <p:xfrm>
          <a:off x="974375" y="1525250"/>
          <a:ext cx="3000000" cy="3000000"/>
        </p:xfrm>
        <a:graphic>
          <a:graphicData uri="http://schemas.openxmlformats.org/drawingml/2006/table">
            <a:tbl>
              <a:tblPr>
                <a:solidFill>
                  <a:srgbClr val="FFFFFF"/>
                </a:solidFill>
                <a:tableStyleId>{6B865099-3C1C-4422-861A-5D30BF519160}</a:tableStyleId>
              </a:tblPr>
              <a:tblGrid>
                <a:gridCol w="1765275"/>
                <a:gridCol w="2226950"/>
                <a:gridCol w="1615900"/>
                <a:gridCol w="1317175"/>
              </a:tblGrid>
              <a:tr h="948400">
                <a:tc>
                  <a:txBody>
                    <a:bodyPr/>
                    <a:lstStyle/>
                    <a:p>
                      <a:pPr indent="0" lvl="0" marL="0" rtl="0" algn="r">
                        <a:lnSpc>
                          <a:spcPct val="115000"/>
                        </a:lnSpc>
                        <a:spcBef>
                          <a:spcPts val="0"/>
                        </a:spcBef>
                        <a:spcAft>
                          <a:spcPts val="0"/>
                        </a:spcAft>
                        <a:buNone/>
                      </a:pPr>
                      <a:r>
                        <a:rPr b="1" lang="en" sz="900">
                          <a:highlight>
                            <a:srgbClr val="FFFFFF"/>
                          </a:highlight>
                        </a:rPr>
                        <a:t>Model</a:t>
                      </a:r>
                      <a:endParaRPr b="1" sz="900">
                        <a:highlight>
                          <a:srgbClr val="FFFFFF"/>
                        </a:highlight>
                      </a:endParaRPr>
                    </a:p>
                  </a:txBody>
                  <a:tcPr marT="76200" marB="76200" marR="76200" marL="76200"/>
                </a:tc>
                <a:tc>
                  <a:txBody>
                    <a:bodyPr/>
                    <a:lstStyle/>
                    <a:p>
                      <a:pPr indent="0" lvl="0" marL="0" rtl="0" algn="ctr">
                        <a:lnSpc>
                          <a:spcPct val="115000"/>
                        </a:lnSpc>
                        <a:spcBef>
                          <a:spcPts val="0"/>
                        </a:spcBef>
                        <a:spcAft>
                          <a:spcPts val="0"/>
                        </a:spcAft>
                        <a:buNone/>
                      </a:pPr>
                      <a:r>
                        <a:rPr b="1" lang="en" sz="900">
                          <a:highlight>
                            <a:srgbClr val="FFFFFF"/>
                          </a:highlight>
                        </a:rPr>
                        <a:t>Cross-Validated Accuracy</a:t>
                      </a:r>
                      <a:endParaRPr b="1" sz="900">
                        <a:highlight>
                          <a:srgbClr val="FFFFFF"/>
                        </a:highlight>
                      </a:endParaRPr>
                    </a:p>
                  </a:txBody>
                  <a:tcPr marT="76200" marB="76200" marR="76200" marL="76200"/>
                </a:tc>
                <a:tc>
                  <a:txBody>
                    <a:bodyPr/>
                    <a:lstStyle/>
                    <a:p>
                      <a:pPr indent="0" lvl="0" marL="0" rtl="0" algn="ctr">
                        <a:lnSpc>
                          <a:spcPct val="115000"/>
                        </a:lnSpc>
                        <a:spcBef>
                          <a:spcPts val="0"/>
                        </a:spcBef>
                        <a:spcAft>
                          <a:spcPts val="0"/>
                        </a:spcAft>
                        <a:buNone/>
                      </a:pPr>
                      <a:r>
                        <a:rPr b="1" lang="en" sz="900">
                          <a:highlight>
                            <a:srgbClr val="FFFFFF"/>
                          </a:highlight>
                        </a:rPr>
                        <a:t>Training Accuracy</a:t>
                      </a:r>
                      <a:endParaRPr b="1" sz="900">
                        <a:highlight>
                          <a:srgbClr val="FFFFFF"/>
                        </a:highlight>
                      </a:endParaRPr>
                    </a:p>
                  </a:txBody>
                  <a:tcPr marT="76200" marB="76200" marR="76200" marL="76200"/>
                </a:tc>
                <a:tc>
                  <a:txBody>
                    <a:bodyPr/>
                    <a:lstStyle/>
                    <a:p>
                      <a:pPr indent="0" lvl="0" marL="0" rtl="0" algn="ctr">
                        <a:lnSpc>
                          <a:spcPct val="115000"/>
                        </a:lnSpc>
                        <a:spcBef>
                          <a:spcPts val="0"/>
                        </a:spcBef>
                        <a:spcAft>
                          <a:spcPts val="0"/>
                        </a:spcAft>
                        <a:buNone/>
                      </a:pPr>
                      <a:r>
                        <a:rPr b="1" lang="en" sz="900">
                          <a:highlight>
                            <a:srgbClr val="FFFFFF"/>
                          </a:highlight>
                        </a:rPr>
                        <a:t>Test Accuracy</a:t>
                      </a:r>
                      <a:endParaRPr b="1" sz="900">
                        <a:highlight>
                          <a:srgbClr val="FFFFFF"/>
                        </a:highlight>
                      </a:endParaRPr>
                    </a:p>
                  </a:txBody>
                  <a:tcPr marT="76200" marB="76200" marR="76200" marL="76200"/>
                </a:tc>
              </a:tr>
              <a:tr h="948400">
                <a:tc>
                  <a:txBody>
                    <a:bodyPr/>
                    <a:lstStyle/>
                    <a:p>
                      <a:pPr indent="0" lvl="0" marL="0" rtl="0" algn="r">
                        <a:lnSpc>
                          <a:spcPct val="115000"/>
                        </a:lnSpc>
                        <a:spcBef>
                          <a:spcPts val="0"/>
                        </a:spcBef>
                        <a:spcAft>
                          <a:spcPts val="0"/>
                        </a:spcAft>
                        <a:buNone/>
                      </a:pPr>
                      <a:r>
                        <a:rPr b="1" lang="en" sz="900">
                          <a:highlight>
                            <a:srgbClr val="FFFFFF"/>
                          </a:highlight>
                        </a:rPr>
                        <a:t>Logistic Regression</a:t>
                      </a:r>
                      <a:endParaRPr b="1" sz="900">
                        <a:highlight>
                          <a:srgbClr val="FFFFFF"/>
                        </a:highlight>
                      </a:endParaRPr>
                    </a:p>
                  </a:txBody>
                  <a:tcPr marT="76200" marB="76200" marR="76200" marL="76200">
                    <a:solidFill>
                      <a:srgbClr val="F5F5F5"/>
                    </a:solidFill>
                  </a:tcPr>
                </a:tc>
                <a:tc>
                  <a:txBody>
                    <a:bodyPr/>
                    <a:lstStyle/>
                    <a:p>
                      <a:pPr indent="0" lvl="0" marL="0" rtl="0" algn="ctr">
                        <a:lnSpc>
                          <a:spcPct val="115000"/>
                        </a:lnSpc>
                        <a:spcBef>
                          <a:spcPts val="0"/>
                        </a:spcBef>
                        <a:spcAft>
                          <a:spcPts val="0"/>
                        </a:spcAft>
                        <a:buNone/>
                      </a:pPr>
                      <a:r>
                        <a:rPr lang="en" sz="900">
                          <a:highlight>
                            <a:srgbClr val="FFFFFF"/>
                          </a:highlight>
                        </a:rPr>
                        <a:t>0.8408</a:t>
                      </a:r>
                      <a:endParaRPr sz="900">
                        <a:highlight>
                          <a:srgbClr val="FFFFFF"/>
                        </a:highlight>
                      </a:endParaRPr>
                    </a:p>
                  </a:txBody>
                  <a:tcPr marT="76200" marB="76200" marR="76200" marL="76200">
                    <a:solidFill>
                      <a:srgbClr val="F5F5F5"/>
                    </a:solidFill>
                  </a:tcPr>
                </a:tc>
                <a:tc>
                  <a:txBody>
                    <a:bodyPr/>
                    <a:lstStyle/>
                    <a:p>
                      <a:pPr indent="0" lvl="0" marL="0" rtl="0" algn="ctr">
                        <a:lnSpc>
                          <a:spcPct val="115000"/>
                        </a:lnSpc>
                        <a:spcBef>
                          <a:spcPts val="0"/>
                        </a:spcBef>
                        <a:spcAft>
                          <a:spcPts val="0"/>
                        </a:spcAft>
                        <a:buNone/>
                      </a:pPr>
                      <a:r>
                        <a:rPr lang="en" sz="900">
                          <a:highlight>
                            <a:srgbClr val="FFFFFF"/>
                          </a:highlight>
                        </a:rPr>
                        <a:t>0.8403</a:t>
                      </a:r>
                      <a:endParaRPr sz="900">
                        <a:highlight>
                          <a:srgbClr val="FFFFFF"/>
                        </a:highlight>
                      </a:endParaRPr>
                    </a:p>
                  </a:txBody>
                  <a:tcPr marT="76200" marB="76200" marR="76200" marL="76200">
                    <a:solidFill>
                      <a:srgbClr val="F5F5F5"/>
                    </a:solidFill>
                  </a:tcPr>
                </a:tc>
                <a:tc>
                  <a:txBody>
                    <a:bodyPr/>
                    <a:lstStyle/>
                    <a:p>
                      <a:pPr indent="0" lvl="0" marL="0" rtl="0" algn="ctr">
                        <a:lnSpc>
                          <a:spcPct val="115000"/>
                        </a:lnSpc>
                        <a:spcBef>
                          <a:spcPts val="0"/>
                        </a:spcBef>
                        <a:spcAft>
                          <a:spcPts val="0"/>
                        </a:spcAft>
                        <a:buNone/>
                      </a:pPr>
                      <a:r>
                        <a:rPr lang="en" sz="900">
                          <a:highlight>
                            <a:srgbClr val="FFFFFF"/>
                          </a:highlight>
                        </a:rPr>
                        <a:t>0.8424</a:t>
                      </a:r>
                      <a:endParaRPr sz="900">
                        <a:highlight>
                          <a:srgbClr val="FFFFFF"/>
                        </a:highlight>
                      </a:endParaRPr>
                    </a:p>
                  </a:txBody>
                  <a:tcPr marT="76200" marB="76200" marR="76200" marL="76200">
                    <a:solidFill>
                      <a:srgbClr val="F5F5F5"/>
                    </a:solidFill>
                  </a:tcPr>
                </a:tc>
              </a:tr>
              <a:tr h="625925">
                <a:tc>
                  <a:txBody>
                    <a:bodyPr/>
                    <a:lstStyle/>
                    <a:p>
                      <a:pPr indent="0" lvl="0" marL="0" rtl="0" algn="r">
                        <a:lnSpc>
                          <a:spcPct val="115000"/>
                        </a:lnSpc>
                        <a:spcBef>
                          <a:spcPts val="0"/>
                        </a:spcBef>
                        <a:spcAft>
                          <a:spcPts val="0"/>
                        </a:spcAft>
                        <a:buNone/>
                      </a:pPr>
                      <a:r>
                        <a:rPr b="1" lang="en" sz="900">
                          <a:highlight>
                            <a:srgbClr val="FFFFFF"/>
                          </a:highlight>
                        </a:rPr>
                        <a:t>Decision Tree</a:t>
                      </a:r>
                      <a:endParaRPr b="1" sz="900">
                        <a:highlight>
                          <a:srgbClr val="FFFFFF"/>
                        </a:highlight>
                      </a:endParaRPr>
                    </a:p>
                  </a:txBody>
                  <a:tcPr marT="76200" marB="76200" marR="76200" marL="76200"/>
                </a:tc>
                <a:tc>
                  <a:txBody>
                    <a:bodyPr/>
                    <a:lstStyle/>
                    <a:p>
                      <a:pPr indent="0" lvl="0" marL="0" rtl="0" algn="ctr">
                        <a:lnSpc>
                          <a:spcPct val="115000"/>
                        </a:lnSpc>
                        <a:spcBef>
                          <a:spcPts val="0"/>
                        </a:spcBef>
                        <a:spcAft>
                          <a:spcPts val="0"/>
                        </a:spcAft>
                        <a:buNone/>
                      </a:pPr>
                      <a:r>
                        <a:rPr lang="en" sz="900">
                          <a:highlight>
                            <a:srgbClr val="FFFFFF"/>
                          </a:highlight>
                        </a:rPr>
                        <a:t>0.7762</a:t>
                      </a:r>
                      <a:endParaRPr sz="900">
                        <a:highlight>
                          <a:srgbClr val="FFFFFF"/>
                        </a:highlight>
                      </a:endParaRPr>
                    </a:p>
                  </a:txBody>
                  <a:tcPr marT="76200" marB="76200" marR="76200" marL="76200"/>
                </a:tc>
                <a:tc>
                  <a:txBody>
                    <a:bodyPr/>
                    <a:lstStyle/>
                    <a:p>
                      <a:pPr indent="0" lvl="0" marL="0" rtl="0" algn="ctr">
                        <a:lnSpc>
                          <a:spcPct val="115000"/>
                        </a:lnSpc>
                        <a:spcBef>
                          <a:spcPts val="0"/>
                        </a:spcBef>
                        <a:spcAft>
                          <a:spcPts val="0"/>
                        </a:spcAft>
                        <a:buNone/>
                      </a:pPr>
                      <a:r>
                        <a:rPr lang="en" sz="900">
                          <a:highlight>
                            <a:srgbClr val="FFFFFF"/>
                          </a:highlight>
                        </a:rPr>
                        <a:t>1.0000</a:t>
                      </a:r>
                      <a:endParaRPr sz="900">
                        <a:highlight>
                          <a:srgbClr val="FFFFFF"/>
                        </a:highlight>
                      </a:endParaRPr>
                    </a:p>
                  </a:txBody>
                  <a:tcPr marT="76200" marB="76200" marR="76200" marL="76200"/>
                </a:tc>
                <a:tc>
                  <a:txBody>
                    <a:bodyPr/>
                    <a:lstStyle/>
                    <a:p>
                      <a:pPr indent="0" lvl="0" marL="0" rtl="0" algn="ctr">
                        <a:lnSpc>
                          <a:spcPct val="115000"/>
                        </a:lnSpc>
                        <a:spcBef>
                          <a:spcPts val="0"/>
                        </a:spcBef>
                        <a:spcAft>
                          <a:spcPts val="0"/>
                        </a:spcAft>
                        <a:buNone/>
                      </a:pPr>
                      <a:r>
                        <a:rPr lang="en" sz="900">
                          <a:highlight>
                            <a:srgbClr val="FFFFFF"/>
                          </a:highlight>
                        </a:rPr>
                        <a:t>0.7554</a:t>
                      </a:r>
                      <a:endParaRPr sz="900">
                        <a:highlight>
                          <a:srgbClr val="FFFFFF"/>
                        </a:highlight>
                      </a:endParaRPr>
                    </a:p>
                  </a:txBody>
                  <a:tcPr marT="76200" marB="76200" marR="76200" marL="76200"/>
                </a:tc>
              </a:tr>
              <a:tr h="625925">
                <a:tc>
                  <a:txBody>
                    <a:bodyPr/>
                    <a:lstStyle/>
                    <a:p>
                      <a:pPr indent="0" lvl="0" marL="0" rtl="0" algn="r">
                        <a:lnSpc>
                          <a:spcPct val="115000"/>
                        </a:lnSpc>
                        <a:spcBef>
                          <a:spcPts val="0"/>
                        </a:spcBef>
                        <a:spcAft>
                          <a:spcPts val="0"/>
                        </a:spcAft>
                        <a:buNone/>
                      </a:pPr>
                      <a:r>
                        <a:rPr b="1" lang="en" sz="900">
                          <a:highlight>
                            <a:srgbClr val="FFFFFF"/>
                          </a:highlight>
                        </a:rPr>
                        <a:t>Random Forest</a:t>
                      </a:r>
                      <a:endParaRPr b="1" sz="900">
                        <a:highlight>
                          <a:srgbClr val="FFFFFF"/>
                        </a:highlight>
                      </a:endParaRPr>
                    </a:p>
                  </a:txBody>
                  <a:tcPr marT="76200" marB="76200" marR="76200" marL="76200">
                    <a:solidFill>
                      <a:srgbClr val="F5F5F5"/>
                    </a:solidFill>
                  </a:tcPr>
                </a:tc>
                <a:tc>
                  <a:txBody>
                    <a:bodyPr/>
                    <a:lstStyle/>
                    <a:p>
                      <a:pPr indent="0" lvl="0" marL="0" rtl="0" algn="ctr">
                        <a:lnSpc>
                          <a:spcPct val="115000"/>
                        </a:lnSpc>
                        <a:spcBef>
                          <a:spcPts val="0"/>
                        </a:spcBef>
                        <a:spcAft>
                          <a:spcPts val="0"/>
                        </a:spcAft>
                        <a:buNone/>
                      </a:pPr>
                      <a:r>
                        <a:rPr lang="en" sz="900">
                          <a:highlight>
                            <a:srgbClr val="FFFFFF"/>
                          </a:highlight>
                        </a:rPr>
                        <a:t>0.8585</a:t>
                      </a:r>
                      <a:endParaRPr sz="900">
                        <a:highlight>
                          <a:srgbClr val="FFFFFF"/>
                        </a:highlight>
                      </a:endParaRPr>
                    </a:p>
                  </a:txBody>
                  <a:tcPr marT="76200" marB="76200" marR="76200" marL="76200">
                    <a:solidFill>
                      <a:srgbClr val="F5F5F5"/>
                    </a:solidFill>
                  </a:tcPr>
                </a:tc>
                <a:tc>
                  <a:txBody>
                    <a:bodyPr/>
                    <a:lstStyle/>
                    <a:p>
                      <a:pPr indent="0" lvl="0" marL="0" rtl="0" algn="ctr">
                        <a:lnSpc>
                          <a:spcPct val="115000"/>
                        </a:lnSpc>
                        <a:spcBef>
                          <a:spcPts val="0"/>
                        </a:spcBef>
                        <a:spcAft>
                          <a:spcPts val="0"/>
                        </a:spcAft>
                        <a:buNone/>
                      </a:pPr>
                      <a:r>
                        <a:rPr lang="en" sz="900">
                          <a:highlight>
                            <a:srgbClr val="FFFFFF"/>
                          </a:highlight>
                        </a:rPr>
                        <a:t>1.0000</a:t>
                      </a:r>
                      <a:endParaRPr sz="900">
                        <a:highlight>
                          <a:srgbClr val="FFFFFF"/>
                        </a:highlight>
                      </a:endParaRPr>
                    </a:p>
                  </a:txBody>
                  <a:tcPr marT="76200" marB="76200" marR="76200" marL="76200">
                    <a:solidFill>
                      <a:srgbClr val="F5F5F5"/>
                    </a:solidFill>
                  </a:tcPr>
                </a:tc>
                <a:tc>
                  <a:txBody>
                    <a:bodyPr/>
                    <a:lstStyle/>
                    <a:p>
                      <a:pPr indent="0" lvl="0" marL="0" rtl="0" algn="ctr">
                        <a:lnSpc>
                          <a:spcPct val="115000"/>
                        </a:lnSpc>
                        <a:spcBef>
                          <a:spcPts val="0"/>
                        </a:spcBef>
                        <a:spcAft>
                          <a:spcPts val="0"/>
                        </a:spcAft>
                        <a:buNone/>
                      </a:pPr>
                      <a:r>
                        <a:rPr lang="en" sz="900">
                          <a:highlight>
                            <a:srgbClr val="FFFFFF"/>
                          </a:highlight>
                        </a:rPr>
                        <a:t>0.8478</a:t>
                      </a:r>
                      <a:endParaRPr sz="900">
                        <a:highlight>
                          <a:srgbClr val="FFFFFF"/>
                        </a:highlight>
                      </a:endParaRPr>
                    </a:p>
                  </a:txBody>
                  <a:tcPr marT="76200" marB="76200" marR="76200" marL="76200">
                    <a:solidFill>
                      <a:srgbClr val="F5F5F5"/>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85" name="Google Shape;385;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6" name="Google Shape;386;p29"/>
          <p:cNvPicPr preferRelativeResize="0"/>
          <p:nvPr/>
        </p:nvPicPr>
        <p:blipFill>
          <a:blip r:embed="rId3">
            <a:alphaModFix/>
          </a:blip>
          <a:stretch>
            <a:fillRect/>
          </a:stretch>
        </p:blipFill>
        <p:spPr>
          <a:xfrm>
            <a:off x="-218799" y="0"/>
            <a:ext cx="8688691" cy="51435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Scaled Data with Feature Selection</a:t>
            </a:r>
            <a:endParaRPr/>
          </a:p>
          <a:p>
            <a:pPr indent="0" lvl="0" marL="0" rtl="0" algn="l">
              <a:spcBef>
                <a:spcPts val="0"/>
              </a:spcBef>
              <a:spcAft>
                <a:spcPts val="0"/>
              </a:spcAft>
              <a:buNone/>
            </a:pPr>
            <a:r>
              <a:t/>
            </a:r>
            <a:endParaRPr/>
          </a:p>
        </p:txBody>
      </p:sp>
      <p:sp>
        <p:nvSpPr>
          <p:cNvPr id="392" name="Google Shape;392;p30"/>
          <p:cNvSpPr txBox="1"/>
          <p:nvPr>
            <p:ph idx="1" type="body"/>
          </p:nvPr>
        </p:nvSpPr>
        <p:spPr>
          <a:xfrm>
            <a:off x="1202125" y="1381075"/>
            <a:ext cx="7030500" cy="26523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t/>
            </a:r>
            <a:endParaRPr sz="900">
              <a:solidFill>
                <a:srgbClr val="000000"/>
              </a:solidFill>
              <a:highlight>
                <a:srgbClr val="FFFFFF"/>
              </a:highlight>
              <a:latin typeface="Arial"/>
              <a:ea typeface="Arial"/>
              <a:cs typeface="Arial"/>
              <a:sym typeface="Arial"/>
            </a:endParaRPr>
          </a:p>
          <a:p>
            <a:pPr indent="0" lvl="0" marL="0" rtl="0" algn="r">
              <a:spcBef>
                <a:spcPts val="0"/>
              </a:spcBef>
              <a:spcAft>
                <a:spcPts val="0"/>
              </a:spcAft>
              <a:buNone/>
            </a:pPr>
            <a:r>
              <a:t/>
            </a:r>
            <a:endParaRPr b="1" sz="900">
              <a:solidFill>
                <a:srgbClr val="000000"/>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graphicFrame>
        <p:nvGraphicFramePr>
          <p:cNvPr id="393" name="Google Shape;393;p30"/>
          <p:cNvGraphicFramePr/>
          <p:nvPr/>
        </p:nvGraphicFramePr>
        <p:xfrm>
          <a:off x="669300" y="1381075"/>
          <a:ext cx="3000000" cy="3000000"/>
        </p:xfrm>
        <a:graphic>
          <a:graphicData uri="http://schemas.openxmlformats.org/drawingml/2006/table">
            <a:tbl>
              <a:tblPr>
                <a:solidFill>
                  <a:srgbClr val="FFFFFF"/>
                </a:solidFill>
                <a:tableStyleId>{6B865099-3C1C-4422-861A-5D30BF519160}</a:tableStyleId>
              </a:tblPr>
              <a:tblGrid>
                <a:gridCol w="1957650"/>
                <a:gridCol w="2454600"/>
                <a:gridCol w="1792025"/>
                <a:gridCol w="1460725"/>
              </a:tblGrid>
              <a:tr h="674000">
                <a:tc>
                  <a:txBody>
                    <a:bodyPr/>
                    <a:lstStyle/>
                    <a:p>
                      <a:pPr indent="0" lvl="0" marL="0" rtl="0" algn="r">
                        <a:lnSpc>
                          <a:spcPct val="115000"/>
                        </a:lnSpc>
                        <a:spcBef>
                          <a:spcPts val="0"/>
                        </a:spcBef>
                        <a:spcAft>
                          <a:spcPts val="0"/>
                        </a:spcAft>
                        <a:buNone/>
                      </a:pPr>
                      <a:r>
                        <a:rPr b="1" lang="en" sz="900">
                          <a:highlight>
                            <a:srgbClr val="FFFFFF"/>
                          </a:highlight>
                        </a:rPr>
                        <a:t>Model</a:t>
                      </a:r>
                      <a:endParaRPr b="1" sz="900">
                        <a:highlight>
                          <a:srgbClr val="FFFFFF"/>
                        </a:highlight>
                      </a:endParaRPr>
                    </a:p>
                  </a:txBody>
                  <a:tcPr marT="76200" marB="76200" marR="76200" marL="76200"/>
                </a:tc>
                <a:tc>
                  <a:txBody>
                    <a:bodyPr/>
                    <a:lstStyle/>
                    <a:p>
                      <a:pPr indent="0" lvl="0" marL="0" rtl="0" algn="ctr">
                        <a:lnSpc>
                          <a:spcPct val="115000"/>
                        </a:lnSpc>
                        <a:spcBef>
                          <a:spcPts val="0"/>
                        </a:spcBef>
                        <a:spcAft>
                          <a:spcPts val="0"/>
                        </a:spcAft>
                        <a:buNone/>
                      </a:pPr>
                      <a:r>
                        <a:rPr b="1" lang="en" sz="900">
                          <a:highlight>
                            <a:srgbClr val="FFFFFF"/>
                          </a:highlight>
                        </a:rPr>
                        <a:t>Cross Validated Accuracy</a:t>
                      </a:r>
                      <a:endParaRPr b="1" sz="900">
                        <a:highlight>
                          <a:srgbClr val="FFFFFF"/>
                        </a:highlight>
                      </a:endParaRPr>
                    </a:p>
                  </a:txBody>
                  <a:tcPr marT="76200" marB="76200" marR="76200" marL="76200"/>
                </a:tc>
                <a:tc>
                  <a:txBody>
                    <a:bodyPr/>
                    <a:lstStyle/>
                    <a:p>
                      <a:pPr indent="0" lvl="0" marL="0" rtl="0" algn="l">
                        <a:lnSpc>
                          <a:spcPct val="115000"/>
                        </a:lnSpc>
                        <a:spcBef>
                          <a:spcPts val="0"/>
                        </a:spcBef>
                        <a:spcAft>
                          <a:spcPts val="0"/>
                        </a:spcAft>
                        <a:buNone/>
                      </a:pPr>
                      <a:r>
                        <a:rPr b="1" lang="en" sz="900">
                          <a:highlight>
                            <a:srgbClr val="FFFFFF"/>
                          </a:highlight>
                        </a:rPr>
                        <a:t>Training Accuracy</a:t>
                      </a:r>
                      <a:endParaRPr b="1" sz="900">
                        <a:highlight>
                          <a:srgbClr val="FFFFFF"/>
                        </a:highlight>
                      </a:endParaRPr>
                    </a:p>
                  </a:txBody>
                  <a:tcPr marT="76200" marB="76200" marR="76200" marL="76200"/>
                </a:tc>
                <a:tc>
                  <a:txBody>
                    <a:bodyPr/>
                    <a:lstStyle/>
                    <a:p>
                      <a:pPr indent="0" lvl="0" marL="0" rtl="0" algn="l">
                        <a:lnSpc>
                          <a:spcPct val="115000"/>
                        </a:lnSpc>
                        <a:spcBef>
                          <a:spcPts val="0"/>
                        </a:spcBef>
                        <a:spcAft>
                          <a:spcPts val="0"/>
                        </a:spcAft>
                        <a:buNone/>
                      </a:pPr>
                      <a:r>
                        <a:rPr b="1" lang="en" sz="900">
                          <a:highlight>
                            <a:srgbClr val="FFFFFF"/>
                          </a:highlight>
                        </a:rPr>
                        <a:t>Test Accuracy</a:t>
                      </a:r>
                      <a:endParaRPr b="1" sz="900">
                        <a:highlight>
                          <a:srgbClr val="FFFFFF"/>
                        </a:highlight>
                      </a:endParaRPr>
                    </a:p>
                  </a:txBody>
                  <a:tcPr marT="76200" marB="76200" marR="76200" marL="76200"/>
                </a:tc>
              </a:tr>
              <a:tr h="674000">
                <a:tc>
                  <a:txBody>
                    <a:bodyPr/>
                    <a:lstStyle/>
                    <a:p>
                      <a:pPr indent="0" lvl="0" marL="0" rtl="0" algn="r">
                        <a:lnSpc>
                          <a:spcPct val="115000"/>
                        </a:lnSpc>
                        <a:spcBef>
                          <a:spcPts val="0"/>
                        </a:spcBef>
                        <a:spcAft>
                          <a:spcPts val="0"/>
                        </a:spcAft>
                        <a:buNone/>
                      </a:pPr>
                      <a:r>
                        <a:rPr b="1" lang="en" sz="900">
                          <a:highlight>
                            <a:srgbClr val="FFFFFF"/>
                          </a:highlight>
                        </a:rPr>
                        <a:t>Logistic Regression</a:t>
                      </a:r>
                      <a:endParaRPr b="1" sz="900">
                        <a:highlight>
                          <a:srgbClr val="FFFFFF"/>
                        </a:highlight>
                      </a:endParaRPr>
                    </a:p>
                  </a:txBody>
                  <a:tcPr marT="76200" marB="76200" marR="76200" marL="76200">
                    <a:solidFill>
                      <a:srgbClr val="F5F5F5"/>
                    </a:solidFill>
                  </a:tcPr>
                </a:tc>
                <a:tc>
                  <a:txBody>
                    <a:bodyPr/>
                    <a:lstStyle/>
                    <a:p>
                      <a:pPr indent="0" lvl="0" marL="0" rtl="0" algn="ctr">
                        <a:lnSpc>
                          <a:spcPct val="115000"/>
                        </a:lnSpc>
                        <a:spcBef>
                          <a:spcPts val="0"/>
                        </a:spcBef>
                        <a:spcAft>
                          <a:spcPts val="0"/>
                        </a:spcAft>
                        <a:buNone/>
                      </a:pPr>
                      <a:r>
                        <a:rPr lang="en" sz="900">
                          <a:highlight>
                            <a:srgbClr val="FFFFFF"/>
                          </a:highlight>
                        </a:rPr>
                        <a:t>0.8408</a:t>
                      </a:r>
                      <a:endParaRPr sz="900">
                        <a:highlight>
                          <a:srgbClr val="FFFFFF"/>
                        </a:highlight>
                      </a:endParaRPr>
                    </a:p>
                  </a:txBody>
                  <a:tcPr marT="76200" marB="76200" marR="76200" marL="76200">
                    <a:solidFill>
                      <a:srgbClr val="F5F5F5"/>
                    </a:solidFill>
                  </a:tcPr>
                </a:tc>
                <a:tc>
                  <a:txBody>
                    <a:bodyPr/>
                    <a:lstStyle/>
                    <a:p>
                      <a:pPr indent="0" lvl="0" marL="0" rtl="0" algn="l">
                        <a:lnSpc>
                          <a:spcPct val="115000"/>
                        </a:lnSpc>
                        <a:spcBef>
                          <a:spcPts val="0"/>
                        </a:spcBef>
                        <a:spcAft>
                          <a:spcPts val="0"/>
                        </a:spcAft>
                        <a:buNone/>
                      </a:pPr>
                      <a:r>
                        <a:rPr lang="en" sz="900">
                          <a:highlight>
                            <a:srgbClr val="FFFFFF"/>
                          </a:highlight>
                        </a:rPr>
                        <a:t>0.8838</a:t>
                      </a:r>
                      <a:endParaRPr sz="900">
                        <a:highlight>
                          <a:srgbClr val="FFFFFF"/>
                        </a:highlight>
                      </a:endParaRPr>
                    </a:p>
                  </a:txBody>
                  <a:tcPr marT="76200" marB="76200" marR="76200" marL="76200">
                    <a:solidFill>
                      <a:srgbClr val="F5F5F5"/>
                    </a:solidFill>
                  </a:tcPr>
                </a:tc>
                <a:tc>
                  <a:txBody>
                    <a:bodyPr/>
                    <a:lstStyle/>
                    <a:p>
                      <a:pPr indent="0" lvl="0" marL="0" rtl="0" algn="l">
                        <a:lnSpc>
                          <a:spcPct val="115000"/>
                        </a:lnSpc>
                        <a:spcBef>
                          <a:spcPts val="0"/>
                        </a:spcBef>
                        <a:spcAft>
                          <a:spcPts val="0"/>
                        </a:spcAft>
                        <a:buNone/>
                      </a:pPr>
                      <a:r>
                        <a:rPr lang="en" sz="900">
                          <a:highlight>
                            <a:srgbClr val="FFFFFF"/>
                          </a:highlight>
                        </a:rPr>
                        <a:t>0.3587</a:t>
                      </a:r>
                      <a:endParaRPr sz="900">
                        <a:highlight>
                          <a:srgbClr val="FFFFFF"/>
                        </a:highlight>
                      </a:endParaRPr>
                    </a:p>
                  </a:txBody>
                  <a:tcPr marT="76200" marB="76200" marR="76200" marL="76200">
                    <a:solidFill>
                      <a:srgbClr val="F5F5F5"/>
                    </a:solidFill>
                  </a:tcPr>
                </a:tc>
              </a:tr>
              <a:tr h="452100">
                <a:tc>
                  <a:txBody>
                    <a:bodyPr/>
                    <a:lstStyle/>
                    <a:p>
                      <a:pPr indent="0" lvl="0" marL="0" rtl="0" algn="r">
                        <a:lnSpc>
                          <a:spcPct val="115000"/>
                        </a:lnSpc>
                        <a:spcBef>
                          <a:spcPts val="0"/>
                        </a:spcBef>
                        <a:spcAft>
                          <a:spcPts val="0"/>
                        </a:spcAft>
                        <a:buNone/>
                      </a:pPr>
                      <a:r>
                        <a:rPr b="1" lang="en" sz="900">
                          <a:highlight>
                            <a:srgbClr val="FFFFFF"/>
                          </a:highlight>
                        </a:rPr>
                        <a:t>Decision Tree</a:t>
                      </a:r>
                      <a:endParaRPr b="1" sz="900">
                        <a:highlight>
                          <a:srgbClr val="FFFFFF"/>
                        </a:highlight>
                      </a:endParaRPr>
                    </a:p>
                  </a:txBody>
                  <a:tcPr marT="76200" marB="76200" marR="76200" marL="76200"/>
                </a:tc>
                <a:tc>
                  <a:txBody>
                    <a:bodyPr/>
                    <a:lstStyle/>
                    <a:p>
                      <a:pPr indent="0" lvl="0" marL="0" rtl="0" algn="ctr">
                        <a:lnSpc>
                          <a:spcPct val="115000"/>
                        </a:lnSpc>
                        <a:spcBef>
                          <a:spcPts val="0"/>
                        </a:spcBef>
                        <a:spcAft>
                          <a:spcPts val="0"/>
                        </a:spcAft>
                        <a:buNone/>
                      </a:pPr>
                      <a:r>
                        <a:rPr lang="en" sz="900">
                          <a:highlight>
                            <a:srgbClr val="FFFFFF"/>
                          </a:highlight>
                        </a:rPr>
                        <a:t>0.7776</a:t>
                      </a:r>
                      <a:endParaRPr sz="900">
                        <a:highlight>
                          <a:srgbClr val="FFFFFF"/>
                        </a:highlight>
                      </a:endParaRPr>
                    </a:p>
                  </a:txBody>
                  <a:tcPr marT="76200" marB="76200" marR="76200" marL="76200"/>
                </a:tc>
                <a:tc>
                  <a:txBody>
                    <a:bodyPr/>
                    <a:lstStyle/>
                    <a:p>
                      <a:pPr indent="0" lvl="0" marL="0" rtl="0" algn="l">
                        <a:lnSpc>
                          <a:spcPct val="115000"/>
                        </a:lnSpc>
                        <a:spcBef>
                          <a:spcPts val="0"/>
                        </a:spcBef>
                        <a:spcAft>
                          <a:spcPts val="0"/>
                        </a:spcAft>
                        <a:buNone/>
                      </a:pPr>
                      <a:r>
                        <a:rPr lang="en" sz="900">
                          <a:highlight>
                            <a:srgbClr val="FFFFFF"/>
                          </a:highlight>
                        </a:rPr>
                        <a:t>1.0000</a:t>
                      </a:r>
                      <a:endParaRPr sz="900">
                        <a:highlight>
                          <a:srgbClr val="FFFFFF"/>
                        </a:highlight>
                      </a:endParaRPr>
                    </a:p>
                  </a:txBody>
                  <a:tcPr marT="76200" marB="76200" marR="76200" marL="76200"/>
                </a:tc>
                <a:tc>
                  <a:txBody>
                    <a:bodyPr/>
                    <a:lstStyle/>
                    <a:p>
                      <a:pPr indent="0" lvl="0" marL="0" rtl="0" algn="l">
                        <a:lnSpc>
                          <a:spcPct val="115000"/>
                        </a:lnSpc>
                        <a:spcBef>
                          <a:spcPts val="0"/>
                        </a:spcBef>
                        <a:spcAft>
                          <a:spcPts val="0"/>
                        </a:spcAft>
                        <a:buNone/>
                      </a:pPr>
                      <a:r>
                        <a:rPr lang="en" sz="900">
                          <a:highlight>
                            <a:srgbClr val="FFFFFF"/>
                          </a:highlight>
                        </a:rPr>
                        <a:t>0.7609</a:t>
                      </a:r>
                      <a:endParaRPr sz="900">
                        <a:highlight>
                          <a:srgbClr val="FFFFFF"/>
                        </a:highlight>
                      </a:endParaRPr>
                    </a:p>
                  </a:txBody>
                  <a:tcPr marT="76200" marB="76200" marR="76200" marL="76200"/>
                </a:tc>
              </a:tr>
              <a:tr h="647000">
                <a:tc>
                  <a:txBody>
                    <a:bodyPr/>
                    <a:lstStyle/>
                    <a:p>
                      <a:pPr indent="0" lvl="0" marL="0" rtl="0" algn="r">
                        <a:lnSpc>
                          <a:spcPct val="115000"/>
                        </a:lnSpc>
                        <a:spcBef>
                          <a:spcPts val="0"/>
                        </a:spcBef>
                        <a:spcAft>
                          <a:spcPts val="0"/>
                        </a:spcAft>
                        <a:buNone/>
                      </a:pPr>
                      <a:r>
                        <a:rPr b="1" lang="en" sz="900">
                          <a:highlight>
                            <a:srgbClr val="FFFFFF"/>
                          </a:highlight>
                        </a:rPr>
                        <a:t>Random Forest</a:t>
                      </a:r>
                      <a:endParaRPr b="1" sz="900">
                        <a:highlight>
                          <a:srgbClr val="FFFFFF"/>
                        </a:highlight>
                      </a:endParaRPr>
                    </a:p>
                  </a:txBody>
                  <a:tcPr marT="76200" marB="76200" marR="76200" marL="76200">
                    <a:solidFill>
                      <a:srgbClr val="F5F5F5"/>
                    </a:solidFill>
                  </a:tcPr>
                </a:tc>
                <a:tc>
                  <a:txBody>
                    <a:bodyPr/>
                    <a:lstStyle/>
                    <a:p>
                      <a:pPr indent="0" lvl="0" marL="0" rtl="0" algn="ctr">
                        <a:lnSpc>
                          <a:spcPct val="115000"/>
                        </a:lnSpc>
                        <a:spcBef>
                          <a:spcPts val="0"/>
                        </a:spcBef>
                        <a:spcAft>
                          <a:spcPts val="0"/>
                        </a:spcAft>
                        <a:buNone/>
                      </a:pPr>
                      <a:r>
                        <a:rPr lang="en" sz="900">
                          <a:highlight>
                            <a:srgbClr val="FFFFFF"/>
                          </a:highlight>
                        </a:rPr>
                        <a:t>0.8612</a:t>
                      </a:r>
                      <a:endParaRPr sz="900">
                        <a:highlight>
                          <a:srgbClr val="FFFFFF"/>
                        </a:highlight>
                      </a:endParaRPr>
                    </a:p>
                  </a:txBody>
                  <a:tcPr marT="76200" marB="76200" marR="76200" marL="76200">
                    <a:solidFill>
                      <a:srgbClr val="F5F5F5"/>
                    </a:solidFill>
                  </a:tcPr>
                </a:tc>
                <a:tc>
                  <a:txBody>
                    <a:bodyPr/>
                    <a:lstStyle/>
                    <a:p>
                      <a:pPr indent="0" lvl="0" marL="0" rtl="0" algn="l">
                        <a:lnSpc>
                          <a:spcPct val="115000"/>
                        </a:lnSpc>
                        <a:spcBef>
                          <a:spcPts val="0"/>
                        </a:spcBef>
                        <a:spcAft>
                          <a:spcPts val="0"/>
                        </a:spcAft>
                        <a:buNone/>
                      </a:pPr>
                      <a:r>
                        <a:rPr lang="en" sz="900">
                          <a:highlight>
                            <a:srgbClr val="FFFFFF"/>
                          </a:highlight>
                        </a:rPr>
                        <a:t>1.0000</a:t>
                      </a:r>
                      <a:endParaRPr sz="900">
                        <a:highlight>
                          <a:srgbClr val="FFFFFF"/>
                        </a:highlight>
                      </a:endParaRPr>
                    </a:p>
                  </a:txBody>
                  <a:tcPr marT="76200" marB="76200" marR="76200" marL="76200">
                    <a:solidFill>
                      <a:srgbClr val="F5F5F5"/>
                    </a:solidFill>
                  </a:tcPr>
                </a:tc>
                <a:tc>
                  <a:txBody>
                    <a:bodyPr/>
                    <a:lstStyle/>
                    <a:p>
                      <a:pPr indent="0" lvl="0" marL="0" rtl="0" algn="l">
                        <a:lnSpc>
                          <a:spcPct val="115000"/>
                        </a:lnSpc>
                        <a:spcBef>
                          <a:spcPts val="0"/>
                        </a:spcBef>
                        <a:spcAft>
                          <a:spcPts val="0"/>
                        </a:spcAft>
                        <a:buNone/>
                      </a:pPr>
                      <a:r>
                        <a:rPr lang="en" sz="900">
                          <a:highlight>
                            <a:srgbClr val="FFFFFF"/>
                          </a:highlight>
                        </a:rPr>
                        <a:t>0.8397</a:t>
                      </a:r>
                      <a:endParaRPr sz="900">
                        <a:highlight>
                          <a:srgbClr val="FFFFFF"/>
                        </a:highlight>
                      </a:endParaRPr>
                    </a:p>
                  </a:txBody>
                  <a:tcPr marT="76200" marB="76200" marR="76200" marL="76200">
                    <a:solidFill>
                      <a:srgbClr val="F5F5F5"/>
                    </a:solidFill>
                  </a:tcPr>
                </a:tc>
              </a:tr>
            </a:tbl>
          </a:graphicData>
        </a:graphic>
      </p:graphicFrame>
      <p:sp>
        <p:nvSpPr>
          <p:cNvPr id="394" name="Google Shape;394;p30"/>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Best</a:t>
            </a:r>
            <a:r>
              <a:rPr lang="en"/>
              <a:t> Hyperparameters and Results After GridSearch</a:t>
            </a:r>
            <a:endParaRPr/>
          </a:p>
        </p:txBody>
      </p:sp>
      <p:pic>
        <p:nvPicPr>
          <p:cNvPr id="400" name="Google Shape;400;p31"/>
          <p:cNvPicPr preferRelativeResize="0"/>
          <p:nvPr/>
        </p:nvPicPr>
        <p:blipFill>
          <a:blip r:embed="rId3">
            <a:alphaModFix/>
          </a:blip>
          <a:stretch>
            <a:fillRect/>
          </a:stretch>
        </p:blipFill>
        <p:spPr>
          <a:xfrm>
            <a:off x="306425" y="1843550"/>
            <a:ext cx="8389898" cy="2899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About Our Dataset</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chose a popular dataset from Kaggle that is based on IBM’s HR Analytics for employee attrition and performance.</a:t>
            </a:r>
            <a:endParaRPr/>
          </a:p>
          <a:p>
            <a:pPr indent="-311150" lvl="0" marL="457200" rtl="0" algn="l">
              <a:spcBef>
                <a:spcPts val="0"/>
              </a:spcBef>
              <a:spcAft>
                <a:spcPts val="0"/>
              </a:spcAft>
              <a:buSzPts val="1300"/>
              <a:buChar char="●"/>
            </a:pPr>
            <a:r>
              <a:rPr lang="en"/>
              <a:t>The dataset contains roughly 1,400 unique values.</a:t>
            </a:r>
            <a:endParaRPr/>
          </a:p>
          <a:p>
            <a:pPr indent="-311150" lvl="0" marL="457200" rtl="0" algn="l">
              <a:spcBef>
                <a:spcPts val="0"/>
              </a:spcBef>
              <a:spcAft>
                <a:spcPts val="0"/>
              </a:spcAft>
              <a:buSzPts val="1300"/>
              <a:buChar char="●"/>
            </a:pPr>
            <a:r>
              <a:rPr lang="en"/>
              <a:t>It analyzes the profiles of IBM’s employees based on characteristics such as, age, education, attrition, job role, etc.</a:t>
            </a:r>
            <a:endParaRPr/>
          </a:p>
          <a:p>
            <a:pPr indent="-311150" lvl="0" marL="457200" rtl="0" algn="l">
              <a:spcBef>
                <a:spcPts val="0"/>
              </a:spcBef>
              <a:spcAft>
                <a:spcPts val="0"/>
              </a:spcAft>
              <a:buSzPts val="1300"/>
              <a:buChar char="●"/>
            </a:pPr>
            <a:r>
              <a:rPr lang="en"/>
              <a:t>We chose this </a:t>
            </a:r>
            <a:r>
              <a:rPr lang="en"/>
              <a:t>dataset to see what factors into employee satisfaction and what can determine if an employee will remain with the company or go elsewhere.</a:t>
            </a:r>
            <a:endParaRPr/>
          </a:p>
          <a:p>
            <a:pPr indent="-311150" lvl="0" marL="457200" rtl="0" algn="l">
              <a:spcBef>
                <a:spcPts val="0"/>
              </a:spcBef>
              <a:spcAft>
                <a:spcPts val="0"/>
              </a:spcAft>
              <a:buSzPts val="1300"/>
              <a:buChar char="●"/>
            </a:pPr>
            <a:r>
              <a:rPr lang="en"/>
              <a:t>With that in mind, we have worked to create a model that can predict this outcome as accurately as possible.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2"/>
          <p:cNvSpPr txBox="1"/>
          <p:nvPr>
            <p:ph type="title"/>
          </p:nvPr>
        </p:nvSpPr>
        <p:spPr>
          <a:xfrm>
            <a:off x="1303800" y="598575"/>
            <a:ext cx="7030500" cy="728700"/>
          </a:xfrm>
          <a:prstGeom prst="rect">
            <a:avLst/>
          </a:prstGeom>
        </p:spPr>
        <p:txBody>
          <a:bodyPr anchorCtr="0" anchor="t" bIns="91425" lIns="91425" spcFirstLastPara="1" rIns="91425" wrap="square" tIns="91425">
            <a:normAutofit/>
          </a:bodyPr>
          <a:lstStyle/>
          <a:p>
            <a:pPr indent="0" lvl="0" marL="0" rtl="0" algn="l">
              <a:lnSpc>
                <a:spcPct val="125000"/>
              </a:lnSpc>
              <a:spcBef>
                <a:spcPts val="1400"/>
              </a:spcBef>
              <a:spcAft>
                <a:spcPts val="400"/>
              </a:spcAft>
              <a:buNone/>
            </a:pPr>
            <a:r>
              <a:rPr lang="en" sz="3100">
                <a:solidFill>
                  <a:srgbClr val="1F2328"/>
                </a:solidFill>
                <a:highlight>
                  <a:schemeClr val="lt1"/>
                </a:highlight>
              </a:rPr>
              <a:t>Model Performance Summary</a:t>
            </a:r>
            <a:endParaRPr/>
          </a:p>
        </p:txBody>
      </p:sp>
      <p:sp>
        <p:nvSpPr>
          <p:cNvPr id="406" name="Google Shape;406;p3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407" name="Google Shape;407;p32"/>
          <p:cNvGraphicFramePr/>
          <p:nvPr/>
        </p:nvGraphicFramePr>
        <p:xfrm>
          <a:off x="643875" y="1327150"/>
          <a:ext cx="3000000" cy="3000000"/>
        </p:xfrm>
        <a:graphic>
          <a:graphicData uri="http://schemas.openxmlformats.org/drawingml/2006/table">
            <a:tbl>
              <a:tblPr>
                <a:solidFill>
                  <a:srgbClr val="FFFFFF"/>
                </a:solidFill>
                <a:tableStyleId>{6B865099-3C1C-4422-861A-5D30BF519160}</a:tableStyleId>
              </a:tblPr>
              <a:tblGrid>
                <a:gridCol w="2324100"/>
                <a:gridCol w="1552575"/>
                <a:gridCol w="1133475"/>
                <a:gridCol w="3171750"/>
              </a:tblGrid>
              <a:tr h="464600">
                <a:tc>
                  <a:txBody>
                    <a:bodyPr/>
                    <a:lstStyle/>
                    <a:p>
                      <a:pPr indent="0" lvl="0" marL="0" rtl="0" algn="r">
                        <a:lnSpc>
                          <a:spcPct val="115000"/>
                        </a:lnSpc>
                        <a:spcBef>
                          <a:spcPts val="0"/>
                        </a:spcBef>
                        <a:spcAft>
                          <a:spcPts val="0"/>
                        </a:spcAft>
                        <a:buNone/>
                      </a:pPr>
                      <a:r>
                        <a:rPr b="1" lang="en" sz="900">
                          <a:highlight>
                            <a:srgbClr val="FFFFFF"/>
                          </a:highlight>
                        </a:rPr>
                        <a:t>Model</a:t>
                      </a:r>
                      <a:endParaRPr b="1" sz="900">
                        <a:highlight>
                          <a:srgbClr val="FFFFFF"/>
                        </a:highlight>
                      </a:endParaRPr>
                    </a:p>
                  </a:txBody>
                  <a:tcPr marT="76200" marB="76200" marR="76200" marL="76200"/>
                </a:tc>
                <a:tc>
                  <a:txBody>
                    <a:bodyPr/>
                    <a:lstStyle/>
                    <a:p>
                      <a:pPr indent="0" lvl="0" marL="0" rtl="0" algn="r">
                        <a:lnSpc>
                          <a:spcPct val="115000"/>
                        </a:lnSpc>
                        <a:spcBef>
                          <a:spcPts val="0"/>
                        </a:spcBef>
                        <a:spcAft>
                          <a:spcPts val="0"/>
                        </a:spcAft>
                        <a:buNone/>
                      </a:pPr>
                      <a:r>
                        <a:rPr b="1" lang="en" sz="900">
                          <a:highlight>
                            <a:srgbClr val="FFFFFF"/>
                          </a:highlight>
                        </a:rPr>
                        <a:t>Cross Validated Accuracy</a:t>
                      </a:r>
                      <a:endParaRPr b="1" sz="900">
                        <a:highlight>
                          <a:srgbClr val="FFFFFF"/>
                        </a:highlight>
                      </a:endParaRPr>
                    </a:p>
                  </a:txBody>
                  <a:tcPr marT="76200" marB="76200" marR="76200" marL="76200"/>
                </a:tc>
                <a:tc>
                  <a:txBody>
                    <a:bodyPr/>
                    <a:lstStyle/>
                    <a:p>
                      <a:pPr indent="0" lvl="0" marL="0" rtl="0" algn="r">
                        <a:lnSpc>
                          <a:spcPct val="115000"/>
                        </a:lnSpc>
                        <a:spcBef>
                          <a:spcPts val="0"/>
                        </a:spcBef>
                        <a:spcAft>
                          <a:spcPts val="0"/>
                        </a:spcAft>
                        <a:buNone/>
                      </a:pPr>
                      <a:r>
                        <a:rPr b="1" lang="en" sz="900">
                          <a:highlight>
                            <a:srgbClr val="FFFFFF"/>
                          </a:highlight>
                        </a:rPr>
                        <a:t>Training Accuracy</a:t>
                      </a:r>
                      <a:endParaRPr b="1" sz="900">
                        <a:highlight>
                          <a:srgbClr val="FFFFFF"/>
                        </a:highlight>
                      </a:endParaRPr>
                    </a:p>
                  </a:txBody>
                  <a:tcPr marT="76200" marB="76200" marR="76200" marL="76200"/>
                </a:tc>
                <a:tc>
                  <a:txBody>
                    <a:bodyPr/>
                    <a:lstStyle/>
                    <a:p>
                      <a:pPr indent="0" lvl="0" marL="0" rtl="0" algn="ctr">
                        <a:lnSpc>
                          <a:spcPct val="115000"/>
                        </a:lnSpc>
                        <a:spcBef>
                          <a:spcPts val="0"/>
                        </a:spcBef>
                        <a:spcAft>
                          <a:spcPts val="0"/>
                        </a:spcAft>
                        <a:buNone/>
                      </a:pPr>
                      <a:r>
                        <a:rPr b="1" lang="en" sz="900">
                          <a:highlight>
                            <a:srgbClr val="FFFFFF"/>
                          </a:highlight>
                        </a:rPr>
                        <a:t>Test Accuracy</a:t>
                      </a:r>
                      <a:endParaRPr b="1" sz="900">
                        <a:highlight>
                          <a:srgbClr val="FFFFFF"/>
                        </a:highlight>
                      </a:endParaRPr>
                    </a:p>
                  </a:txBody>
                  <a:tcPr marT="76200" marB="76200" marR="76200" marL="76200"/>
                </a:tc>
              </a:tr>
              <a:tr h="306650">
                <a:tc>
                  <a:txBody>
                    <a:bodyPr/>
                    <a:lstStyle/>
                    <a:p>
                      <a:pPr indent="0" lvl="0" marL="0" rtl="0" algn="r">
                        <a:lnSpc>
                          <a:spcPct val="115000"/>
                        </a:lnSpc>
                        <a:spcBef>
                          <a:spcPts val="0"/>
                        </a:spcBef>
                        <a:spcAft>
                          <a:spcPts val="0"/>
                        </a:spcAft>
                        <a:buNone/>
                      </a:pPr>
                      <a:r>
                        <a:rPr b="1" lang="en" sz="900">
                          <a:highlight>
                            <a:srgbClr val="FFFFFF"/>
                          </a:highlight>
                        </a:rPr>
                        <a:t>Logistic Regression (Unscaled)</a:t>
                      </a:r>
                      <a:endParaRPr b="1" sz="900">
                        <a:highlight>
                          <a:srgbClr val="FFFFFF"/>
                        </a:highlight>
                      </a:endParaRPr>
                    </a:p>
                  </a:txBody>
                  <a:tcPr marT="76200" marB="76200" marR="76200" marL="76200">
                    <a:solidFill>
                      <a:srgbClr val="F5F5F5"/>
                    </a:solidFill>
                  </a:tcPr>
                </a:tc>
                <a:tc>
                  <a:txBody>
                    <a:bodyPr/>
                    <a:lstStyle/>
                    <a:p>
                      <a:pPr indent="0" lvl="0" marL="0" rtl="0" algn="r">
                        <a:lnSpc>
                          <a:spcPct val="115000"/>
                        </a:lnSpc>
                        <a:spcBef>
                          <a:spcPts val="0"/>
                        </a:spcBef>
                        <a:spcAft>
                          <a:spcPts val="0"/>
                        </a:spcAft>
                        <a:buNone/>
                      </a:pPr>
                      <a:r>
                        <a:rPr lang="en" sz="900">
                          <a:highlight>
                            <a:srgbClr val="FFFFFF"/>
                          </a:highlight>
                        </a:rPr>
                        <a:t>0.8408</a:t>
                      </a:r>
                      <a:endParaRPr sz="900">
                        <a:highlight>
                          <a:srgbClr val="FFFFFF"/>
                        </a:highlight>
                      </a:endParaRPr>
                    </a:p>
                  </a:txBody>
                  <a:tcPr marT="76200" marB="76200" marR="76200" marL="76200">
                    <a:solidFill>
                      <a:srgbClr val="F5F5F5"/>
                    </a:solidFill>
                  </a:tcPr>
                </a:tc>
                <a:tc>
                  <a:txBody>
                    <a:bodyPr/>
                    <a:lstStyle/>
                    <a:p>
                      <a:pPr indent="0" lvl="0" marL="0" rtl="0" algn="r">
                        <a:lnSpc>
                          <a:spcPct val="115000"/>
                        </a:lnSpc>
                        <a:spcBef>
                          <a:spcPts val="0"/>
                        </a:spcBef>
                        <a:spcAft>
                          <a:spcPts val="0"/>
                        </a:spcAft>
                        <a:buNone/>
                      </a:pPr>
                      <a:r>
                        <a:rPr lang="en" sz="900">
                          <a:highlight>
                            <a:srgbClr val="FFFFFF"/>
                          </a:highlight>
                        </a:rPr>
                        <a:t>0.8403</a:t>
                      </a:r>
                      <a:endParaRPr sz="900">
                        <a:highlight>
                          <a:srgbClr val="FFFFFF"/>
                        </a:highlight>
                      </a:endParaRPr>
                    </a:p>
                  </a:txBody>
                  <a:tcPr marT="76200" marB="76200" marR="76200" marL="76200">
                    <a:solidFill>
                      <a:srgbClr val="F5F5F5"/>
                    </a:solidFill>
                  </a:tcPr>
                </a:tc>
                <a:tc>
                  <a:txBody>
                    <a:bodyPr/>
                    <a:lstStyle/>
                    <a:p>
                      <a:pPr indent="0" lvl="0" marL="0" rtl="0" algn="ctr">
                        <a:lnSpc>
                          <a:spcPct val="115000"/>
                        </a:lnSpc>
                        <a:spcBef>
                          <a:spcPts val="0"/>
                        </a:spcBef>
                        <a:spcAft>
                          <a:spcPts val="0"/>
                        </a:spcAft>
                        <a:buNone/>
                      </a:pPr>
                      <a:r>
                        <a:rPr lang="en" sz="900">
                          <a:highlight>
                            <a:srgbClr val="FFFFFF"/>
                          </a:highlight>
                        </a:rPr>
                        <a:t>0.8424</a:t>
                      </a:r>
                      <a:endParaRPr sz="900">
                        <a:highlight>
                          <a:srgbClr val="FFFFFF"/>
                        </a:highlight>
                      </a:endParaRPr>
                    </a:p>
                  </a:txBody>
                  <a:tcPr marT="76200" marB="76200" marR="76200" marL="76200">
                    <a:solidFill>
                      <a:srgbClr val="F5F5F5"/>
                    </a:solidFill>
                  </a:tcPr>
                </a:tc>
              </a:tr>
              <a:tr h="306650">
                <a:tc>
                  <a:txBody>
                    <a:bodyPr/>
                    <a:lstStyle/>
                    <a:p>
                      <a:pPr indent="0" lvl="0" marL="0" rtl="0" algn="r">
                        <a:lnSpc>
                          <a:spcPct val="115000"/>
                        </a:lnSpc>
                        <a:spcBef>
                          <a:spcPts val="0"/>
                        </a:spcBef>
                        <a:spcAft>
                          <a:spcPts val="0"/>
                        </a:spcAft>
                        <a:buNone/>
                      </a:pPr>
                      <a:r>
                        <a:rPr b="1" lang="en" sz="900">
                          <a:highlight>
                            <a:srgbClr val="FFFFFF"/>
                          </a:highlight>
                        </a:rPr>
                        <a:t>Decision Tree (Unscaled)</a:t>
                      </a:r>
                      <a:endParaRPr b="1" sz="900">
                        <a:highlight>
                          <a:srgbClr val="FFFFFF"/>
                        </a:highlight>
                      </a:endParaRPr>
                    </a:p>
                  </a:txBody>
                  <a:tcPr marT="76200" marB="76200" marR="76200" marL="76200"/>
                </a:tc>
                <a:tc>
                  <a:txBody>
                    <a:bodyPr/>
                    <a:lstStyle/>
                    <a:p>
                      <a:pPr indent="0" lvl="0" marL="0" rtl="0" algn="r">
                        <a:lnSpc>
                          <a:spcPct val="115000"/>
                        </a:lnSpc>
                        <a:spcBef>
                          <a:spcPts val="0"/>
                        </a:spcBef>
                        <a:spcAft>
                          <a:spcPts val="0"/>
                        </a:spcAft>
                        <a:buNone/>
                      </a:pPr>
                      <a:r>
                        <a:rPr lang="en" sz="900">
                          <a:highlight>
                            <a:srgbClr val="FFFFFF"/>
                          </a:highlight>
                        </a:rPr>
                        <a:t>0.7762</a:t>
                      </a:r>
                      <a:endParaRPr sz="900">
                        <a:highlight>
                          <a:srgbClr val="FFFFFF"/>
                        </a:highlight>
                      </a:endParaRPr>
                    </a:p>
                  </a:txBody>
                  <a:tcPr marT="76200" marB="76200" marR="76200" marL="76200"/>
                </a:tc>
                <a:tc>
                  <a:txBody>
                    <a:bodyPr/>
                    <a:lstStyle/>
                    <a:p>
                      <a:pPr indent="0" lvl="0" marL="0" rtl="0" algn="r">
                        <a:lnSpc>
                          <a:spcPct val="115000"/>
                        </a:lnSpc>
                        <a:spcBef>
                          <a:spcPts val="0"/>
                        </a:spcBef>
                        <a:spcAft>
                          <a:spcPts val="0"/>
                        </a:spcAft>
                        <a:buNone/>
                      </a:pPr>
                      <a:r>
                        <a:rPr lang="en" sz="900">
                          <a:highlight>
                            <a:srgbClr val="FFFFFF"/>
                          </a:highlight>
                        </a:rPr>
                        <a:t>1.0000</a:t>
                      </a:r>
                      <a:endParaRPr sz="900">
                        <a:highlight>
                          <a:srgbClr val="FFFFFF"/>
                        </a:highlight>
                      </a:endParaRPr>
                    </a:p>
                  </a:txBody>
                  <a:tcPr marT="76200" marB="76200" marR="76200" marL="76200"/>
                </a:tc>
                <a:tc>
                  <a:txBody>
                    <a:bodyPr/>
                    <a:lstStyle/>
                    <a:p>
                      <a:pPr indent="0" lvl="0" marL="0" rtl="0" algn="ctr">
                        <a:lnSpc>
                          <a:spcPct val="115000"/>
                        </a:lnSpc>
                        <a:spcBef>
                          <a:spcPts val="0"/>
                        </a:spcBef>
                        <a:spcAft>
                          <a:spcPts val="0"/>
                        </a:spcAft>
                        <a:buNone/>
                      </a:pPr>
                      <a:r>
                        <a:rPr lang="en" sz="900">
                          <a:highlight>
                            <a:srgbClr val="FFFFFF"/>
                          </a:highlight>
                        </a:rPr>
                        <a:t>0.7554</a:t>
                      </a:r>
                      <a:endParaRPr sz="900">
                        <a:highlight>
                          <a:srgbClr val="FFFFFF"/>
                        </a:highlight>
                      </a:endParaRPr>
                    </a:p>
                  </a:txBody>
                  <a:tcPr marT="76200" marB="76200" marR="76200" marL="76200"/>
                </a:tc>
              </a:tr>
              <a:tr h="306650">
                <a:tc>
                  <a:txBody>
                    <a:bodyPr/>
                    <a:lstStyle/>
                    <a:p>
                      <a:pPr indent="0" lvl="0" marL="0" rtl="0" algn="r">
                        <a:lnSpc>
                          <a:spcPct val="115000"/>
                        </a:lnSpc>
                        <a:spcBef>
                          <a:spcPts val="0"/>
                        </a:spcBef>
                        <a:spcAft>
                          <a:spcPts val="0"/>
                        </a:spcAft>
                        <a:buNone/>
                      </a:pPr>
                      <a:r>
                        <a:rPr b="1" lang="en" sz="900">
                          <a:highlight>
                            <a:srgbClr val="FFFFFF"/>
                          </a:highlight>
                        </a:rPr>
                        <a:t>Random Forest (Unscaled)</a:t>
                      </a:r>
                      <a:endParaRPr b="1" sz="900">
                        <a:highlight>
                          <a:srgbClr val="FFFFFF"/>
                        </a:highlight>
                      </a:endParaRPr>
                    </a:p>
                  </a:txBody>
                  <a:tcPr marT="76200" marB="76200" marR="76200" marL="76200">
                    <a:solidFill>
                      <a:srgbClr val="F5F5F5"/>
                    </a:solidFill>
                  </a:tcPr>
                </a:tc>
                <a:tc>
                  <a:txBody>
                    <a:bodyPr/>
                    <a:lstStyle/>
                    <a:p>
                      <a:pPr indent="0" lvl="0" marL="0" rtl="0" algn="r">
                        <a:lnSpc>
                          <a:spcPct val="115000"/>
                        </a:lnSpc>
                        <a:spcBef>
                          <a:spcPts val="0"/>
                        </a:spcBef>
                        <a:spcAft>
                          <a:spcPts val="0"/>
                        </a:spcAft>
                        <a:buNone/>
                      </a:pPr>
                      <a:r>
                        <a:rPr lang="en" sz="900">
                          <a:highlight>
                            <a:srgbClr val="FFFFFF"/>
                          </a:highlight>
                        </a:rPr>
                        <a:t>0.8585</a:t>
                      </a:r>
                      <a:endParaRPr sz="900">
                        <a:highlight>
                          <a:srgbClr val="FFFFFF"/>
                        </a:highlight>
                      </a:endParaRPr>
                    </a:p>
                  </a:txBody>
                  <a:tcPr marT="76200" marB="76200" marR="76200" marL="76200">
                    <a:solidFill>
                      <a:srgbClr val="F5F5F5"/>
                    </a:solidFill>
                  </a:tcPr>
                </a:tc>
                <a:tc>
                  <a:txBody>
                    <a:bodyPr/>
                    <a:lstStyle/>
                    <a:p>
                      <a:pPr indent="0" lvl="0" marL="0" rtl="0" algn="r">
                        <a:lnSpc>
                          <a:spcPct val="115000"/>
                        </a:lnSpc>
                        <a:spcBef>
                          <a:spcPts val="0"/>
                        </a:spcBef>
                        <a:spcAft>
                          <a:spcPts val="0"/>
                        </a:spcAft>
                        <a:buNone/>
                      </a:pPr>
                      <a:r>
                        <a:rPr lang="en" sz="900">
                          <a:highlight>
                            <a:srgbClr val="FFFFFF"/>
                          </a:highlight>
                        </a:rPr>
                        <a:t>1.0000</a:t>
                      </a:r>
                      <a:endParaRPr sz="900">
                        <a:highlight>
                          <a:srgbClr val="FFFFFF"/>
                        </a:highlight>
                      </a:endParaRPr>
                    </a:p>
                  </a:txBody>
                  <a:tcPr marT="76200" marB="76200" marR="76200" marL="76200">
                    <a:solidFill>
                      <a:srgbClr val="F5F5F5"/>
                    </a:solidFill>
                  </a:tcPr>
                </a:tc>
                <a:tc>
                  <a:txBody>
                    <a:bodyPr/>
                    <a:lstStyle/>
                    <a:p>
                      <a:pPr indent="0" lvl="0" marL="0" rtl="0" algn="ctr">
                        <a:lnSpc>
                          <a:spcPct val="115000"/>
                        </a:lnSpc>
                        <a:spcBef>
                          <a:spcPts val="0"/>
                        </a:spcBef>
                        <a:spcAft>
                          <a:spcPts val="0"/>
                        </a:spcAft>
                        <a:buNone/>
                      </a:pPr>
                      <a:r>
                        <a:rPr lang="en" sz="900">
                          <a:highlight>
                            <a:srgbClr val="FFFFFF"/>
                          </a:highlight>
                        </a:rPr>
                        <a:t>0.8478</a:t>
                      </a:r>
                      <a:endParaRPr sz="900">
                        <a:highlight>
                          <a:srgbClr val="FFFFFF"/>
                        </a:highlight>
                      </a:endParaRPr>
                    </a:p>
                  </a:txBody>
                  <a:tcPr marT="76200" marB="76200" marR="76200" marL="76200">
                    <a:solidFill>
                      <a:srgbClr val="F5F5F5"/>
                    </a:solidFill>
                  </a:tcPr>
                </a:tc>
              </a:tr>
              <a:tr h="464600">
                <a:tc>
                  <a:txBody>
                    <a:bodyPr/>
                    <a:lstStyle/>
                    <a:p>
                      <a:pPr indent="0" lvl="0" marL="0" rtl="0" algn="r">
                        <a:lnSpc>
                          <a:spcPct val="115000"/>
                        </a:lnSpc>
                        <a:spcBef>
                          <a:spcPts val="0"/>
                        </a:spcBef>
                        <a:spcAft>
                          <a:spcPts val="0"/>
                        </a:spcAft>
                        <a:buNone/>
                      </a:pPr>
                      <a:r>
                        <a:rPr b="1" lang="en" sz="900">
                          <a:highlight>
                            <a:srgbClr val="FFFFFF"/>
                          </a:highlight>
                        </a:rPr>
                        <a:t>Logistic Regression (Scaled &amp; Selected)</a:t>
                      </a:r>
                      <a:endParaRPr b="1" sz="900">
                        <a:highlight>
                          <a:srgbClr val="FFFFFF"/>
                        </a:highlight>
                      </a:endParaRPr>
                    </a:p>
                  </a:txBody>
                  <a:tcPr marT="76200" marB="76200" marR="76200" marL="76200"/>
                </a:tc>
                <a:tc>
                  <a:txBody>
                    <a:bodyPr/>
                    <a:lstStyle/>
                    <a:p>
                      <a:pPr indent="0" lvl="0" marL="0" rtl="0" algn="r">
                        <a:lnSpc>
                          <a:spcPct val="115000"/>
                        </a:lnSpc>
                        <a:spcBef>
                          <a:spcPts val="0"/>
                        </a:spcBef>
                        <a:spcAft>
                          <a:spcPts val="0"/>
                        </a:spcAft>
                        <a:buNone/>
                      </a:pPr>
                      <a:r>
                        <a:rPr lang="en" sz="900">
                          <a:highlight>
                            <a:srgbClr val="FFFFFF"/>
                          </a:highlight>
                        </a:rPr>
                        <a:t>0.8408</a:t>
                      </a:r>
                      <a:endParaRPr sz="900">
                        <a:highlight>
                          <a:srgbClr val="FFFFFF"/>
                        </a:highlight>
                      </a:endParaRPr>
                    </a:p>
                  </a:txBody>
                  <a:tcPr marT="76200" marB="76200" marR="76200" marL="76200"/>
                </a:tc>
                <a:tc>
                  <a:txBody>
                    <a:bodyPr/>
                    <a:lstStyle/>
                    <a:p>
                      <a:pPr indent="0" lvl="0" marL="0" rtl="0" algn="r">
                        <a:lnSpc>
                          <a:spcPct val="115000"/>
                        </a:lnSpc>
                        <a:spcBef>
                          <a:spcPts val="0"/>
                        </a:spcBef>
                        <a:spcAft>
                          <a:spcPts val="0"/>
                        </a:spcAft>
                        <a:buNone/>
                      </a:pPr>
                      <a:r>
                        <a:rPr lang="en" sz="900">
                          <a:highlight>
                            <a:srgbClr val="FFFFFF"/>
                          </a:highlight>
                        </a:rPr>
                        <a:t>0.8838</a:t>
                      </a:r>
                      <a:endParaRPr sz="900">
                        <a:highlight>
                          <a:srgbClr val="FFFFFF"/>
                        </a:highlight>
                      </a:endParaRPr>
                    </a:p>
                  </a:txBody>
                  <a:tcPr marT="76200" marB="76200" marR="76200" marL="76200"/>
                </a:tc>
                <a:tc>
                  <a:txBody>
                    <a:bodyPr/>
                    <a:lstStyle/>
                    <a:p>
                      <a:pPr indent="0" lvl="0" marL="0" rtl="0" algn="ctr">
                        <a:lnSpc>
                          <a:spcPct val="115000"/>
                        </a:lnSpc>
                        <a:spcBef>
                          <a:spcPts val="0"/>
                        </a:spcBef>
                        <a:spcAft>
                          <a:spcPts val="0"/>
                        </a:spcAft>
                        <a:buNone/>
                      </a:pPr>
                      <a:r>
                        <a:rPr lang="en" sz="900">
                          <a:highlight>
                            <a:srgbClr val="FFFFFF"/>
                          </a:highlight>
                        </a:rPr>
                        <a:t>0.3587</a:t>
                      </a:r>
                      <a:endParaRPr sz="900">
                        <a:highlight>
                          <a:srgbClr val="FFFFFF"/>
                        </a:highlight>
                      </a:endParaRPr>
                    </a:p>
                  </a:txBody>
                  <a:tcPr marT="76200" marB="76200" marR="76200" marL="76200"/>
                </a:tc>
              </a:tr>
              <a:tr h="306650">
                <a:tc>
                  <a:txBody>
                    <a:bodyPr/>
                    <a:lstStyle/>
                    <a:p>
                      <a:pPr indent="0" lvl="0" marL="0" rtl="0" algn="r">
                        <a:lnSpc>
                          <a:spcPct val="115000"/>
                        </a:lnSpc>
                        <a:spcBef>
                          <a:spcPts val="0"/>
                        </a:spcBef>
                        <a:spcAft>
                          <a:spcPts val="0"/>
                        </a:spcAft>
                        <a:buNone/>
                      </a:pPr>
                      <a:r>
                        <a:rPr b="1" lang="en" sz="900">
                          <a:highlight>
                            <a:srgbClr val="FFFFFF"/>
                          </a:highlight>
                        </a:rPr>
                        <a:t>Decision Tree (Scaled &amp; Selected)</a:t>
                      </a:r>
                      <a:endParaRPr b="1" sz="900">
                        <a:highlight>
                          <a:srgbClr val="FFFFFF"/>
                        </a:highlight>
                      </a:endParaRPr>
                    </a:p>
                  </a:txBody>
                  <a:tcPr marT="76200" marB="76200" marR="76200" marL="76200">
                    <a:solidFill>
                      <a:srgbClr val="F5F5F5"/>
                    </a:solidFill>
                  </a:tcPr>
                </a:tc>
                <a:tc>
                  <a:txBody>
                    <a:bodyPr/>
                    <a:lstStyle/>
                    <a:p>
                      <a:pPr indent="0" lvl="0" marL="0" rtl="0" algn="r">
                        <a:lnSpc>
                          <a:spcPct val="115000"/>
                        </a:lnSpc>
                        <a:spcBef>
                          <a:spcPts val="0"/>
                        </a:spcBef>
                        <a:spcAft>
                          <a:spcPts val="0"/>
                        </a:spcAft>
                        <a:buNone/>
                      </a:pPr>
                      <a:r>
                        <a:rPr lang="en" sz="900">
                          <a:highlight>
                            <a:srgbClr val="FFFFFF"/>
                          </a:highlight>
                        </a:rPr>
                        <a:t>0.7776</a:t>
                      </a:r>
                      <a:endParaRPr sz="900">
                        <a:highlight>
                          <a:srgbClr val="FFFFFF"/>
                        </a:highlight>
                      </a:endParaRPr>
                    </a:p>
                  </a:txBody>
                  <a:tcPr marT="76200" marB="76200" marR="76200" marL="76200">
                    <a:solidFill>
                      <a:srgbClr val="F5F5F5"/>
                    </a:solidFill>
                  </a:tcPr>
                </a:tc>
                <a:tc>
                  <a:txBody>
                    <a:bodyPr/>
                    <a:lstStyle/>
                    <a:p>
                      <a:pPr indent="0" lvl="0" marL="0" rtl="0" algn="r">
                        <a:lnSpc>
                          <a:spcPct val="115000"/>
                        </a:lnSpc>
                        <a:spcBef>
                          <a:spcPts val="0"/>
                        </a:spcBef>
                        <a:spcAft>
                          <a:spcPts val="0"/>
                        </a:spcAft>
                        <a:buNone/>
                      </a:pPr>
                      <a:r>
                        <a:rPr lang="en" sz="900">
                          <a:highlight>
                            <a:srgbClr val="FFFFFF"/>
                          </a:highlight>
                        </a:rPr>
                        <a:t>1.0000</a:t>
                      </a:r>
                      <a:endParaRPr sz="900">
                        <a:highlight>
                          <a:srgbClr val="FFFFFF"/>
                        </a:highlight>
                      </a:endParaRPr>
                    </a:p>
                  </a:txBody>
                  <a:tcPr marT="76200" marB="76200" marR="76200" marL="76200">
                    <a:solidFill>
                      <a:srgbClr val="F5F5F5"/>
                    </a:solidFill>
                  </a:tcPr>
                </a:tc>
                <a:tc>
                  <a:txBody>
                    <a:bodyPr/>
                    <a:lstStyle/>
                    <a:p>
                      <a:pPr indent="0" lvl="0" marL="0" rtl="0" algn="ctr">
                        <a:lnSpc>
                          <a:spcPct val="115000"/>
                        </a:lnSpc>
                        <a:spcBef>
                          <a:spcPts val="0"/>
                        </a:spcBef>
                        <a:spcAft>
                          <a:spcPts val="0"/>
                        </a:spcAft>
                        <a:buNone/>
                      </a:pPr>
                      <a:r>
                        <a:rPr lang="en" sz="900">
                          <a:highlight>
                            <a:srgbClr val="FFFFFF"/>
                          </a:highlight>
                        </a:rPr>
                        <a:t>0.7609</a:t>
                      </a:r>
                      <a:endParaRPr sz="900">
                        <a:highlight>
                          <a:srgbClr val="FFFFFF"/>
                        </a:highlight>
                      </a:endParaRPr>
                    </a:p>
                  </a:txBody>
                  <a:tcPr marT="76200" marB="76200" marR="76200" marL="76200">
                    <a:solidFill>
                      <a:srgbClr val="F5F5F5"/>
                    </a:solidFill>
                  </a:tcPr>
                </a:tc>
              </a:tr>
              <a:tr h="306650">
                <a:tc>
                  <a:txBody>
                    <a:bodyPr/>
                    <a:lstStyle/>
                    <a:p>
                      <a:pPr indent="0" lvl="0" marL="0" rtl="0" algn="r">
                        <a:lnSpc>
                          <a:spcPct val="115000"/>
                        </a:lnSpc>
                        <a:spcBef>
                          <a:spcPts val="0"/>
                        </a:spcBef>
                        <a:spcAft>
                          <a:spcPts val="0"/>
                        </a:spcAft>
                        <a:buNone/>
                      </a:pPr>
                      <a:r>
                        <a:rPr b="1" lang="en" sz="900">
                          <a:highlight>
                            <a:srgbClr val="FFFFFF"/>
                          </a:highlight>
                        </a:rPr>
                        <a:t>Random Forest (Scaled &amp; Selected)</a:t>
                      </a:r>
                      <a:endParaRPr b="1" sz="900">
                        <a:highlight>
                          <a:srgbClr val="FFFFFF"/>
                        </a:highlight>
                      </a:endParaRPr>
                    </a:p>
                  </a:txBody>
                  <a:tcPr marT="76200" marB="76200" marR="76200" marL="76200"/>
                </a:tc>
                <a:tc>
                  <a:txBody>
                    <a:bodyPr/>
                    <a:lstStyle/>
                    <a:p>
                      <a:pPr indent="0" lvl="0" marL="0" rtl="0" algn="r">
                        <a:lnSpc>
                          <a:spcPct val="115000"/>
                        </a:lnSpc>
                        <a:spcBef>
                          <a:spcPts val="0"/>
                        </a:spcBef>
                        <a:spcAft>
                          <a:spcPts val="0"/>
                        </a:spcAft>
                        <a:buNone/>
                      </a:pPr>
                      <a:r>
                        <a:rPr lang="en" sz="900">
                          <a:highlight>
                            <a:srgbClr val="FFFFFF"/>
                          </a:highlight>
                        </a:rPr>
                        <a:t>0.8612</a:t>
                      </a:r>
                      <a:endParaRPr sz="900">
                        <a:highlight>
                          <a:srgbClr val="FFFFFF"/>
                        </a:highlight>
                      </a:endParaRPr>
                    </a:p>
                  </a:txBody>
                  <a:tcPr marT="76200" marB="76200" marR="76200" marL="76200"/>
                </a:tc>
                <a:tc>
                  <a:txBody>
                    <a:bodyPr/>
                    <a:lstStyle/>
                    <a:p>
                      <a:pPr indent="0" lvl="0" marL="0" rtl="0" algn="r">
                        <a:lnSpc>
                          <a:spcPct val="115000"/>
                        </a:lnSpc>
                        <a:spcBef>
                          <a:spcPts val="0"/>
                        </a:spcBef>
                        <a:spcAft>
                          <a:spcPts val="0"/>
                        </a:spcAft>
                        <a:buNone/>
                      </a:pPr>
                      <a:r>
                        <a:rPr lang="en" sz="900">
                          <a:highlight>
                            <a:srgbClr val="FFFFFF"/>
                          </a:highlight>
                        </a:rPr>
                        <a:t>1.0000</a:t>
                      </a:r>
                      <a:endParaRPr sz="900">
                        <a:highlight>
                          <a:srgbClr val="FFFFFF"/>
                        </a:highlight>
                      </a:endParaRPr>
                    </a:p>
                  </a:txBody>
                  <a:tcPr marT="76200" marB="76200" marR="76200" marL="76200"/>
                </a:tc>
                <a:tc>
                  <a:txBody>
                    <a:bodyPr/>
                    <a:lstStyle/>
                    <a:p>
                      <a:pPr indent="0" lvl="0" marL="0" rtl="0" algn="ctr">
                        <a:lnSpc>
                          <a:spcPct val="115000"/>
                        </a:lnSpc>
                        <a:spcBef>
                          <a:spcPts val="0"/>
                        </a:spcBef>
                        <a:spcAft>
                          <a:spcPts val="0"/>
                        </a:spcAft>
                        <a:buNone/>
                      </a:pPr>
                      <a:r>
                        <a:rPr lang="en" sz="900">
                          <a:highlight>
                            <a:srgbClr val="FFFFFF"/>
                          </a:highlight>
                        </a:rPr>
                        <a:t>0.8397</a:t>
                      </a:r>
                      <a:endParaRPr sz="900">
                        <a:highlight>
                          <a:srgbClr val="FFFFFF"/>
                        </a:highlight>
                      </a:endParaRPr>
                    </a:p>
                  </a:txBody>
                  <a:tcPr marT="76200" marB="76200" marR="76200" marL="76200"/>
                </a:tc>
              </a:tr>
              <a:tr h="306650">
                <a:tc>
                  <a:txBody>
                    <a:bodyPr/>
                    <a:lstStyle/>
                    <a:p>
                      <a:pPr indent="0" lvl="0" marL="0" rtl="0" algn="r">
                        <a:lnSpc>
                          <a:spcPct val="115000"/>
                        </a:lnSpc>
                        <a:spcBef>
                          <a:spcPts val="0"/>
                        </a:spcBef>
                        <a:spcAft>
                          <a:spcPts val="0"/>
                        </a:spcAft>
                        <a:buNone/>
                      </a:pPr>
                      <a:r>
                        <a:rPr b="1" lang="en" sz="900">
                          <a:highlight>
                            <a:srgbClr val="FFFFFF"/>
                          </a:highlight>
                        </a:rPr>
                        <a:t>Logistic Regression (Grid Search)</a:t>
                      </a:r>
                      <a:endParaRPr b="1" sz="900">
                        <a:highlight>
                          <a:srgbClr val="FFFFFF"/>
                        </a:highlight>
                      </a:endParaRPr>
                    </a:p>
                  </a:txBody>
                  <a:tcPr marT="76200" marB="76200" marR="76200" marL="76200">
                    <a:solidFill>
                      <a:srgbClr val="F5F5F5"/>
                    </a:solidFill>
                  </a:tcPr>
                </a:tc>
                <a:tc>
                  <a:txBody>
                    <a:bodyPr/>
                    <a:lstStyle/>
                    <a:p>
                      <a:pPr indent="0" lvl="0" marL="0" rtl="0" algn="r">
                        <a:lnSpc>
                          <a:spcPct val="115000"/>
                        </a:lnSpc>
                        <a:spcBef>
                          <a:spcPts val="0"/>
                        </a:spcBef>
                        <a:spcAft>
                          <a:spcPts val="0"/>
                        </a:spcAft>
                        <a:buNone/>
                      </a:pPr>
                      <a:r>
                        <a:rPr lang="en" sz="900">
                          <a:highlight>
                            <a:srgbClr val="FFFFFF"/>
                          </a:highlight>
                        </a:rPr>
                        <a:t>0.8739</a:t>
                      </a:r>
                      <a:endParaRPr sz="900">
                        <a:highlight>
                          <a:srgbClr val="FFFFFF"/>
                        </a:highlight>
                      </a:endParaRPr>
                    </a:p>
                  </a:txBody>
                  <a:tcPr marT="76200" marB="76200" marR="76200" marL="76200">
                    <a:solidFill>
                      <a:srgbClr val="F5F5F5"/>
                    </a:solidFill>
                  </a:tcPr>
                </a:tc>
                <a:tc>
                  <a:txBody>
                    <a:bodyPr/>
                    <a:lstStyle/>
                    <a:p>
                      <a:pPr indent="0" lvl="0" marL="0" rtl="0" algn="r">
                        <a:lnSpc>
                          <a:spcPct val="115000"/>
                        </a:lnSpc>
                        <a:spcBef>
                          <a:spcPts val="0"/>
                        </a:spcBef>
                        <a:spcAft>
                          <a:spcPts val="0"/>
                        </a:spcAft>
                        <a:buNone/>
                      </a:pPr>
                      <a:r>
                        <a:rPr lang="en" sz="900">
                          <a:highlight>
                            <a:srgbClr val="FFFFFF"/>
                          </a:highlight>
                        </a:rPr>
                        <a:t>0.8838</a:t>
                      </a:r>
                      <a:endParaRPr sz="900">
                        <a:highlight>
                          <a:srgbClr val="FFFFFF"/>
                        </a:highlight>
                      </a:endParaRPr>
                    </a:p>
                  </a:txBody>
                  <a:tcPr marT="76200" marB="76200" marR="76200" marL="76200">
                    <a:solidFill>
                      <a:srgbClr val="F5F5F5"/>
                    </a:solidFill>
                  </a:tcPr>
                </a:tc>
                <a:tc>
                  <a:txBody>
                    <a:bodyPr/>
                    <a:lstStyle/>
                    <a:p>
                      <a:pPr indent="0" lvl="0" marL="0" rtl="0" algn="ctr">
                        <a:lnSpc>
                          <a:spcPct val="115000"/>
                        </a:lnSpc>
                        <a:spcBef>
                          <a:spcPts val="0"/>
                        </a:spcBef>
                        <a:spcAft>
                          <a:spcPts val="0"/>
                        </a:spcAft>
                        <a:buNone/>
                      </a:pPr>
                      <a:r>
                        <a:rPr lang="en" sz="900">
                          <a:highlight>
                            <a:srgbClr val="FFFFFF"/>
                          </a:highlight>
                        </a:rPr>
                        <a:t>0.8668</a:t>
                      </a:r>
                      <a:endParaRPr sz="900">
                        <a:highlight>
                          <a:srgbClr val="FFFFFF"/>
                        </a:highlight>
                      </a:endParaRPr>
                    </a:p>
                  </a:txBody>
                  <a:tcPr marT="76200" marB="76200" marR="76200" marL="76200">
                    <a:solidFill>
                      <a:srgbClr val="F5F5F5"/>
                    </a:solidFill>
                  </a:tcPr>
                </a:tc>
              </a:tr>
              <a:tr h="306650">
                <a:tc>
                  <a:txBody>
                    <a:bodyPr/>
                    <a:lstStyle/>
                    <a:p>
                      <a:pPr indent="0" lvl="0" marL="0" rtl="0" algn="r">
                        <a:lnSpc>
                          <a:spcPct val="115000"/>
                        </a:lnSpc>
                        <a:spcBef>
                          <a:spcPts val="0"/>
                        </a:spcBef>
                        <a:spcAft>
                          <a:spcPts val="0"/>
                        </a:spcAft>
                        <a:buNone/>
                      </a:pPr>
                      <a:r>
                        <a:rPr b="1" lang="en" sz="900">
                          <a:highlight>
                            <a:srgbClr val="FFFFFF"/>
                          </a:highlight>
                        </a:rPr>
                        <a:t>Decision Tree (Grid Search)</a:t>
                      </a:r>
                      <a:endParaRPr b="1" sz="900">
                        <a:highlight>
                          <a:srgbClr val="FFFFFF"/>
                        </a:highlight>
                      </a:endParaRPr>
                    </a:p>
                  </a:txBody>
                  <a:tcPr marT="76200" marB="76200" marR="76200" marL="76200"/>
                </a:tc>
                <a:tc>
                  <a:txBody>
                    <a:bodyPr/>
                    <a:lstStyle/>
                    <a:p>
                      <a:pPr indent="0" lvl="0" marL="0" rtl="0" algn="r">
                        <a:lnSpc>
                          <a:spcPct val="115000"/>
                        </a:lnSpc>
                        <a:spcBef>
                          <a:spcPts val="0"/>
                        </a:spcBef>
                        <a:spcAft>
                          <a:spcPts val="0"/>
                        </a:spcAft>
                        <a:buNone/>
                      </a:pPr>
                      <a:r>
                        <a:rPr lang="en" sz="900">
                          <a:highlight>
                            <a:srgbClr val="FFFFFF"/>
                          </a:highlight>
                        </a:rPr>
                        <a:t>0.8394</a:t>
                      </a:r>
                      <a:endParaRPr sz="900">
                        <a:highlight>
                          <a:srgbClr val="FFFFFF"/>
                        </a:highlight>
                      </a:endParaRPr>
                    </a:p>
                  </a:txBody>
                  <a:tcPr marT="76200" marB="76200" marR="76200" marL="76200"/>
                </a:tc>
                <a:tc>
                  <a:txBody>
                    <a:bodyPr/>
                    <a:lstStyle/>
                    <a:p>
                      <a:pPr indent="0" lvl="0" marL="0" rtl="0" algn="r">
                        <a:lnSpc>
                          <a:spcPct val="115000"/>
                        </a:lnSpc>
                        <a:spcBef>
                          <a:spcPts val="0"/>
                        </a:spcBef>
                        <a:spcAft>
                          <a:spcPts val="0"/>
                        </a:spcAft>
                        <a:buNone/>
                      </a:pPr>
                      <a:r>
                        <a:rPr lang="en" sz="900">
                          <a:highlight>
                            <a:srgbClr val="FFFFFF"/>
                          </a:highlight>
                        </a:rPr>
                        <a:t>0.8884</a:t>
                      </a:r>
                      <a:endParaRPr sz="900">
                        <a:highlight>
                          <a:srgbClr val="FFFFFF"/>
                        </a:highlight>
                      </a:endParaRPr>
                    </a:p>
                  </a:txBody>
                  <a:tcPr marT="76200" marB="76200" marR="76200" marL="76200"/>
                </a:tc>
                <a:tc>
                  <a:txBody>
                    <a:bodyPr/>
                    <a:lstStyle/>
                    <a:p>
                      <a:pPr indent="0" lvl="0" marL="0" rtl="0" algn="ctr">
                        <a:lnSpc>
                          <a:spcPct val="115000"/>
                        </a:lnSpc>
                        <a:spcBef>
                          <a:spcPts val="0"/>
                        </a:spcBef>
                        <a:spcAft>
                          <a:spcPts val="0"/>
                        </a:spcAft>
                        <a:buNone/>
                      </a:pPr>
                      <a:r>
                        <a:rPr lang="en" sz="900">
                          <a:highlight>
                            <a:srgbClr val="FFFFFF"/>
                          </a:highlight>
                        </a:rPr>
                        <a:t>0.8668</a:t>
                      </a:r>
                      <a:endParaRPr sz="900">
                        <a:highlight>
                          <a:srgbClr val="FFFFFF"/>
                        </a:highlight>
                      </a:endParaRPr>
                    </a:p>
                  </a:txBody>
                  <a:tcPr marT="76200" marB="76200" marR="76200" marL="76200"/>
                </a:tc>
              </a:tr>
              <a:tr h="306650">
                <a:tc>
                  <a:txBody>
                    <a:bodyPr/>
                    <a:lstStyle/>
                    <a:p>
                      <a:pPr indent="0" lvl="0" marL="0" rtl="0" algn="r">
                        <a:lnSpc>
                          <a:spcPct val="115000"/>
                        </a:lnSpc>
                        <a:spcBef>
                          <a:spcPts val="0"/>
                        </a:spcBef>
                        <a:spcAft>
                          <a:spcPts val="0"/>
                        </a:spcAft>
                        <a:buNone/>
                      </a:pPr>
                      <a:r>
                        <a:rPr b="1" lang="en" sz="900">
                          <a:highlight>
                            <a:srgbClr val="FFFFFF"/>
                          </a:highlight>
                        </a:rPr>
                        <a:t>Random Forest (Grid Search)</a:t>
                      </a:r>
                      <a:endParaRPr b="1" sz="900">
                        <a:highlight>
                          <a:srgbClr val="FFFFFF"/>
                        </a:highlight>
                      </a:endParaRPr>
                    </a:p>
                  </a:txBody>
                  <a:tcPr marT="76200" marB="76200" marR="76200" marL="76200">
                    <a:solidFill>
                      <a:srgbClr val="F5F5F5"/>
                    </a:solidFill>
                  </a:tcPr>
                </a:tc>
                <a:tc>
                  <a:txBody>
                    <a:bodyPr/>
                    <a:lstStyle/>
                    <a:p>
                      <a:pPr indent="0" lvl="0" marL="0" rtl="0" algn="r">
                        <a:lnSpc>
                          <a:spcPct val="115000"/>
                        </a:lnSpc>
                        <a:spcBef>
                          <a:spcPts val="0"/>
                        </a:spcBef>
                        <a:spcAft>
                          <a:spcPts val="0"/>
                        </a:spcAft>
                        <a:buNone/>
                      </a:pPr>
                      <a:r>
                        <a:rPr lang="en" sz="900">
                          <a:highlight>
                            <a:srgbClr val="FFFFFF"/>
                          </a:highlight>
                        </a:rPr>
                        <a:t>0.8602</a:t>
                      </a:r>
                      <a:endParaRPr sz="900">
                        <a:highlight>
                          <a:srgbClr val="FFFFFF"/>
                        </a:highlight>
                      </a:endParaRPr>
                    </a:p>
                  </a:txBody>
                  <a:tcPr marT="76200" marB="76200" marR="76200" marL="76200">
                    <a:solidFill>
                      <a:srgbClr val="F5F5F5"/>
                    </a:solidFill>
                  </a:tcPr>
                </a:tc>
                <a:tc>
                  <a:txBody>
                    <a:bodyPr/>
                    <a:lstStyle/>
                    <a:p>
                      <a:pPr indent="0" lvl="0" marL="0" rtl="0" algn="r">
                        <a:lnSpc>
                          <a:spcPct val="115000"/>
                        </a:lnSpc>
                        <a:spcBef>
                          <a:spcPts val="0"/>
                        </a:spcBef>
                        <a:spcAft>
                          <a:spcPts val="0"/>
                        </a:spcAft>
                        <a:buNone/>
                      </a:pPr>
                      <a:r>
                        <a:rPr lang="en" sz="900">
                          <a:highlight>
                            <a:srgbClr val="FFFFFF"/>
                          </a:highlight>
                        </a:rPr>
                        <a:t>0.9501</a:t>
                      </a:r>
                      <a:endParaRPr sz="900">
                        <a:highlight>
                          <a:srgbClr val="FFFFFF"/>
                        </a:highlight>
                      </a:endParaRPr>
                    </a:p>
                  </a:txBody>
                  <a:tcPr marT="76200" marB="76200" marR="76200" marL="76200">
                    <a:solidFill>
                      <a:srgbClr val="F5F5F5"/>
                    </a:solidFill>
                  </a:tcPr>
                </a:tc>
                <a:tc>
                  <a:txBody>
                    <a:bodyPr/>
                    <a:lstStyle/>
                    <a:p>
                      <a:pPr indent="0" lvl="0" marL="0" rtl="0" algn="ctr">
                        <a:lnSpc>
                          <a:spcPct val="115000"/>
                        </a:lnSpc>
                        <a:spcBef>
                          <a:spcPts val="0"/>
                        </a:spcBef>
                        <a:spcAft>
                          <a:spcPts val="0"/>
                        </a:spcAft>
                        <a:buNone/>
                      </a:pPr>
                      <a:r>
                        <a:rPr lang="en" sz="900">
                          <a:highlight>
                            <a:srgbClr val="FFFFFF"/>
                          </a:highlight>
                        </a:rPr>
                        <a:t>0.8668</a:t>
                      </a:r>
                      <a:endParaRPr sz="900">
                        <a:highlight>
                          <a:srgbClr val="FFFFFF"/>
                        </a:highlight>
                      </a:endParaRPr>
                    </a:p>
                  </a:txBody>
                  <a:tcPr marT="76200" marB="76200" marR="76200" marL="76200">
                    <a:solidFill>
                      <a:srgbClr val="F5F5F5"/>
                    </a:solidFill>
                  </a:tcPr>
                </a:tc>
              </a:tr>
            </a:tbl>
          </a:graphicData>
        </a:graphic>
      </p:graphicFrame>
      <p:sp>
        <p:nvSpPr>
          <p:cNvPr id="408" name="Google Shape;408;p32"/>
          <p:cNvSpPr txBox="1"/>
          <p:nvPr/>
        </p:nvSpPr>
        <p:spPr>
          <a:xfrm>
            <a:off x="457325" y="330225"/>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25454"/>
              </a:lnSpc>
              <a:spcBef>
                <a:spcPts val="0"/>
              </a:spcBef>
              <a:spcAft>
                <a:spcPts val="800"/>
              </a:spcAft>
              <a:buNone/>
            </a:pPr>
            <a:r>
              <a:rPr b="1" lang="en"/>
              <a:t> </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3"/>
          <p:cNvSpPr txBox="1"/>
          <p:nvPr>
            <p:ph type="title"/>
          </p:nvPr>
        </p:nvSpPr>
        <p:spPr>
          <a:xfrm>
            <a:off x="1303800" y="598575"/>
            <a:ext cx="5716200" cy="999300"/>
          </a:xfrm>
          <a:prstGeom prst="rect">
            <a:avLst/>
          </a:prstGeom>
        </p:spPr>
        <p:txBody>
          <a:bodyPr anchorCtr="0" anchor="t" bIns="91425" lIns="91425" spcFirstLastPara="1" rIns="91425" wrap="square" tIns="91425">
            <a:noAutofit/>
          </a:bodyPr>
          <a:lstStyle/>
          <a:p>
            <a:pPr indent="0" lvl="0" marL="190500" marR="190500" rtl="0" algn="ctr">
              <a:spcBef>
                <a:spcPts val="2000"/>
              </a:spcBef>
              <a:spcAft>
                <a:spcPts val="0"/>
              </a:spcAft>
              <a:buNone/>
            </a:pPr>
            <a:r>
              <a:rPr lang="en">
                <a:solidFill>
                  <a:srgbClr val="000000"/>
                </a:solidFill>
                <a:highlight>
                  <a:srgbClr val="FFFFFF"/>
                </a:highlight>
              </a:rPr>
              <a:t>Model Selection Based on Performance</a:t>
            </a:r>
            <a:endParaRPr/>
          </a:p>
        </p:txBody>
      </p:sp>
      <p:sp>
        <p:nvSpPr>
          <p:cNvPr id="414" name="Google Shape;414;p3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fontScale="70000" lnSpcReduction="10000"/>
          </a:bodyPr>
          <a:lstStyle/>
          <a:p>
            <a:pPr indent="0" lvl="0" marL="0" marR="190500" rtl="0" algn="l">
              <a:lnSpc>
                <a:spcPct val="100000"/>
              </a:lnSpc>
              <a:spcBef>
                <a:spcPts val="2000"/>
              </a:spcBef>
              <a:spcAft>
                <a:spcPts val="0"/>
              </a:spcAft>
              <a:buNone/>
            </a:pPr>
            <a:r>
              <a:t/>
            </a:r>
            <a:endParaRPr b="1" sz="1350">
              <a:solidFill>
                <a:srgbClr val="000000"/>
              </a:solidFill>
              <a:highlight>
                <a:srgbClr val="FFFFFF"/>
              </a:highlight>
              <a:latin typeface="Arial"/>
              <a:ea typeface="Arial"/>
              <a:cs typeface="Arial"/>
              <a:sym typeface="Arial"/>
            </a:endParaRPr>
          </a:p>
          <a:p>
            <a:pPr indent="-290830" lvl="0" marL="457200" rtl="0" algn="l">
              <a:spcBef>
                <a:spcPts val="1100"/>
              </a:spcBef>
              <a:spcAft>
                <a:spcPts val="0"/>
              </a:spcAft>
              <a:buClr>
                <a:srgbClr val="000000"/>
              </a:buClr>
              <a:buSzPct val="100000"/>
              <a:buFont typeface="Arial"/>
              <a:buChar char="●"/>
            </a:pPr>
            <a:r>
              <a:rPr b="1" lang="en" sz="1400">
                <a:solidFill>
                  <a:srgbClr val="000000"/>
                </a:solidFill>
                <a:highlight>
                  <a:srgbClr val="FFFFFF"/>
                </a:highlight>
              </a:rPr>
              <a:t>Logistic Regression is the most stable model</a:t>
            </a:r>
            <a:r>
              <a:rPr lang="en" sz="1400">
                <a:solidFill>
                  <a:srgbClr val="000000"/>
                </a:solidFill>
                <a:highlight>
                  <a:srgbClr val="FFFFFF"/>
                </a:highlight>
              </a:rPr>
              <a:t> because:</a:t>
            </a:r>
            <a:endParaRPr sz="1400">
              <a:solidFill>
                <a:srgbClr val="000000"/>
              </a:solidFill>
              <a:highlight>
                <a:srgbClr val="FFFFFF"/>
              </a:highlight>
            </a:endParaRPr>
          </a:p>
          <a:p>
            <a:pPr indent="-290830" lvl="1" marL="914400" rtl="0" algn="l">
              <a:spcBef>
                <a:spcPts val="0"/>
              </a:spcBef>
              <a:spcAft>
                <a:spcPts val="0"/>
              </a:spcAft>
              <a:buClr>
                <a:srgbClr val="000000"/>
              </a:buClr>
              <a:buSzPct val="100000"/>
              <a:buFont typeface="Nunito"/>
              <a:buChar char="■"/>
            </a:pPr>
            <a:r>
              <a:rPr lang="en" sz="1400">
                <a:solidFill>
                  <a:srgbClr val="000000"/>
                </a:solidFill>
                <a:highlight>
                  <a:srgbClr val="FFFFFF"/>
                </a:highlight>
              </a:rPr>
              <a:t>The test accuracy (0.8668) is close to both the training (0.8838) and cross-validation accuracy (0.8739).</a:t>
            </a:r>
            <a:endParaRPr sz="1400">
              <a:solidFill>
                <a:srgbClr val="000000"/>
              </a:solidFill>
              <a:highlight>
                <a:srgbClr val="FFFFFF"/>
              </a:highlight>
            </a:endParaRPr>
          </a:p>
          <a:p>
            <a:pPr indent="-290830" lvl="1" marL="914400" rtl="0" algn="l">
              <a:spcBef>
                <a:spcPts val="0"/>
              </a:spcBef>
              <a:spcAft>
                <a:spcPts val="0"/>
              </a:spcAft>
              <a:buClr>
                <a:srgbClr val="000000"/>
              </a:buClr>
              <a:buSzPct val="100000"/>
              <a:buFont typeface="Arial"/>
              <a:buChar char="■"/>
            </a:pPr>
            <a:r>
              <a:rPr lang="en" sz="1400">
                <a:solidFill>
                  <a:srgbClr val="000000"/>
                </a:solidFill>
                <a:highlight>
                  <a:srgbClr val="FFFFFF"/>
                </a:highlight>
              </a:rPr>
              <a:t>This suggests </a:t>
            </a:r>
            <a:r>
              <a:rPr b="1" lang="en" sz="1400">
                <a:solidFill>
                  <a:srgbClr val="000000"/>
                </a:solidFill>
                <a:highlight>
                  <a:srgbClr val="FFFFFF"/>
                </a:highlight>
              </a:rPr>
              <a:t>it generalizes well</a:t>
            </a:r>
            <a:r>
              <a:rPr lang="en" sz="1400">
                <a:solidFill>
                  <a:srgbClr val="000000"/>
                </a:solidFill>
                <a:highlight>
                  <a:srgbClr val="FFFFFF"/>
                </a:highlight>
              </a:rPr>
              <a:t> and can make accurate predictions on new, unseen data.</a:t>
            </a:r>
            <a:endParaRPr sz="1400">
              <a:solidFill>
                <a:srgbClr val="000000"/>
              </a:solidFill>
              <a:highlight>
                <a:srgbClr val="FFFFFF"/>
              </a:highlight>
            </a:endParaRPr>
          </a:p>
          <a:p>
            <a:pPr indent="0" lvl="0" marL="0" rtl="0" algn="l">
              <a:spcBef>
                <a:spcPts val="1100"/>
              </a:spcBef>
              <a:spcAft>
                <a:spcPts val="0"/>
              </a:spcAft>
              <a:buNone/>
            </a:pPr>
            <a:r>
              <a:t/>
            </a:r>
            <a:endParaRPr sz="1400">
              <a:solidFill>
                <a:srgbClr val="000000"/>
              </a:solidFill>
              <a:highlight>
                <a:srgbClr val="FFFFFF"/>
              </a:highlight>
            </a:endParaRPr>
          </a:p>
          <a:p>
            <a:pPr indent="-290830" lvl="0" marL="457200" rtl="0" algn="l">
              <a:spcBef>
                <a:spcPts val="1100"/>
              </a:spcBef>
              <a:spcAft>
                <a:spcPts val="0"/>
              </a:spcAft>
              <a:buClr>
                <a:srgbClr val="000000"/>
              </a:buClr>
              <a:buSzPct val="100000"/>
              <a:buFont typeface="Nunito"/>
              <a:buChar char="●"/>
            </a:pPr>
            <a:r>
              <a:rPr b="1" lang="en" sz="1400">
                <a:solidFill>
                  <a:srgbClr val="000000"/>
                </a:solidFill>
                <a:highlight>
                  <a:srgbClr val="FFFFFF"/>
                </a:highlight>
              </a:rPr>
              <a:t>Random Forest has high training accuracy (0.9501), but since its test accuracy is also 0.8668, it might be overfitting slightly.</a:t>
            </a:r>
            <a:endParaRPr b="1" sz="1400">
              <a:solidFill>
                <a:srgbClr val="000000"/>
              </a:solidFill>
              <a:highlight>
                <a:srgbClr val="FFFFFF"/>
              </a:highlight>
            </a:endParaRPr>
          </a:p>
          <a:p>
            <a:pPr indent="-290830" lvl="1" marL="914400" rtl="0" algn="l">
              <a:spcBef>
                <a:spcPts val="0"/>
              </a:spcBef>
              <a:spcAft>
                <a:spcPts val="0"/>
              </a:spcAft>
              <a:buClr>
                <a:srgbClr val="000000"/>
              </a:buClr>
              <a:buSzPct val="100000"/>
              <a:buFont typeface="Arial"/>
              <a:buChar char="■"/>
            </a:pPr>
            <a:r>
              <a:rPr lang="en" sz="1400">
                <a:solidFill>
                  <a:srgbClr val="000000"/>
                </a:solidFill>
                <a:highlight>
                  <a:srgbClr val="FFFFFF"/>
                </a:highlight>
              </a:rPr>
              <a:t>However, its strong performance across all metrics makes it a </a:t>
            </a:r>
            <a:r>
              <a:rPr b="1" lang="en" sz="1400">
                <a:solidFill>
                  <a:srgbClr val="000000"/>
                </a:solidFill>
                <a:highlight>
                  <a:srgbClr val="FFFFFF"/>
                </a:highlight>
              </a:rPr>
              <a:t>good candidate</a:t>
            </a:r>
            <a:r>
              <a:rPr lang="en" sz="1400">
                <a:solidFill>
                  <a:srgbClr val="000000"/>
                </a:solidFill>
                <a:highlight>
                  <a:srgbClr val="FFFFFF"/>
                </a:highlight>
              </a:rPr>
              <a:t> if further regularization is applied.</a:t>
            </a:r>
            <a:endParaRPr sz="1400">
              <a:solidFill>
                <a:srgbClr val="000000"/>
              </a:solidFill>
              <a:highlight>
                <a:srgbClr val="FFFFFF"/>
              </a:highlight>
            </a:endParaRPr>
          </a:p>
          <a:p>
            <a:pPr indent="0" lvl="0" marL="914400" rtl="0" algn="l">
              <a:spcBef>
                <a:spcPts val="1100"/>
              </a:spcBef>
              <a:spcAft>
                <a:spcPts val="0"/>
              </a:spcAft>
              <a:buNone/>
            </a:pPr>
            <a:r>
              <a:t/>
            </a:r>
            <a:endParaRPr sz="1050">
              <a:solidFill>
                <a:srgbClr val="000000"/>
              </a:solidFill>
              <a:highlight>
                <a:srgbClr val="FFFFFF"/>
              </a:highlight>
            </a:endParaRPr>
          </a:p>
          <a:p>
            <a:pPr indent="0" lvl="0" marL="0" rtl="0" algn="l">
              <a:spcBef>
                <a:spcPts val="7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4"/>
          <p:cNvSpPr txBox="1"/>
          <p:nvPr>
            <p:ph type="title"/>
          </p:nvPr>
        </p:nvSpPr>
        <p:spPr>
          <a:xfrm>
            <a:off x="1056750" y="12722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Decision Tree</a:t>
            </a:r>
            <a:endParaRPr/>
          </a:p>
        </p:txBody>
      </p:sp>
      <p:sp>
        <p:nvSpPr>
          <p:cNvPr id="420" name="Google Shape;420;p3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21" name="Google Shape;421;p34"/>
          <p:cNvPicPr preferRelativeResize="0"/>
          <p:nvPr/>
        </p:nvPicPr>
        <p:blipFill>
          <a:blip r:embed="rId3">
            <a:alphaModFix/>
          </a:blip>
          <a:stretch>
            <a:fillRect/>
          </a:stretch>
        </p:blipFill>
        <p:spPr>
          <a:xfrm>
            <a:off x="447675" y="1126525"/>
            <a:ext cx="8343900" cy="37474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 Factors Driving Attrition:</a:t>
            </a:r>
            <a:endParaRPr/>
          </a:p>
        </p:txBody>
      </p:sp>
      <p:sp>
        <p:nvSpPr>
          <p:cNvPr id="427" name="Google Shape;427;p3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04800" lvl="0" marL="457200" rtl="0" algn="l">
              <a:spcBef>
                <a:spcPts val="1100"/>
              </a:spcBef>
              <a:spcAft>
                <a:spcPts val="0"/>
              </a:spcAft>
              <a:buClr>
                <a:srgbClr val="000000"/>
              </a:buClr>
              <a:buSzPts val="1200"/>
              <a:buFont typeface="Arial"/>
              <a:buChar char="●"/>
            </a:pPr>
            <a:r>
              <a:rPr b="1" lang="en" sz="1200">
                <a:solidFill>
                  <a:srgbClr val="000000"/>
                </a:solidFill>
                <a:highlight>
                  <a:schemeClr val="lt1"/>
                </a:highlight>
              </a:rPr>
              <a:t>Frequent Travel</a:t>
            </a:r>
            <a:r>
              <a:rPr lang="en" sz="1200">
                <a:solidFill>
                  <a:srgbClr val="000000"/>
                </a:solidFill>
                <a:highlight>
                  <a:schemeClr val="lt1"/>
                </a:highlight>
              </a:rPr>
              <a:t> (24.9% attrition)</a:t>
            </a:r>
            <a:endParaRPr sz="1200">
              <a:solidFill>
                <a:srgbClr val="000000"/>
              </a:solidFill>
              <a:highlight>
                <a:schemeClr val="lt1"/>
              </a:highlight>
            </a:endParaRPr>
          </a:p>
          <a:p>
            <a:pPr indent="-304800" lvl="0" marL="457200" rtl="0" algn="l">
              <a:spcBef>
                <a:spcPts val="0"/>
              </a:spcBef>
              <a:spcAft>
                <a:spcPts val="0"/>
              </a:spcAft>
              <a:buClr>
                <a:srgbClr val="000000"/>
              </a:buClr>
              <a:buSzPts val="1200"/>
              <a:buFont typeface="Arial"/>
              <a:buChar char="●"/>
            </a:pPr>
            <a:r>
              <a:rPr b="1" lang="en" sz="1200">
                <a:solidFill>
                  <a:srgbClr val="000000"/>
                </a:solidFill>
                <a:highlight>
                  <a:schemeClr val="lt1"/>
                </a:highlight>
              </a:rPr>
              <a:t>Sales Department</a:t>
            </a:r>
            <a:r>
              <a:rPr lang="en" sz="1200">
                <a:solidFill>
                  <a:srgbClr val="000000"/>
                </a:solidFill>
                <a:highlight>
                  <a:schemeClr val="lt1"/>
                </a:highlight>
              </a:rPr>
              <a:t> (20.6%)</a:t>
            </a:r>
            <a:endParaRPr sz="1200">
              <a:solidFill>
                <a:srgbClr val="000000"/>
              </a:solidFill>
              <a:highlight>
                <a:schemeClr val="lt1"/>
              </a:highlight>
            </a:endParaRPr>
          </a:p>
          <a:p>
            <a:pPr indent="-304800" lvl="0" marL="457200" rtl="0" algn="l">
              <a:spcBef>
                <a:spcPts val="0"/>
              </a:spcBef>
              <a:spcAft>
                <a:spcPts val="0"/>
              </a:spcAft>
              <a:buClr>
                <a:srgbClr val="000000"/>
              </a:buClr>
              <a:buSzPts val="1200"/>
              <a:buFont typeface="Arial"/>
              <a:buChar char="●"/>
            </a:pPr>
            <a:r>
              <a:rPr b="1" lang="en" sz="1200">
                <a:solidFill>
                  <a:srgbClr val="000000"/>
                </a:solidFill>
                <a:highlight>
                  <a:schemeClr val="lt1"/>
                </a:highlight>
              </a:rPr>
              <a:t>Sales Representative Job Role</a:t>
            </a:r>
            <a:r>
              <a:rPr lang="en" sz="1200">
                <a:solidFill>
                  <a:srgbClr val="000000"/>
                </a:solidFill>
                <a:highlight>
                  <a:schemeClr val="lt1"/>
                </a:highlight>
              </a:rPr>
              <a:t> (39.8%—highest)</a:t>
            </a:r>
            <a:endParaRPr sz="1200">
              <a:solidFill>
                <a:srgbClr val="000000"/>
              </a:solidFill>
              <a:highlight>
                <a:schemeClr val="lt1"/>
              </a:highlight>
            </a:endParaRPr>
          </a:p>
          <a:p>
            <a:pPr indent="-304800" lvl="0" marL="457200" rtl="0" algn="l">
              <a:spcBef>
                <a:spcPts val="0"/>
              </a:spcBef>
              <a:spcAft>
                <a:spcPts val="0"/>
              </a:spcAft>
              <a:buClr>
                <a:srgbClr val="000000"/>
              </a:buClr>
              <a:buSzPts val="1200"/>
              <a:buFont typeface="Arial"/>
              <a:buChar char="●"/>
            </a:pPr>
            <a:r>
              <a:rPr b="1" lang="en" sz="1200">
                <a:solidFill>
                  <a:srgbClr val="000000"/>
                </a:solidFill>
                <a:highlight>
                  <a:schemeClr val="lt1"/>
                </a:highlight>
              </a:rPr>
              <a:t>Human Resources and Laboratory Technicians</a:t>
            </a:r>
            <a:r>
              <a:rPr lang="en" sz="1200">
                <a:solidFill>
                  <a:srgbClr val="000000"/>
                </a:solidFill>
                <a:highlight>
                  <a:schemeClr val="lt1"/>
                </a:highlight>
              </a:rPr>
              <a:t> (23% attrition)</a:t>
            </a:r>
            <a:endParaRPr sz="1200">
              <a:solidFill>
                <a:srgbClr val="000000"/>
              </a:solidFill>
              <a:highlight>
                <a:schemeClr val="lt1"/>
              </a:highlight>
            </a:endParaRPr>
          </a:p>
          <a:p>
            <a:pPr indent="-304800" lvl="0" marL="457200" rtl="0" algn="l">
              <a:spcBef>
                <a:spcPts val="0"/>
              </a:spcBef>
              <a:spcAft>
                <a:spcPts val="0"/>
              </a:spcAft>
              <a:buClr>
                <a:srgbClr val="000000"/>
              </a:buClr>
              <a:buSzPts val="1200"/>
              <a:buFont typeface="Arial"/>
              <a:buChar char="●"/>
            </a:pPr>
            <a:r>
              <a:rPr b="1" lang="en" sz="1200">
                <a:solidFill>
                  <a:srgbClr val="000000"/>
                </a:solidFill>
                <a:highlight>
                  <a:schemeClr val="lt1"/>
                </a:highlight>
              </a:rPr>
              <a:t>Single Employees</a:t>
            </a:r>
            <a:r>
              <a:rPr lang="en" sz="1200">
                <a:solidFill>
                  <a:srgbClr val="000000"/>
                </a:solidFill>
                <a:highlight>
                  <a:schemeClr val="lt1"/>
                </a:highlight>
              </a:rPr>
              <a:t> (25.5%)</a:t>
            </a:r>
            <a:endParaRPr sz="1200">
              <a:solidFill>
                <a:srgbClr val="000000"/>
              </a:solidFill>
              <a:highlight>
                <a:schemeClr val="lt1"/>
              </a:highlight>
            </a:endParaRPr>
          </a:p>
          <a:p>
            <a:pPr indent="0" lvl="0" marL="0" rtl="0" algn="l">
              <a:spcBef>
                <a:spcPts val="7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Recommendations </a:t>
            </a:r>
            <a:endParaRPr/>
          </a:p>
        </p:txBody>
      </p:sp>
      <p:sp>
        <p:nvSpPr>
          <p:cNvPr id="433" name="Google Shape;433;p36"/>
          <p:cNvSpPr txBox="1"/>
          <p:nvPr>
            <p:ph idx="1" type="body"/>
          </p:nvPr>
        </p:nvSpPr>
        <p:spPr>
          <a:xfrm>
            <a:off x="1172600" y="1797600"/>
            <a:ext cx="7030500" cy="283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1D1C1D"/>
                </a:solidFill>
                <a:highlight>
                  <a:srgbClr val="F8F8F8"/>
                </a:highlight>
              </a:rPr>
              <a:t>1. Improve Employee Engagement:</a:t>
            </a:r>
            <a:endParaRPr b="1" sz="1200">
              <a:solidFill>
                <a:srgbClr val="1D1C1D"/>
              </a:solidFill>
              <a:highlight>
                <a:srgbClr val="F8F8F8"/>
              </a:highlight>
            </a:endParaRPr>
          </a:p>
          <a:p>
            <a:pPr indent="0" lvl="0" marL="0" rtl="0" algn="l">
              <a:spcBef>
                <a:spcPts val="1200"/>
              </a:spcBef>
              <a:spcAft>
                <a:spcPts val="0"/>
              </a:spcAft>
              <a:buNone/>
            </a:pPr>
            <a:r>
              <a:rPr lang="en" sz="1200">
                <a:solidFill>
                  <a:srgbClr val="1D1C1D"/>
                </a:solidFill>
                <a:highlight>
                  <a:srgbClr val="F8F8F8"/>
                </a:highlight>
              </a:rPr>
              <a:t>   Focus on increasing employee engagement, as disengaged employees are more likely to leave. Companies can improve engagement through regular feedback surveys, recognizing achievements, and involving employees in decision-making processes because our analysis shows that job satisfaction or work environment are highly correlated with attrition.</a:t>
            </a:r>
            <a:endParaRPr sz="1200">
              <a:solidFill>
                <a:srgbClr val="1D1C1D"/>
              </a:solidFill>
              <a:highlight>
                <a:srgbClr val="F8F8F8"/>
              </a:highlight>
            </a:endParaRPr>
          </a:p>
          <a:p>
            <a:pPr indent="0" lvl="0" marL="0" rtl="0" algn="l">
              <a:spcBef>
                <a:spcPts val="1200"/>
              </a:spcBef>
              <a:spcAft>
                <a:spcPts val="0"/>
              </a:spcAft>
              <a:buNone/>
            </a:pPr>
            <a:r>
              <a:rPr b="1" lang="en" sz="1200">
                <a:solidFill>
                  <a:srgbClr val="1D1C1D"/>
                </a:solidFill>
                <a:highlight>
                  <a:srgbClr val="F8F8F8"/>
                </a:highlight>
              </a:rPr>
              <a:t>2. Address Work-Life Balance:</a:t>
            </a:r>
            <a:endParaRPr b="1" sz="1200">
              <a:solidFill>
                <a:srgbClr val="1D1C1D"/>
              </a:solidFill>
              <a:highlight>
                <a:srgbClr val="F8F8F8"/>
              </a:highlight>
            </a:endParaRPr>
          </a:p>
          <a:p>
            <a:pPr indent="0" lvl="0" marL="0" rtl="0" algn="l">
              <a:spcBef>
                <a:spcPts val="1200"/>
              </a:spcBef>
              <a:spcAft>
                <a:spcPts val="1200"/>
              </a:spcAft>
              <a:buNone/>
            </a:pPr>
            <a:r>
              <a:rPr lang="en" sz="1200">
                <a:solidFill>
                  <a:srgbClr val="1D1C1D"/>
                </a:solidFill>
                <a:highlight>
                  <a:srgbClr val="F8F8F8"/>
                </a:highlight>
              </a:rPr>
              <a:t>Introduce or enhance flexible working hours, remote working options, and wellness programs. Employees often leave because they feel overwhelmed with their workload or because they can't manage their personal lives alongside their professional responsibilities. The model shows that employees with poor work-life balance tend to leave, improving this aspect could be a key retention strategy.</a:t>
            </a:r>
            <a:endParaRPr sz="1200">
              <a:solidFill>
                <a:srgbClr val="1D1C1D"/>
              </a:solidFill>
              <a:highlight>
                <a:srgbClr val="F8F8F8"/>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3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Recommendations Continued</a:t>
            </a:r>
            <a:endParaRPr/>
          </a:p>
        </p:txBody>
      </p:sp>
      <p:sp>
        <p:nvSpPr>
          <p:cNvPr id="439" name="Google Shape;439;p37"/>
          <p:cNvSpPr txBox="1"/>
          <p:nvPr/>
        </p:nvSpPr>
        <p:spPr>
          <a:xfrm>
            <a:off x="1056750" y="1522775"/>
            <a:ext cx="7030500" cy="2669400"/>
          </a:xfrm>
          <a:prstGeom prst="rect">
            <a:avLst/>
          </a:prstGeom>
          <a:noFill/>
          <a:ln>
            <a:noFill/>
          </a:ln>
        </p:spPr>
        <p:txBody>
          <a:bodyPr anchorCtr="0" anchor="ctr" bIns="91425" lIns="91425" spcFirstLastPara="1" rIns="91425" wrap="square" tIns="91425">
            <a:noAutofit/>
          </a:bodyPr>
          <a:lstStyle/>
          <a:p>
            <a:pPr indent="0" lvl="0" marL="0" marR="190500" rtl="0" algn="l">
              <a:lnSpc>
                <a:spcPct val="146668"/>
              </a:lnSpc>
              <a:spcBef>
                <a:spcPts val="0"/>
              </a:spcBef>
              <a:spcAft>
                <a:spcPts val="0"/>
              </a:spcAft>
              <a:buNone/>
            </a:pPr>
            <a:r>
              <a:t/>
            </a:r>
            <a:endParaRPr sz="1150">
              <a:solidFill>
                <a:srgbClr val="1D1C1D"/>
              </a:solidFill>
              <a:highlight>
                <a:srgbClr val="F8F8F8"/>
              </a:highlight>
            </a:endParaRPr>
          </a:p>
          <a:p>
            <a:pPr indent="0" lvl="0" marL="0" marR="190500" rtl="0" algn="l">
              <a:lnSpc>
                <a:spcPct val="146668"/>
              </a:lnSpc>
              <a:spcBef>
                <a:spcPts val="0"/>
              </a:spcBef>
              <a:spcAft>
                <a:spcPts val="0"/>
              </a:spcAft>
              <a:buNone/>
            </a:pPr>
            <a:r>
              <a:rPr b="1" lang="en" sz="1200">
                <a:solidFill>
                  <a:srgbClr val="1D1C1D"/>
                </a:solidFill>
                <a:highlight>
                  <a:srgbClr val="F8F8F8"/>
                </a:highlight>
                <a:latin typeface="Nunito"/>
                <a:ea typeface="Nunito"/>
                <a:cs typeface="Nunito"/>
                <a:sym typeface="Nunito"/>
              </a:rPr>
              <a:t>3. Address Uncompetitive Job Roles:</a:t>
            </a:r>
            <a:endParaRPr b="1" sz="1200">
              <a:solidFill>
                <a:srgbClr val="1D1C1D"/>
              </a:solidFill>
              <a:highlight>
                <a:srgbClr val="F8F8F8"/>
              </a:highlight>
              <a:latin typeface="Nunito"/>
              <a:ea typeface="Nunito"/>
              <a:cs typeface="Nunito"/>
              <a:sym typeface="Nunito"/>
            </a:endParaRPr>
          </a:p>
          <a:p>
            <a:pPr indent="0" lvl="0" marL="0" marR="190500" rtl="0" algn="l">
              <a:lnSpc>
                <a:spcPct val="146668"/>
              </a:lnSpc>
              <a:spcBef>
                <a:spcPts val="0"/>
              </a:spcBef>
              <a:spcAft>
                <a:spcPts val="0"/>
              </a:spcAft>
              <a:buNone/>
            </a:pPr>
            <a:r>
              <a:rPr lang="en" sz="1200">
                <a:solidFill>
                  <a:srgbClr val="1D1C1D"/>
                </a:solidFill>
                <a:highlight>
                  <a:srgbClr val="F8F8F8"/>
                </a:highlight>
                <a:latin typeface="Nunito"/>
                <a:ea typeface="Nunito"/>
                <a:cs typeface="Nunito"/>
                <a:sym typeface="Nunito"/>
              </a:rPr>
              <a:t> If employees in certain roles (e.g., specific departments) show higher attrition rates, evaluate whether these positions are competitive in terms of pay, responsibilities, and growth potential.</a:t>
            </a:r>
            <a:endParaRPr sz="1200">
              <a:solidFill>
                <a:srgbClr val="1D1C1D"/>
              </a:solidFill>
              <a:highlight>
                <a:srgbClr val="F8F8F8"/>
              </a:highlight>
              <a:latin typeface="Nunito"/>
              <a:ea typeface="Nunito"/>
              <a:cs typeface="Nunito"/>
              <a:sym typeface="Nunito"/>
            </a:endParaRPr>
          </a:p>
          <a:p>
            <a:pPr indent="0" lvl="0" marL="0" marR="190500" rtl="0" algn="l">
              <a:lnSpc>
                <a:spcPct val="146668"/>
              </a:lnSpc>
              <a:spcBef>
                <a:spcPts val="0"/>
              </a:spcBef>
              <a:spcAft>
                <a:spcPts val="0"/>
              </a:spcAft>
              <a:buNone/>
            </a:pPr>
            <a:r>
              <a:t/>
            </a:r>
            <a:endParaRPr sz="1200">
              <a:solidFill>
                <a:srgbClr val="1D1C1D"/>
              </a:solidFill>
              <a:highlight>
                <a:srgbClr val="F8F8F8"/>
              </a:highlight>
              <a:latin typeface="Nunito"/>
              <a:ea typeface="Nunito"/>
              <a:cs typeface="Nunito"/>
              <a:sym typeface="Nunito"/>
            </a:endParaRPr>
          </a:p>
          <a:p>
            <a:pPr indent="0" lvl="0" marL="0" marR="190500" rtl="0" algn="l">
              <a:lnSpc>
                <a:spcPct val="146668"/>
              </a:lnSpc>
              <a:spcBef>
                <a:spcPts val="0"/>
              </a:spcBef>
              <a:spcAft>
                <a:spcPts val="0"/>
              </a:spcAft>
              <a:buNone/>
            </a:pPr>
            <a:r>
              <a:rPr b="1" lang="en" sz="1200">
                <a:solidFill>
                  <a:srgbClr val="1D1C1D"/>
                </a:solidFill>
                <a:highlight>
                  <a:srgbClr val="F8F8F8"/>
                </a:highlight>
                <a:latin typeface="Nunito"/>
                <a:ea typeface="Nunito"/>
                <a:cs typeface="Nunito"/>
                <a:sym typeface="Nunito"/>
              </a:rPr>
              <a:t>4. Implement Exit Interviews and Stay Interviews:</a:t>
            </a:r>
            <a:endParaRPr b="1" sz="1200">
              <a:solidFill>
                <a:srgbClr val="1D1C1D"/>
              </a:solidFill>
              <a:highlight>
                <a:srgbClr val="F8F8F8"/>
              </a:highlight>
              <a:latin typeface="Nunito"/>
              <a:ea typeface="Nunito"/>
              <a:cs typeface="Nunito"/>
              <a:sym typeface="Nunito"/>
            </a:endParaRPr>
          </a:p>
          <a:p>
            <a:pPr indent="0" lvl="0" marL="0" marR="190500" rtl="0" algn="l">
              <a:lnSpc>
                <a:spcPct val="146668"/>
              </a:lnSpc>
              <a:spcBef>
                <a:spcPts val="0"/>
              </a:spcBef>
              <a:spcAft>
                <a:spcPts val="0"/>
              </a:spcAft>
              <a:buNone/>
            </a:pPr>
            <a:r>
              <a:rPr lang="en" sz="1200">
                <a:solidFill>
                  <a:srgbClr val="1D1C1D"/>
                </a:solidFill>
                <a:highlight>
                  <a:srgbClr val="F8F8F8"/>
                </a:highlight>
                <a:latin typeface="Nunito"/>
                <a:ea typeface="Nunito"/>
                <a:cs typeface="Nunito"/>
                <a:sym typeface="Nunito"/>
              </a:rPr>
              <a:t> Exit interviews provide valuable insight into the reasons behind employee attrition, which can guide future retention strategies. Stay interviews allow you to proactively address concerns before they lead to resignations</a:t>
            </a:r>
            <a:endParaRPr sz="1200">
              <a:solidFill>
                <a:srgbClr val="1D1C1D"/>
              </a:solidFill>
              <a:highlight>
                <a:srgbClr val="F8F8F8"/>
              </a:highlight>
              <a:latin typeface="Nunito"/>
              <a:ea typeface="Nunito"/>
              <a:cs typeface="Nunito"/>
              <a:sym typeface="Nunito"/>
            </a:endParaRPr>
          </a:p>
          <a:p>
            <a:pPr indent="0" lvl="0" marL="0" marR="190500" rtl="0" algn="l">
              <a:lnSpc>
                <a:spcPct val="146668"/>
              </a:lnSpc>
              <a:spcBef>
                <a:spcPts val="0"/>
              </a:spcBef>
              <a:spcAft>
                <a:spcPts val="0"/>
              </a:spcAft>
              <a:buNone/>
            </a:pPr>
            <a:r>
              <a:rPr lang="en" sz="1150">
                <a:solidFill>
                  <a:srgbClr val="1D1C1D"/>
                </a:solidFill>
                <a:highlight>
                  <a:srgbClr val="F8F8F8"/>
                </a:highlight>
              </a:rPr>
              <a:t> </a:t>
            </a:r>
            <a:endParaRPr sz="1150">
              <a:solidFill>
                <a:srgbClr val="1D1C1D"/>
              </a:solidFill>
              <a:highlight>
                <a:srgbClr val="F8F8F8"/>
              </a:highlight>
            </a:endParaRPr>
          </a:p>
          <a:p>
            <a:pPr indent="0" lvl="0" marL="0" marR="190500" rtl="0" algn="l">
              <a:lnSpc>
                <a:spcPct val="146668"/>
              </a:lnSpc>
              <a:spcBef>
                <a:spcPts val="0"/>
              </a:spcBef>
              <a:spcAft>
                <a:spcPts val="0"/>
              </a:spcAft>
              <a:buNone/>
            </a:pPr>
            <a:r>
              <a:t/>
            </a:r>
            <a:endParaRPr sz="1150">
              <a:solidFill>
                <a:srgbClr val="1D1C1D"/>
              </a:solidFill>
              <a:highlight>
                <a:srgbClr val="F8F8F8"/>
              </a:highlight>
            </a:endParaRPr>
          </a:p>
          <a:p>
            <a:pPr indent="0" lvl="0" marL="190500" marR="190500" rtl="0" algn="l">
              <a:lnSpc>
                <a:spcPct val="146668"/>
              </a:lnSpc>
              <a:spcBef>
                <a:spcPts val="0"/>
              </a:spcBef>
              <a:spcAft>
                <a:spcPts val="0"/>
              </a:spcAft>
              <a:buNone/>
            </a:pPr>
            <a:r>
              <a:rPr lang="en" sz="1150">
                <a:solidFill>
                  <a:srgbClr val="1D1C1D"/>
                </a:solidFill>
                <a:highlight>
                  <a:srgbClr val="F8F8F8"/>
                </a:highlight>
              </a:rPr>
              <a:t>   </a:t>
            </a:r>
            <a:endParaRPr sz="1150">
              <a:solidFill>
                <a:srgbClr val="1D1C1D"/>
              </a:solidFill>
              <a:highlight>
                <a:srgbClr val="FFFFFF"/>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Recommendations Continued</a:t>
            </a:r>
            <a:endParaRPr/>
          </a:p>
        </p:txBody>
      </p:sp>
      <p:sp>
        <p:nvSpPr>
          <p:cNvPr id="445" name="Google Shape;445;p3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5. Strengthen Manager-Employee Relationships:</a:t>
            </a:r>
            <a:endParaRPr b="1"/>
          </a:p>
          <a:p>
            <a:pPr indent="0" lvl="0" marL="0" rtl="0" algn="l">
              <a:spcBef>
                <a:spcPts val="1200"/>
              </a:spcBef>
              <a:spcAft>
                <a:spcPts val="0"/>
              </a:spcAft>
              <a:buNone/>
            </a:pPr>
            <a:r>
              <a:rPr lang="en"/>
              <a:t>Offer management training programs to ensure that managers are effectively supporting their teams, providing feedback, and resolving conflicts.A poor relation with direct supervisors is a common reason for employee turnover. </a:t>
            </a:r>
            <a:endParaRPr/>
          </a:p>
          <a:p>
            <a:pPr indent="0" lvl="0" marL="0" rtl="0" algn="l">
              <a:spcBef>
                <a:spcPts val="1200"/>
              </a:spcBef>
              <a:spcAft>
                <a:spcPts val="1200"/>
              </a:spcAft>
              <a:buNone/>
            </a:pPr>
            <a:r>
              <a:rPr lang="en"/>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3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451" name="Google Shape;451;p3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sz="700">
                <a:solidFill>
                  <a:srgbClr val="000000"/>
                </a:solidFill>
                <a:latin typeface="Times New Roman"/>
                <a:ea typeface="Times New Roman"/>
                <a:cs typeface="Times New Roman"/>
                <a:sym typeface="Times New Roman"/>
              </a:rPr>
              <a:t> </a:t>
            </a:r>
            <a:r>
              <a:rPr lang="en" sz="1100">
                <a:solidFill>
                  <a:srgbClr val="000000"/>
                </a:solidFill>
                <a:latin typeface="Arial"/>
                <a:ea typeface="Arial"/>
                <a:cs typeface="Arial"/>
                <a:sym typeface="Arial"/>
              </a:rPr>
              <a:t>These recommendations can be tailored based on the specific factors that are most correlated with attrition in the model. By addressing issues related to work environment, compensation, career development, and management practices, companies can reduce employee turnover and improve overall employee satisfaction. Implementing these strategies can result in a more loyal and motivated workforce, leading to higher productivity and retention rates.</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 </a:t>
            </a:r>
            <a:endParaRPr/>
          </a:p>
        </p:txBody>
      </p:sp>
      <p:sp>
        <p:nvSpPr>
          <p:cNvPr id="457" name="Google Shape;457;p4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https://www.kaggle.com/datasets/pavansubhasht/ibm-hr-analytics-attrition-dataset</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125000"/>
              </a:lnSpc>
              <a:spcBef>
                <a:spcPts val="1800"/>
              </a:spcBef>
              <a:spcAft>
                <a:spcPts val="400"/>
              </a:spcAft>
              <a:buNone/>
            </a:pPr>
            <a:r>
              <a:rPr lang="en" sz="2400">
                <a:solidFill>
                  <a:srgbClr val="1F2328"/>
                </a:solidFill>
                <a:highlight>
                  <a:srgbClr val="FFFFFF"/>
                </a:highlight>
              </a:rPr>
              <a:t>Technologies &amp; Tools Used</a:t>
            </a:r>
            <a:endParaRPr sz="2400"/>
          </a:p>
        </p:txBody>
      </p:sp>
      <p:sp>
        <p:nvSpPr>
          <p:cNvPr id="290" name="Google Shape;290;p15"/>
          <p:cNvSpPr txBox="1"/>
          <p:nvPr>
            <p:ph idx="1" type="body"/>
          </p:nvPr>
        </p:nvSpPr>
        <p:spPr>
          <a:xfrm>
            <a:off x="822675" y="1653275"/>
            <a:ext cx="7030500" cy="2222400"/>
          </a:xfrm>
          <a:prstGeom prst="rect">
            <a:avLst/>
          </a:prstGeom>
        </p:spPr>
        <p:txBody>
          <a:bodyPr anchorCtr="0" anchor="t" bIns="91425" lIns="91425" spcFirstLastPara="1" rIns="91425" wrap="square" tIns="91425">
            <a:normAutofit lnSpcReduction="10000"/>
          </a:bodyPr>
          <a:lstStyle/>
          <a:p>
            <a:pPr indent="0" lvl="0" marL="0" rtl="0" algn="l">
              <a:lnSpc>
                <a:spcPct val="125000"/>
              </a:lnSpc>
              <a:spcBef>
                <a:spcPts val="1800"/>
              </a:spcBef>
              <a:spcAft>
                <a:spcPts val="0"/>
              </a:spcAft>
              <a:buNone/>
            </a:pPr>
            <a:r>
              <a:t/>
            </a:r>
            <a:endParaRPr b="1" sz="1800">
              <a:solidFill>
                <a:srgbClr val="1F2328"/>
              </a:solidFill>
              <a:highlight>
                <a:srgbClr val="FFFFFF"/>
              </a:highlight>
              <a:latin typeface="Arial"/>
              <a:ea typeface="Arial"/>
              <a:cs typeface="Arial"/>
              <a:sym typeface="Arial"/>
            </a:endParaRPr>
          </a:p>
          <a:p>
            <a:pPr indent="-317500" lvl="0" marL="457200" rtl="0" algn="l">
              <a:spcBef>
                <a:spcPts val="400"/>
              </a:spcBef>
              <a:spcAft>
                <a:spcPts val="0"/>
              </a:spcAft>
              <a:buClr>
                <a:srgbClr val="1F2328"/>
              </a:buClr>
              <a:buSzPts val="1400"/>
              <a:buFont typeface="Nunito"/>
              <a:buChar char="●"/>
            </a:pPr>
            <a:r>
              <a:rPr lang="en" sz="1400">
                <a:solidFill>
                  <a:srgbClr val="1F2328"/>
                </a:solidFill>
                <a:highlight>
                  <a:srgbClr val="FFFFFF"/>
                </a:highlight>
              </a:rPr>
              <a:t>Programming Language: Python</a:t>
            </a:r>
            <a:endParaRPr sz="1400">
              <a:solidFill>
                <a:srgbClr val="1F2328"/>
              </a:solidFill>
              <a:highlight>
                <a:srgbClr val="FFFFFF"/>
              </a:highlight>
            </a:endParaRPr>
          </a:p>
          <a:p>
            <a:pPr indent="-317500" lvl="0" marL="457200" rtl="0" algn="l">
              <a:spcBef>
                <a:spcPts val="0"/>
              </a:spcBef>
              <a:spcAft>
                <a:spcPts val="0"/>
              </a:spcAft>
              <a:buClr>
                <a:srgbClr val="1F2328"/>
              </a:buClr>
              <a:buSzPts val="1400"/>
              <a:buFont typeface="Nunito"/>
              <a:buChar char="●"/>
            </a:pPr>
            <a:r>
              <a:rPr lang="en" sz="1400">
                <a:solidFill>
                  <a:srgbClr val="1F2328"/>
                </a:solidFill>
                <a:highlight>
                  <a:srgbClr val="FFFFFF"/>
                </a:highlight>
              </a:rPr>
              <a:t>Libraries: Pandas, NumPy, Scikit-Learn, Matplotlib, Seaborn</a:t>
            </a:r>
            <a:endParaRPr sz="1400">
              <a:solidFill>
                <a:srgbClr val="1F2328"/>
              </a:solidFill>
              <a:highlight>
                <a:srgbClr val="FFFFFF"/>
              </a:highlight>
            </a:endParaRPr>
          </a:p>
          <a:p>
            <a:pPr indent="-317500" lvl="0" marL="457200" rtl="0" algn="l">
              <a:spcBef>
                <a:spcPts val="0"/>
              </a:spcBef>
              <a:spcAft>
                <a:spcPts val="0"/>
              </a:spcAft>
              <a:buClr>
                <a:srgbClr val="1F2328"/>
              </a:buClr>
              <a:buSzPts val="1400"/>
              <a:buFont typeface="Nunito"/>
              <a:buChar char="●"/>
            </a:pPr>
            <a:r>
              <a:rPr lang="en" sz="1400">
                <a:solidFill>
                  <a:srgbClr val="1F2328"/>
                </a:solidFill>
                <a:highlight>
                  <a:srgbClr val="FFFFFF"/>
                </a:highlight>
              </a:rPr>
              <a:t>Machine Learning Techniques: Feature Scaling, One-Hot Encoding, Hyperparameter Tuning (GridSearchCV)</a:t>
            </a:r>
            <a:endParaRPr sz="1400">
              <a:solidFill>
                <a:srgbClr val="1F2328"/>
              </a:solidFill>
              <a:highlight>
                <a:srgbClr val="FFFFFF"/>
              </a:highlight>
            </a:endParaRPr>
          </a:p>
          <a:p>
            <a:pPr indent="-317500" lvl="0" marL="457200" rtl="0" algn="l">
              <a:spcBef>
                <a:spcPts val="0"/>
              </a:spcBef>
              <a:spcAft>
                <a:spcPts val="0"/>
              </a:spcAft>
              <a:buClr>
                <a:srgbClr val="1F2328"/>
              </a:buClr>
              <a:buSzPts val="1400"/>
              <a:buFont typeface="Nunito"/>
              <a:buChar char="●"/>
            </a:pPr>
            <a:r>
              <a:rPr lang="en" sz="1400">
                <a:solidFill>
                  <a:srgbClr val="1F2328"/>
                </a:solidFill>
                <a:highlight>
                  <a:srgbClr val="FFFFFF"/>
                </a:highlight>
              </a:rPr>
              <a:t>Visualization: Matplotlib, Seaborn,Tableau</a:t>
            </a:r>
            <a:endParaRPr sz="1400">
              <a:solidFill>
                <a:srgbClr val="1F2328"/>
              </a:solidFill>
              <a:highlight>
                <a:srgbClr val="FFFFFF"/>
              </a:highlight>
            </a:endParaRPr>
          </a:p>
          <a:p>
            <a:pPr indent="-317500" lvl="0" marL="457200" rtl="0" algn="l">
              <a:spcBef>
                <a:spcPts val="0"/>
              </a:spcBef>
              <a:spcAft>
                <a:spcPts val="0"/>
              </a:spcAft>
              <a:buClr>
                <a:srgbClr val="1F2328"/>
              </a:buClr>
              <a:buSzPts val="1400"/>
              <a:buFont typeface="Nunito"/>
              <a:buChar char="●"/>
            </a:pPr>
            <a:r>
              <a:rPr lang="en" sz="1400">
                <a:solidFill>
                  <a:srgbClr val="1F2328"/>
                </a:solidFill>
                <a:highlight>
                  <a:srgbClr val="FFFFFF"/>
                </a:highlight>
              </a:rPr>
              <a:t>Evaluation Metrics: Accuracy Score, Confusion Matrix, Classification Report</a:t>
            </a:r>
            <a:endParaRPr sz="1400">
              <a:solidFill>
                <a:srgbClr val="1F2328"/>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a:p>
        </p:txBody>
      </p:sp>
      <p:sp>
        <p:nvSpPr>
          <p:cNvPr id="296" name="Google Shape;296;p16"/>
          <p:cNvSpPr txBox="1"/>
          <p:nvPr>
            <p:ph idx="1" type="body"/>
          </p:nvPr>
        </p:nvSpPr>
        <p:spPr>
          <a:xfrm>
            <a:off x="1163850" y="1543925"/>
            <a:ext cx="7030500" cy="291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F2328"/>
                </a:solidFill>
                <a:highlight>
                  <a:srgbClr val="FFFFFF"/>
                </a:highlight>
              </a:rPr>
              <a:t>The project follows a structured pipeline:</a:t>
            </a:r>
            <a:endParaRPr sz="1200">
              <a:solidFill>
                <a:srgbClr val="1F2328"/>
              </a:solidFill>
              <a:highlight>
                <a:srgbClr val="FFFFFF"/>
              </a:highlight>
            </a:endParaRPr>
          </a:p>
          <a:p>
            <a:pPr indent="-304800" lvl="0" marL="457200" rtl="0" algn="l">
              <a:spcBef>
                <a:spcPts val="0"/>
              </a:spcBef>
              <a:spcAft>
                <a:spcPts val="0"/>
              </a:spcAft>
              <a:buClr>
                <a:srgbClr val="1F2328"/>
              </a:buClr>
              <a:buSzPts val="1200"/>
              <a:buFont typeface="Nunito"/>
              <a:buAutoNum type="arabicPeriod"/>
            </a:pPr>
            <a:r>
              <a:rPr lang="en" sz="1200">
                <a:solidFill>
                  <a:srgbClr val="1F2328"/>
                </a:solidFill>
                <a:highlight>
                  <a:srgbClr val="FFFFFF"/>
                </a:highlight>
              </a:rPr>
              <a:t>Data Preprocessing</a:t>
            </a:r>
            <a:endParaRPr sz="1200">
              <a:solidFill>
                <a:srgbClr val="1F2328"/>
              </a:solidFill>
              <a:highlight>
                <a:srgbClr val="FFFFFF"/>
              </a:highlight>
            </a:endParaRPr>
          </a:p>
          <a:p>
            <a:pPr indent="-304800" lvl="1" marL="914400" rtl="0" algn="l">
              <a:spcBef>
                <a:spcPts val="0"/>
              </a:spcBef>
              <a:spcAft>
                <a:spcPts val="0"/>
              </a:spcAft>
              <a:buClr>
                <a:srgbClr val="1F2328"/>
              </a:buClr>
              <a:buSzPts val="1200"/>
              <a:buFont typeface="Nunito"/>
              <a:buChar char="○"/>
            </a:pPr>
            <a:r>
              <a:rPr lang="en" sz="1200">
                <a:solidFill>
                  <a:srgbClr val="1F2328"/>
                </a:solidFill>
                <a:highlight>
                  <a:srgbClr val="FFFFFF"/>
                </a:highlight>
              </a:rPr>
              <a:t>Handling missing values</a:t>
            </a:r>
            <a:endParaRPr sz="1200">
              <a:solidFill>
                <a:srgbClr val="1F2328"/>
              </a:solidFill>
              <a:highlight>
                <a:srgbClr val="FFFFFF"/>
              </a:highlight>
            </a:endParaRPr>
          </a:p>
          <a:p>
            <a:pPr indent="-304800" lvl="1" marL="914400" rtl="0" algn="l">
              <a:spcBef>
                <a:spcPts val="0"/>
              </a:spcBef>
              <a:spcAft>
                <a:spcPts val="0"/>
              </a:spcAft>
              <a:buClr>
                <a:srgbClr val="1F2328"/>
              </a:buClr>
              <a:buSzPts val="1200"/>
              <a:buFont typeface="Nunito"/>
              <a:buChar char="○"/>
            </a:pPr>
            <a:r>
              <a:rPr lang="en" sz="1200">
                <a:solidFill>
                  <a:srgbClr val="1F2328"/>
                </a:solidFill>
                <a:highlight>
                  <a:srgbClr val="FFFFFF"/>
                </a:highlight>
              </a:rPr>
              <a:t>Encoding categorical variables</a:t>
            </a:r>
            <a:endParaRPr sz="1200">
              <a:solidFill>
                <a:srgbClr val="1F2328"/>
              </a:solidFill>
              <a:highlight>
                <a:srgbClr val="FFFFFF"/>
              </a:highlight>
            </a:endParaRPr>
          </a:p>
          <a:p>
            <a:pPr indent="-304800" lvl="1" marL="914400" rtl="0" algn="l">
              <a:spcBef>
                <a:spcPts val="0"/>
              </a:spcBef>
              <a:spcAft>
                <a:spcPts val="0"/>
              </a:spcAft>
              <a:buClr>
                <a:srgbClr val="1F2328"/>
              </a:buClr>
              <a:buSzPts val="1200"/>
              <a:buFont typeface="Nunito"/>
              <a:buChar char="○"/>
            </a:pPr>
            <a:r>
              <a:rPr lang="en" sz="1200">
                <a:solidFill>
                  <a:srgbClr val="1F2328"/>
                </a:solidFill>
                <a:highlight>
                  <a:srgbClr val="FFFFFF"/>
                </a:highlight>
              </a:rPr>
              <a:t>Standardizing numerical features</a:t>
            </a:r>
            <a:endParaRPr sz="1200">
              <a:solidFill>
                <a:srgbClr val="1F2328"/>
              </a:solidFill>
              <a:highlight>
                <a:srgbClr val="FFFFFF"/>
              </a:highlight>
            </a:endParaRPr>
          </a:p>
          <a:p>
            <a:pPr indent="-304800" lvl="0" marL="457200" rtl="0" algn="l">
              <a:spcBef>
                <a:spcPts val="0"/>
              </a:spcBef>
              <a:spcAft>
                <a:spcPts val="0"/>
              </a:spcAft>
              <a:buClr>
                <a:srgbClr val="1F2328"/>
              </a:buClr>
              <a:buSzPts val="1200"/>
              <a:buFont typeface="Nunito"/>
              <a:buAutoNum type="arabicPeriod"/>
            </a:pPr>
            <a:r>
              <a:rPr lang="en" sz="1200">
                <a:solidFill>
                  <a:srgbClr val="1F2328"/>
                </a:solidFill>
                <a:highlight>
                  <a:srgbClr val="FFFFFF"/>
                </a:highlight>
              </a:rPr>
              <a:t>Model Training &amp; Evaluation</a:t>
            </a:r>
            <a:endParaRPr sz="1200">
              <a:solidFill>
                <a:srgbClr val="1F2328"/>
              </a:solidFill>
              <a:highlight>
                <a:srgbClr val="FFFFFF"/>
              </a:highlight>
            </a:endParaRPr>
          </a:p>
          <a:p>
            <a:pPr indent="-304800" lvl="1" marL="914400" rtl="0" algn="l">
              <a:spcBef>
                <a:spcPts val="0"/>
              </a:spcBef>
              <a:spcAft>
                <a:spcPts val="0"/>
              </a:spcAft>
              <a:buClr>
                <a:srgbClr val="1F2328"/>
              </a:buClr>
              <a:buSzPts val="1200"/>
              <a:buFont typeface="Nunito"/>
              <a:buChar char="○"/>
            </a:pPr>
            <a:r>
              <a:rPr lang="en" sz="1200">
                <a:solidFill>
                  <a:srgbClr val="1F2328"/>
                </a:solidFill>
                <a:highlight>
                  <a:srgbClr val="FFFFFF"/>
                </a:highlight>
              </a:rPr>
              <a:t>Training models on unscaled data</a:t>
            </a:r>
            <a:endParaRPr sz="1200">
              <a:solidFill>
                <a:srgbClr val="1F2328"/>
              </a:solidFill>
              <a:highlight>
                <a:srgbClr val="FFFFFF"/>
              </a:highlight>
            </a:endParaRPr>
          </a:p>
          <a:p>
            <a:pPr indent="-304800" lvl="1" marL="914400" rtl="0" algn="l">
              <a:spcBef>
                <a:spcPts val="0"/>
              </a:spcBef>
              <a:spcAft>
                <a:spcPts val="0"/>
              </a:spcAft>
              <a:buClr>
                <a:srgbClr val="1F2328"/>
              </a:buClr>
              <a:buSzPts val="1200"/>
              <a:buFont typeface="Nunito"/>
              <a:buChar char="○"/>
            </a:pPr>
            <a:r>
              <a:rPr lang="en" sz="1200">
                <a:solidFill>
                  <a:srgbClr val="1F2328"/>
                </a:solidFill>
                <a:highlight>
                  <a:srgbClr val="FFFFFF"/>
                </a:highlight>
              </a:rPr>
              <a:t>Implementing feature selection and standardization</a:t>
            </a:r>
            <a:endParaRPr sz="1200">
              <a:solidFill>
                <a:srgbClr val="1F2328"/>
              </a:solidFill>
              <a:highlight>
                <a:srgbClr val="FFFFFF"/>
              </a:highlight>
            </a:endParaRPr>
          </a:p>
          <a:p>
            <a:pPr indent="-304800" lvl="1" marL="914400" rtl="0" algn="l">
              <a:spcBef>
                <a:spcPts val="0"/>
              </a:spcBef>
              <a:spcAft>
                <a:spcPts val="0"/>
              </a:spcAft>
              <a:buClr>
                <a:srgbClr val="1F2328"/>
              </a:buClr>
              <a:buSzPts val="1200"/>
              <a:buFont typeface="Nunito"/>
              <a:buChar char="○"/>
            </a:pPr>
            <a:r>
              <a:rPr lang="en" sz="1200">
                <a:solidFill>
                  <a:srgbClr val="1F2328"/>
                </a:solidFill>
                <a:highlight>
                  <a:srgbClr val="FFFFFF"/>
                </a:highlight>
              </a:rPr>
              <a:t>Hyperparameter tuning using GridSearchCV</a:t>
            </a:r>
            <a:endParaRPr sz="1200">
              <a:solidFill>
                <a:srgbClr val="1F2328"/>
              </a:solidFill>
              <a:highlight>
                <a:srgbClr val="FFFFFF"/>
              </a:highlight>
            </a:endParaRPr>
          </a:p>
          <a:p>
            <a:pPr indent="-304800" lvl="0" marL="457200" rtl="0" algn="l">
              <a:spcBef>
                <a:spcPts val="0"/>
              </a:spcBef>
              <a:spcAft>
                <a:spcPts val="0"/>
              </a:spcAft>
              <a:buClr>
                <a:srgbClr val="1F2328"/>
              </a:buClr>
              <a:buSzPts val="1200"/>
              <a:buFont typeface="Nunito"/>
              <a:buAutoNum type="arabicPeriod"/>
            </a:pPr>
            <a:r>
              <a:rPr lang="en" sz="1200">
                <a:solidFill>
                  <a:srgbClr val="1F2328"/>
                </a:solidFill>
                <a:highlight>
                  <a:srgbClr val="FFFFFF"/>
                </a:highlight>
              </a:rPr>
              <a:t>Performance Metrics</a:t>
            </a:r>
            <a:endParaRPr sz="1200">
              <a:solidFill>
                <a:srgbClr val="1F2328"/>
              </a:solidFill>
              <a:highlight>
                <a:srgbClr val="FFFFFF"/>
              </a:highlight>
            </a:endParaRPr>
          </a:p>
          <a:p>
            <a:pPr indent="-304800" lvl="1" marL="914400" rtl="0" algn="l">
              <a:spcBef>
                <a:spcPts val="0"/>
              </a:spcBef>
              <a:spcAft>
                <a:spcPts val="0"/>
              </a:spcAft>
              <a:buClr>
                <a:srgbClr val="1F2328"/>
              </a:buClr>
              <a:buSzPts val="1200"/>
              <a:buFont typeface="Nunito"/>
              <a:buChar char="○"/>
            </a:pPr>
            <a:r>
              <a:rPr lang="en" sz="1200">
                <a:solidFill>
                  <a:srgbClr val="1F2328"/>
                </a:solidFill>
                <a:highlight>
                  <a:srgbClr val="FFFFFF"/>
                </a:highlight>
              </a:rPr>
              <a:t>Accuracy Score</a:t>
            </a:r>
            <a:endParaRPr sz="1200">
              <a:solidFill>
                <a:srgbClr val="1F2328"/>
              </a:solidFill>
              <a:highlight>
                <a:srgbClr val="FFFFFF"/>
              </a:highlight>
            </a:endParaRPr>
          </a:p>
          <a:p>
            <a:pPr indent="-304800" lvl="1" marL="914400" rtl="0" algn="l">
              <a:spcBef>
                <a:spcPts val="0"/>
              </a:spcBef>
              <a:spcAft>
                <a:spcPts val="0"/>
              </a:spcAft>
              <a:buClr>
                <a:srgbClr val="1F2328"/>
              </a:buClr>
              <a:buSzPts val="1200"/>
              <a:buFont typeface="Nunito"/>
              <a:buChar char="○"/>
            </a:pPr>
            <a:r>
              <a:rPr lang="en" sz="1200">
                <a:solidFill>
                  <a:srgbClr val="1F2328"/>
                </a:solidFill>
                <a:highlight>
                  <a:srgbClr val="FFFFFF"/>
                </a:highlight>
              </a:rPr>
              <a:t>Confusion Matrix</a:t>
            </a:r>
            <a:endParaRPr sz="1200">
              <a:solidFill>
                <a:srgbClr val="1F2328"/>
              </a:solidFill>
              <a:highlight>
                <a:srgbClr val="FFFFFF"/>
              </a:highlight>
            </a:endParaRPr>
          </a:p>
          <a:p>
            <a:pPr indent="-304800" lvl="1" marL="914400" rtl="0" algn="l">
              <a:spcBef>
                <a:spcPts val="0"/>
              </a:spcBef>
              <a:spcAft>
                <a:spcPts val="0"/>
              </a:spcAft>
              <a:buClr>
                <a:srgbClr val="1F2328"/>
              </a:buClr>
              <a:buSzPts val="1200"/>
              <a:buFont typeface="Nunito"/>
              <a:buChar char="○"/>
            </a:pPr>
            <a:r>
              <a:rPr lang="en" sz="1200">
                <a:solidFill>
                  <a:srgbClr val="1F2328"/>
                </a:solidFill>
                <a:highlight>
                  <a:srgbClr val="FFFFFF"/>
                </a:highlight>
              </a:rPr>
              <a:t>Classification Report (Precision, Recall, F1-score)</a:t>
            </a:r>
            <a:endParaRPr sz="1200">
              <a:solidFill>
                <a:srgbClr val="1F2328"/>
              </a:solidFill>
              <a:highlight>
                <a:srgbClr val="FFFFFF"/>
              </a:highlight>
            </a:endParaRPr>
          </a:p>
          <a:p>
            <a:pPr indent="0" lvl="0" marL="0" rtl="0" algn="l">
              <a:spcBef>
                <a:spcPts val="0"/>
              </a:spcBef>
              <a:spcAft>
                <a:spcPts val="1200"/>
              </a:spcAft>
              <a:buNone/>
            </a:pPr>
            <a:r>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Expected Outcomes</a:t>
            </a:r>
            <a:endParaRPr/>
          </a:p>
        </p:txBody>
      </p:sp>
      <p:sp>
        <p:nvSpPr>
          <p:cNvPr id="302" name="Google Shape;302;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A </a:t>
            </a:r>
            <a:r>
              <a:rPr lang="en"/>
              <a:t>trained</a:t>
            </a:r>
            <a:r>
              <a:rPr lang="en"/>
              <a:t> machine learning model capable of accurately predicting employee attrition</a:t>
            </a:r>
            <a:endParaRPr/>
          </a:p>
          <a:p>
            <a:pPr indent="-311150" lvl="0" marL="457200" rtl="0" algn="l">
              <a:lnSpc>
                <a:spcPct val="200000"/>
              </a:lnSpc>
              <a:spcBef>
                <a:spcPts val="0"/>
              </a:spcBef>
              <a:spcAft>
                <a:spcPts val="0"/>
              </a:spcAft>
              <a:buSzPts val="1300"/>
              <a:buChar char="●"/>
            </a:pPr>
            <a:r>
              <a:rPr lang="en"/>
              <a:t>Identification</a:t>
            </a:r>
            <a:r>
              <a:rPr lang="en"/>
              <a:t> of key factors contributing to employee turnover </a:t>
            </a:r>
            <a:endParaRPr/>
          </a:p>
          <a:p>
            <a:pPr indent="-311150" lvl="0" marL="457200" rtl="0" algn="l">
              <a:lnSpc>
                <a:spcPct val="200000"/>
              </a:lnSpc>
              <a:spcBef>
                <a:spcPts val="0"/>
              </a:spcBef>
              <a:spcAft>
                <a:spcPts val="0"/>
              </a:spcAft>
              <a:buSzPts val="1300"/>
              <a:buChar char="●"/>
            </a:pPr>
            <a:r>
              <a:rPr lang="en"/>
              <a:t>Data visualization that provide clear, actionable insights for HR departments </a:t>
            </a:r>
            <a:endParaRPr/>
          </a:p>
          <a:p>
            <a:pPr indent="-311150" lvl="0" marL="457200" rtl="0" algn="l">
              <a:lnSpc>
                <a:spcPct val="200000"/>
              </a:lnSpc>
              <a:spcBef>
                <a:spcPts val="0"/>
              </a:spcBef>
              <a:spcAft>
                <a:spcPts val="0"/>
              </a:spcAft>
              <a:buSzPts val="1300"/>
              <a:buChar char="●"/>
            </a:pPr>
            <a:r>
              <a:rPr lang="en"/>
              <a:t>Recommendations for targeted retention strategies based on model findings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p18"/>
          <p:cNvPicPr preferRelativeResize="0"/>
          <p:nvPr/>
        </p:nvPicPr>
        <p:blipFill>
          <a:blip r:embed="rId3">
            <a:alphaModFix/>
          </a:blip>
          <a:stretch>
            <a:fillRect/>
          </a:stretch>
        </p:blipFill>
        <p:spPr>
          <a:xfrm>
            <a:off x="52500" y="0"/>
            <a:ext cx="9091500" cy="5091025"/>
          </a:xfrm>
          <a:prstGeom prst="rect">
            <a:avLst/>
          </a:prstGeom>
          <a:noFill/>
          <a:ln>
            <a:noFill/>
          </a:ln>
        </p:spPr>
      </p:pic>
      <p:sp>
        <p:nvSpPr>
          <p:cNvPr id="308" name="Google Shape;308;p18"/>
          <p:cNvSpPr txBox="1"/>
          <p:nvPr>
            <p:ph type="title"/>
          </p:nvPr>
        </p:nvSpPr>
        <p:spPr>
          <a:xfrm>
            <a:off x="1303800" y="4673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Employee Dashboard</a:t>
            </a:r>
            <a:endParaRPr/>
          </a:p>
        </p:txBody>
      </p:sp>
      <p:sp>
        <p:nvSpPr>
          <p:cNvPr id="309" name="Google Shape;309;p18"/>
          <p:cNvSpPr txBox="1"/>
          <p:nvPr>
            <p:ph idx="1" type="body"/>
          </p:nvPr>
        </p:nvSpPr>
        <p:spPr>
          <a:xfrm>
            <a:off x="1303800" y="1395225"/>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u="sng">
                <a:solidFill>
                  <a:schemeClr val="hlink"/>
                </a:solidFill>
                <a:hlinkClick r:id="rId4"/>
              </a:rPr>
              <a:t>https://public.tableau.com/app/profile/thomas.sullivan6332/viz/EmployeeAttrition_17394072832230/Dashboard1?publish=yes</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IBM’s Employee Attrition</a:t>
            </a:r>
            <a:endParaRPr/>
          </a:p>
        </p:txBody>
      </p:sp>
      <p:sp>
        <p:nvSpPr>
          <p:cNvPr id="315" name="Google Shape;315;p19"/>
          <p:cNvSpPr txBox="1"/>
          <p:nvPr>
            <p:ph idx="1" type="body"/>
          </p:nvPr>
        </p:nvSpPr>
        <p:spPr>
          <a:xfrm>
            <a:off x="3641050" y="2021075"/>
            <a:ext cx="50139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Healthy companies are said to maintain roughly a 10% rate of attrition or less.</a:t>
            </a:r>
            <a:endParaRPr/>
          </a:p>
          <a:p>
            <a:pPr indent="-311150" lvl="0" marL="457200" rtl="0" algn="l">
              <a:spcBef>
                <a:spcPts val="0"/>
              </a:spcBef>
              <a:spcAft>
                <a:spcPts val="0"/>
              </a:spcAft>
              <a:buSzPts val="1300"/>
              <a:buChar char="●"/>
            </a:pPr>
            <a:r>
              <a:rPr lang="en"/>
              <a:t>Here we have determined IBM to have people leaving the company at a 16.1% rate, from the data provided.</a:t>
            </a:r>
            <a:endParaRPr/>
          </a:p>
          <a:p>
            <a:pPr indent="-311150" lvl="0" marL="457200" rtl="0" algn="l">
              <a:spcBef>
                <a:spcPts val="0"/>
              </a:spcBef>
              <a:spcAft>
                <a:spcPts val="0"/>
              </a:spcAft>
              <a:buSzPts val="1300"/>
              <a:buChar char="●"/>
            </a:pPr>
            <a:r>
              <a:rPr lang="en"/>
              <a:t>This attrition rate could help shine a light on a need for some sort of change in a company, </a:t>
            </a:r>
            <a:r>
              <a:rPr lang="en"/>
              <a:t>whether</a:t>
            </a:r>
            <a:r>
              <a:rPr lang="en"/>
              <a:t> that be management style or company culture.  </a:t>
            </a:r>
            <a:endParaRPr/>
          </a:p>
          <a:p>
            <a:pPr indent="-311150" lvl="0" marL="457200" rtl="0" algn="l">
              <a:spcBef>
                <a:spcPts val="0"/>
              </a:spcBef>
              <a:spcAft>
                <a:spcPts val="0"/>
              </a:spcAft>
              <a:buSzPts val="1300"/>
              <a:buChar char="●"/>
            </a:pPr>
            <a:r>
              <a:rPr lang="en"/>
              <a:t>Let’s take a look into the key </a:t>
            </a:r>
            <a:r>
              <a:rPr lang="en"/>
              <a:t>factors</a:t>
            </a:r>
            <a:r>
              <a:rPr lang="en"/>
              <a:t> that may lead us to this outcome.</a:t>
            </a:r>
            <a:endParaRPr/>
          </a:p>
        </p:txBody>
      </p:sp>
      <p:pic>
        <p:nvPicPr>
          <p:cNvPr id="316" name="Google Shape;316;p19"/>
          <p:cNvPicPr preferRelativeResize="0"/>
          <p:nvPr/>
        </p:nvPicPr>
        <p:blipFill>
          <a:blip r:embed="rId3">
            <a:alphaModFix/>
          </a:blip>
          <a:stretch>
            <a:fillRect/>
          </a:stretch>
        </p:blipFill>
        <p:spPr>
          <a:xfrm>
            <a:off x="251675" y="1810951"/>
            <a:ext cx="3130750" cy="3220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Attrition by Job Role</a:t>
            </a:r>
            <a:endParaRPr/>
          </a:p>
        </p:txBody>
      </p:sp>
      <p:sp>
        <p:nvSpPr>
          <p:cNvPr id="322" name="Google Shape;322;p20"/>
          <p:cNvSpPr txBox="1"/>
          <p:nvPr>
            <p:ph idx="1" type="body"/>
          </p:nvPr>
        </p:nvSpPr>
        <p:spPr>
          <a:xfrm>
            <a:off x="134950" y="2052125"/>
            <a:ext cx="4819800" cy="2654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 this bar chart, we can see the number of employees who stayed in each role (tan) compared with the employees who left in each role (blue). </a:t>
            </a:r>
            <a:endParaRPr/>
          </a:p>
          <a:p>
            <a:pPr indent="-311150" lvl="0" marL="457200" rtl="0" algn="l">
              <a:spcBef>
                <a:spcPts val="0"/>
              </a:spcBef>
              <a:spcAft>
                <a:spcPts val="0"/>
              </a:spcAft>
              <a:buSzPts val="1300"/>
              <a:buChar char="●"/>
            </a:pPr>
            <a:r>
              <a:rPr lang="en"/>
              <a:t>Taking a look at the data, we can infer that job role plays a role in the company’s attrition rate but how much? </a:t>
            </a:r>
            <a:endParaRPr/>
          </a:p>
          <a:p>
            <a:pPr indent="-311150" lvl="0" marL="457200" rtl="0" algn="l">
              <a:spcBef>
                <a:spcPts val="0"/>
              </a:spcBef>
              <a:spcAft>
                <a:spcPts val="0"/>
              </a:spcAft>
              <a:buSzPts val="1300"/>
              <a:buChar char="●"/>
            </a:pPr>
            <a:r>
              <a:rPr lang="en"/>
              <a:t>Let’s take a look at the statistics.</a:t>
            </a:r>
            <a:endParaRPr/>
          </a:p>
        </p:txBody>
      </p:sp>
      <p:pic>
        <p:nvPicPr>
          <p:cNvPr id="323" name="Google Shape;323;p20"/>
          <p:cNvPicPr preferRelativeResize="0"/>
          <p:nvPr/>
        </p:nvPicPr>
        <p:blipFill>
          <a:blip r:embed="rId3">
            <a:alphaModFix/>
          </a:blip>
          <a:stretch>
            <a:fillRect/>
          </a:stretch>
        </p:blipFill>
        <p:spPr>
          <a:xfrm>
            <a:off x="5389175" y="60350"/>
            <a:ext cx="3676675" cy="2449650"/>
          </a:xfrm>
          <a:prstGeom prst="rect">
            <a:avLst/>
          </a:prstGeom>
          <a:noFill/>
          <a:ln>
            <a:noFill/>
          </a:ln>
        </p:spPr>
      </p:pic>
      <p:pic>
        <p:nvPicPr>
          <p:cNvPr id="324" name="Google Shape;324;p20"/>
          <p:cNvPicPr preferRelativeResize="0"/>
          <p:nvPr/>
        </p:nvPicPr>
        <p:blipFill>
          <a:blip r:embed="rId4">
            <a:alphaModFix/>
          </a:blip>
          <a:stretch>
            <a:fillRect/>
          </a:stretch>
        </p:blipFill>
        <p:spPr>
          <a:xfrm>
            <a:off x="5273975" y="2761825"/>
            <a:ext cx="3791875" cy="2273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Attrition by Department</a:t>
            </a:r>
            <a:endParaRPr/>
          </a:p>
        </p:txBody>
      </p:sp>
      <p:sp>
        <p:nvSpPr>
          <p:cNvPr id="330" name="Google Shape;330;p21"/>
          <p:cNvSpPr txBox="1"/>
          <p:nvPr>
            <p:ph idx="1" type="body"/>
          </p:nvPr>
        </p:nvSpPr>
        <p:spPr>
          <a:xfrm>
            <a:off x="194700" y="2142450"/>
            <a:ext cx="3834300" cy="2858100"/>
          </a:xfrm>
          <a:prstGeom prst="rect">
            <a:avLst/>
          </a:prstGeom>
        </p:spPr>
        <p:txBody>
          <a:bodyPr anchorCtr="0" anchor="t" bIns="91425" lIns="91425" spcFirstLastPara="1" rIns="91425" wrap="square" tIns="91425">
            <a:normAutofit/>
          </a:bodyPr>
          <a:lstStyle/>
          <a:p>
            <a:pPr indent="-311150" lvl="0" marL="457200" rtl="0" algn="l">
              <a:spcBef>
                <a:spcPts val="1100"/>
              </a:spcBef>
              <a:spcAft>
                <a:spcPts val="0"/>
              </a:spcAft>
              <a:buClr>
                <a:srgbClr val="000000"/>
              </a:buClr>
              <a:buSzPts val="1300"/>
              <a:buFont typeface="Arial"/>
              <a:buChar char="●"/>
            </a:pPr>
            <a:r>
              <a:rPr b="1" lang="en">
                <a:solidFill>
                  <a:srgbClr val="000000"/>
                </a:solidFill>
                <a:highlight>
                  <a:srgbClr val="FFFFFF"/>
                </a:highlight>
              </a:rPr>
              <a:t>Sales</a:t>
            </a:r>
            <a:r>
              <a:rPr lang="en">
                <a:solidFill>
                  <a:srgbClr val="000000"/>
                </a:solidFill>
                <a:highlight>
                  <a:srgbClr val="FFFFFF"/>
                </a:highlight>
              </a:rPr>
              <a:t> has the highest attrition rate (</a:t>
            </a:r>
            <a:r>
              <a:rPr b="1" lang="en">
                <a:solidFill>
                  <a:srgbClr val="000000"/>
                </a:solidFill>
                <a:highlight>
                  <a:srgbClr val="FFFFFF"/>
                </a:highlight>
              </a:rPr>
              <a:t>20.6%</a:t>
            </a:r>
            <a:r>
              <a:rPr lang="en">
                <a:solidFill>
                  <a:srgbClr val="000000"/>
                </a:solidFill>
                <a:highlight>
                  <a:srgbClr val="FFFFFF"/>
                </a:highlight>
              </a:rPr>
              <a:t>), meaning employees in Sales roles are more likely to leave than in any other department.</a:t>
            </a:r>
            <a:endParaRPr>
              <a:solidFill>
                <a:srgbClr val="000000"/>
              </a:solidFill>
              <a:highlight>
                <a:srgbClr val="FFFFFF"/>
              </a:highlight>
            </a:endParaRPr>
          </a:p>
          <a:p>
            <a:pPr indent="-311150" lvl="0" marL="457200" rtl="0" algn="l">
              <a:spcBef>
                <a:spcPts val="0"/>
              </a:spcBef>
              <a:spcAft>
                <a:spcPts val="0"/>
              </a:spcAft>
              <a:buSzPts val="1300"/>
              <a:buChar char="●"/>
            </a:pPr>
            <a:r>
              <a:rPr b="1" lang="en"/>
              <a:t>Human Resources</a:t>
            </a:r>
            <a:r>
              <a:rPr lang="en"/>
              <a:t> had only 12 people leave but still attained a high attrition rate of (</a:t>
            </a:r>
            <a:r>
              <a:rPr b="1" lang="en"/>
              <a:t>19%</a:t>
            </a:r>
            <a:r>
              <a:rPr lang="en"/>
              <a:t>).</a:t>
            </a:r>
            <a:endParaRPr/>
          </a:p>
          <a:p>
            <a:pPr indent="-311150" lvl="0" marL="457200" rtl="0" algn="l">
              <a:spcBef>
                <a:spcPts val="0"/>
              </a:spcBef>
              <a:spcAft>
                <a:spcPts val="0"/>
              </a:spcAft>
              <a:buSzPts val="1300"/>
              <a:buChar char="●"/>
            </a:pPr>
            <a:r>
              <a:rPr b="1" lang="en"/>
              <a:t>Research &amp; Development </a:t>
            </a:r>
            <a:r>
              <a:rPr lang="en"/>
              <a:t>has the most optimal attrition rate (</a:t>
            </a:r>
            <a:r>
              <a:rPr b="1" lang="en"/>
              <a:t>13.8%</a:t>
            </a:r>
            <a:r>
              <a:rPr lang="en"/>
              <a:t>) out of the three departments. </a:t>
            </a:r>
            <a:endParaRPr/>
          </a:p>
        </p:txBody>
      </p:sp>
      <p:pic>
        <p:nvPicPr>
          <p:cNvPr id="331" name="Google Shape;331;p21"/>
          <p:cNvPicPr preferRelativeResize="0"/>
          <p:nvPr/>
        </p:nvPicPr>
        <p:blipFill>
          <a:blip r:embed="rId3">
            <a:alphaModFix/>
          </a:blip>
          <a:stretch>
            <a:fillRect/>
          </a:stretch>
        </p:blipFill>
        <p:spPr>
          <a:xfrm>
            <a:off x="4962525" y="1295400"/>
            <a:ext cx="4056300" cy="2056725"/>
          </a:xfrm>
          <a:prstGeom prst="rect">
            <a:avLst/>
          </a:prstGeom>
          <a:noFill/>
          <a:ln>
            <a:noFill/>
          </a:ln>
        </p:spPr>
      </p:pic>
      <p:pic>
        <p:nvPicPr>
          <p:cNvPr id="332" name="Google Shape;332;p21"/>
          <p:cNvPicPr preferRelativeResize="0"/>
          <p:nvPr/>
        </p:nvPicPr>
        <p:blipFill>
          <a:blip r:embed="rId4">
            <a:alphaModFix/>
          </a:blip>
          <a:stretch>
            <a:fillRect/>
          </a:stretch>
        </p:blipFill>
        <p:spPr>
          <a:xfrm>
            <a:off x="4485825" y="3705150"/>
            <a:ext cx="4582800" cy="1362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