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9" r:id="rId3"/>
    <p:sldId id="261" r:id="rId4"/>
    <p:sldId id="266" r:id="rId5"/>
    <p:sldId id="267" r:id="rId6"/>
    <p:sldId id="279" r:id="rId7"/>
    <p:sldId id="280" r:id="rId8"/>
    <p:sldId id="281" r:id="rId9"/>
    <p:sldId id="260" r:id="rId10"/>
    <p:sldId id="263" r:id="rId11"/>
    <p:sldId id="275" r:id="rId12"/>
    <p:sldId id="268" r:id="rId13"/>
    <p:sldId id="264" r:id="rId14"/>
    <p:sldId id="262" r:id="rId15"/>
    <p:sldId id="269" r:id="rId16"/>
    <p:sldId id="285" r:id="rId17"/>
    <p:sldId id="284" r:id="rId18"/>
    <p:sldId id="288" r:id="rId19"/>
    <p:sldId id="286" r:id="rId20"/>
    <p:sldId id="287" r:id="rId21"/>
    <p:sldId id="289" r:id="rId22"/>
    <p:sldId id="290" r:id="rId23"/>
    <p:sldId id="272" r:id="rId24"/>
    <p:sldId id="271" r:id="rId25"/>
    <p:sldId id="274" r:id="rId26"/>
    <p:sldId id="282" r:id="rId27"/>
    <p:sldId id="283"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1497" autoAdjust="0"/>
  </p:normalViewPr>
  <p:slideViewPr>
    <p:cSldViewPr snapToGrid="0">
      <p:cViewPr>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S RUPA" userId="b7ec94986a627367" providerId="LiveId" clId="{AD4AE161-8ABA-46E9-A775-B6C69A7AC52F}"/>
    <pc:docChg chg="custSel addSld delSld modSld">
      <pc:chgData name="DS RUPA" userId="b7ec94986a627367" providerId="LiveId" clId="{AD4AE161-8ABA-46E9-A775-B6C69A7AC52F}" dt="2023-11-21T16:06:02.828" v="127" actId="20577"/>
      <pc:docMkLst>
        <pc:docMk/>
      </pc:docMkLst>
      <pc:sldChg chg="modSp mod">
        <pc:chgData name="DS RUPA" userId="b7ec94986a627367" providerId="LiveId" clId="{AD4AE161-8ABA-46E9-A775-B6C69A7AC52F}" dt="2023-11-21T10:14:37.551" v="12" actId="20577"/>
        <pc:sldMkLst>
          <pc:docMk/>
          <pc:sldMk cId="1057482977" sldId="266"/>
        </pc:sldMkLst>
        <pc:spChg chg="mod">
          <ac:chgData name="DS RUPA" userId="b7ec94986a627367" providerId="LiveId" clId="{AD4AE161-8ABA-46E9-A775-B6C69A7AC52F}" dt="2023-11-21T10:14:37.551" v="12" actId="20577"/>
          <ac:spMkLst>
            <pc:docMk/>
            <pc:sldMk cId="1057482977" sldId="266"/>
            <ac:spMk id="2" creationId="{B2AD181B-CFCA-10DF-DFF0-6A6D2172E2D6}"/>
          </ac:spMkLst>
        </pc:spChg>
      </pc:sldChg>
      <pc:sldChg chg="modSp mod">
        <pc:chgData name="DS RUPA" userId="b7ec94986a627367" providerId="LiveId" clId="{AD4AE161-8ABA-46E9-A775-B6C69A7AC52F}" dt="2023-11-21T15:51:23.321" v="114" actId="2711"/>
        <pc:sldMkLst>
          <pc:docMk/>
          <pc:sldMk cId="630356204" sldId="272"/>
        </pc:sldMkLst>
        <pc:spChg chg="mod">
          <ac:chgData name="DS RUPA" userId="b7ec94986a627367" providerId="LiveId" clId="{AD4AE161-8ABA-46E9-A775-B6C69A7AC52F}" dt="2023-11-21T15:51:23.321" v="114" actId="2711"/>
          <ac:spMkLst>
            <pc:docMk/>
            <pc:sldMk cId="630356204" sldId="272"/>
            <ac:spMk id="3" creationId="{DAE3345B-75BF-7C4A-580B-80A224189E69}"/>
          </ac:spMkLst>
        </pc:spChg>
        <pc:spChg chg="mod">
          <ac:chgData name="DS RUPA" userId="b7ec94986a627367" providerId="LiveId" clId="{AD4AE161-8ABA-46E9-A775-B6C69A7AC52F}" dt="2023-11-21T10:26:53.850" v="76" actId="1076"/>
          <ac:spMkLst>
            <pc:docMk/>
            <pc:sldMk cId="630356204" sldId="272"/>
            <ac:spMk id="6" creationId="{67CC99D9-B393-CC6E-23C8-AA12FC397FDD}"/>
          </ac:spMkLst>
        </pc:spChg>
      </pc:sldChg>
      <pc:sldChg chg="modSp mod">
        <pc:chgData name="DS RUPA" userId="b7ec94986a627367" providerId="LiveId" clId="{AD4AE161-8ABA-46E9-A775-B6C69A7AC52F}" dt="2023-11-21T16:06:02.828" v="127" actId="20577"/>
        <pc:sldMkLst>
          <pc:docMk/>
          <pc:sldMk cId="4219352589" sldId="283"/>
        </pc:sldMkLst>
        <pc:spChg chg="mod">
          <ac:chgData name="DS RUPA" userId="b7ec94986a627367" providerId="LiveId" clId="{AD4AE161-8ABA-46E9-A775-B6C69A7AC52F}" dt="2023-11-21T16:06:02.828" v="127" actId="20577"/>
          <ac:spMkLst>
            <pc:docMk/>
            <pc:sldMk cId="4219352589" sldId="283"/>
            <ac:spMk id="5" creationId="{FA6D9D9F-B6B3-D77D-C0B4-DF30CE6CE13D}"/>
          </ac:spMkLst>
        </pc:spChg>
      </pc:sldChg>
      <pc:sldChg chg="new del">
        <pc:chgData name="DS RUPA" userId="b7ec94986a627367" providerId="LiveId" clId="{AD4AE161-8ABA-46E9-A775-B6C69A7AC52F}" dt="2023-11-21T12:04:25.890" v="113" actId="47"/>
        <pc:sldMkLst>
          <pc:docMk/>
          <pc:sldMk cId="2690007129" sldId="284"/>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60577A9-29AA-4188-A26A-39ADB9CC4F28}" type="datetimeFigureOut">
              <a:rPr lang="en-IN" smtClean="0"/>
              <a:t>07-12-2023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47492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0577A9-29AA-4188-A26A-39ADB9CC4F28}"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340480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0577A9-29AA-4188-A26A-39ADB9CC4F28}" type="datetimeFigureOut">
              <a:rPr lang="en-IN" smtClean="0"/>
              <a:t>07-12-2023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3147564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0577A9-29AA-4188-A26A-39ADB9CC4F28}" type="datetimeFigureOut">
              <a:rPr lang="en-IN" smtClean="0"/>
              <a:t>07-12-2023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75DE66B-3E7E-492B-BAAD-56897648F4B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3740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60577A9-29AA-4188-A26A-39ADB9CC4F28}" type="datetimeFigureOut">
              <a:rPr lang="en-IN" smtClean="0"/>
              <a:t>07-12-2023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91018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0577A9-29AA-4188-A26A-39ADB9CC4F28}"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4032816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0577A9-29AA-4188-A26A-39ADB9CC4F28}"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119667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577A9-29AA-4188-A26A-39ADB9CC4F28}"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170043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60577A9-29AA-4188-A26A-39ADB9CC4F28}" type="datetimeFigureOut">
              <a:rPr lang="en-IN" smtClean="0"/>
              <a:t>07-12-2023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41609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577A9-29AA-4188-A26A-39ADB9CC4F28}"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99389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60577A9-29AA-4188-A26A-39ADB9CC4F28}" type="datetimeFigureOut">
              <a:rPr lang="en-IN" smtClean="0"/>
              <a:t>07-12-2023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69919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0577A9-29AA-4188-A26A-39ADB9CC4F28}"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37617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0577A9-29AA-4188-A26A-39ADB9CC4F28}"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233343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0577A9-29AA-4188-A26A-39ADB9CC4F28}"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130371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577A9-29AA-4188-A26A-39ADB9CC4F28}" type="datetimeFigureOut">
              <a:rPr lang="en-IN" smtClean="0"/>
              <a:t>07-12-2023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365951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0577A9-29AA-4188-A26A-39ADB9CC4F28}"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402718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0577A9-29AA-4188-A26A-39ADB9CC4F28}"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DE66B-3E7E-492B-BAAD-56897648F4B6}" type="slidenum">
              <a:rPr lang="en-IN" smtClean="0"/>
              <a:t>‹#›</a:t>
            </a:fld>
            <a:endParaRPr lang="en-IN"/>
          </a:p>
        </p:txBody>
      </p:sp>
    </p:spTree>
    <p:extLst>
      <p:ext uri="{BB962C8B-B14F-4D97-AF65-F5344CB8AC3E}">
        <p14:creationId xmlns:p14="http://schemas.microsoft.com/office/powerpoint/2010/main" val="358717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0577A9-29AA-4188-A26A-39ADB9CC4F28}" type="datetimeFigureOut">
              <a:rPr lang="en-IN" smtClean="0"/>
              <a:t>07-12-2023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5DE66B-3E7E-492B-BAAD-56897648F4B6}" type="slidenum">
              <a:rPr lang="en-IN" smtClean="0"/>
              <a:t>‹#›</a:t>
            </a:fld>
            <a:endParaRPr lang="en-IN"/>
          </a:p>
        </p:txBody>
      </p:sp>
    </p:spTree>
    <p:extLst>
      <p:ext uri="{BB962C8B-B14F-4D97-AF65-F5344CB8AC3E}">
        <p14:creationId xmlns:p14="http://schemas.microsoft.com/office/powerpoint/2010/main" val="3119592367"/>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hyperlink" Target="https://thecleverprogrammer.com/2021/12/21/get-stock-price-data-using-pyth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99E971-A152-B739-9E6D-5410B92E5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8" name="TextBox 7">
            <a:extLst>
              <a:ext uri="{FF2B5EF4-FFF2-40B4-BE49-F238E27FC236}">
                <a16:creationId xmlns:a16="http://schemas.microsoft.com/office/drawing/2014/main" id="{426D7104-2FD7-0C22-F805-6C964902BCF7}"/>
              </a:ext>
            </a:extLst>
          </p:cNvPr>
          <p:cNvSpPr txBox="1"/>
          <p:nvPr/>
        </p:nvSpPr>
        <p:spPr>
          <a:xfrm>
            <a:off x="1912572" y="1426869"/>
            <a:ext cx="11313571" cy="4524315"/>
          </a:xfrm>
          <a:prstGeom prst="rect">
            <a:avLst/>
          </a:prstGeom>
          <a:noFill/>
        </p:spPr>
        <p:txBody>
          <a:bodyPr wrap="square" rtlCol="0">
            <a:spAutoFit/>
          </a:bodyPr>
          <a:lstStyle/>
          <a:p>
            <a:r>
              <a:rPr lang="en-IN" sz="9600" dirty="0">
                <a:latin typeface="Times New Roman" panose="02020603050405020304" pitchFamily="18" charset="0"/>
                <a:cs typeface="Times New Roman" panose="02020603050405020304" pitchFamily="18" charset="0"/>
              </a:rPr>
              <a:t>VAAGDEVI COLLEGE OF ENGINEERING</a:t>
            </a:r>
          </a:p>
        </p:txBody>
      </p:sp>
    </p:spTree>
    <p:extLst>
      <p:ext uri="{BB962C8B-B14F-4D97-AF65-F5344CB8AC3E}">
        <p14:creationId xmlns:p14="http://schemas.microsoft.com/office/powerpoint/2010/main" val="292535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1E0846-412C-2860-B573-ABD84B936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1F64BAC-1A91-90BB-DBED-E0CE2FA80D82}"/>
              </a:ext>
            </a:extLst>
          </p:cNvPr>
          <p:cNvSpPr txBox="1"/>
          <p:nvPr/>
        </p:nvSpPr>
        <p:spPr>
          <a:xfrm>
            <a:off x="5276359" y="827244"/>
            <a:ext cx="3844066" cy="584775"/>
          </a:xfrm>
          <a:prstGeom prst="rect">
            <a:avLst/>
          </a:prstGeom>
          <a:noFill/>
        </p:spPr>
        <p:txBody>
          <a:bodyPr wrap="none" rtlCol="0">
            <a:spAutoFit/>
          </a:bodyPr>
          <a:lstStyle/>
          <a:p>
            <a:r>
              <a:rPr lang="en-IN" sz="3200" u="sng" dirty="0">
                <a:latin typeface="Times New Roman" panose="02020603050405020304" pitchFamily="18" charset="0"/>
                <a:cs typeface="Times New Roman" panose="02020603050405020304" pitchFamily="18" charset="0"/>
              </a:rPr>
              <a:t>HISTORICAL DATA </a:t>
            </a:r>
          </a:p>
        </p:txBody>
      </p:sp>
      <p:pic>
        <p:nvPicPr>
          <p:cNvPr id="5" name="Picture 4">
            <a:extLst>
              <a:ext uri="{FF2B5EF4-FFF2-40B4-BE49-F238E27FC236}">
                <a16:creationId xmlns:a16="http://schemas.microsoft.com/office/drawing/2014/main" id="{4FF3458D-952A-3037-6C89-3C43D4329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916" y="1839950"/>
            <a:ext cx="8878718" cy="4304371"/>
          </a:xfrm>
          <a:prstGeom prst="rect">
            <a:avLst/>
          </a:prstGeom>
        </p:spPr>
      </p:pic>
    </p:spTree>
    <p:extLst>
      <p:ext uri="{BB962C8B-B14F-4D97-AF65-F5344CB8AC3E}">
        <p14:creationId xmlns:p14="http://schemas.microsoft.com/office/powerpoint/2010/main" val="321950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AC3B24-0223-0F8A-4334-929C7C307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BC29DC2-FA20-C9F7-E12E-872F67B9EEF2}"/>
              </a:ext>
            </a:extLst>
          </p:cNvPr>
          <p:cNvSpPr txBox="1"/>
          <p:nvPr/>
        </p:nvSpPr>
        <p:spPr>
          <a:xfrm>
            <a:off x="3047070" y="1166843"/>
            <a:ext cx="8126451" cy="5078313"/>
          </a:xfrm>
          <a:prstGeom prst="rect">
            <a:avLst/>
          </a:prstGeom>
          <a:noFill/>
        </p:spPr>
        <p:txBody>
          <a:bodyPr wrap="square">
            <a:spAutoFit/>
          </a:bodyPr>
          <a:lstStyle/>
          <a:p>
            <a:r>
              <a:rPr lang="en-IN" b="0" dirty="0">
                <a:solidFill>
                  <a:srgbClr val="C586C0"/>
                </a:solidFill>
                <a:effectLst/>
                <a:latin typeface="Times New Roman" panose="02020603050405020304" pitchFamily="18" charset="0"/>
                <a:cs typeface="Times New Roman" panose="02020603050405020304" pitchFamily="18" charset="0"/>
              </a:rPr>
              <a:t>import</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CCCCCC"/>
                </a:solidFill>
                <a:effectLst/>
                <a:latin typeface="Times New Roman" panose="02020603050405020304" pitchFamily="18" charset="0"/>
                <a:cs typeface="Times New Roman" panose="02020603050405020304" pitchFamily="18" charset="0"/>
              </a:rPr>
              <a:t>plotly.</a:t>
            </a:r>
            <a:r>
              <a:rPr lang="en-IN" sz="2000" b="0" dirty="0" err="1">
                <a:solidFill>
                  <a:srgbClr val="CCCCCC"/>
                </a:solidFill>
                <a:effectLst/>
                <a:latin typeface="Times New Roman" panose="02020603050405020304" pitchFamily="18" charset="0"/>
                <a:cs typeface="Times New Roman" panose="02020603050405020304" pitchFamily="18" charset="0"/>
              </a:rPr>
              <a:t>graph</a:t>
            </a:r>
            <a:r>
              <a:rPr lang="en-IN" b="0" dirty="0" err="1">
                <a:solidFill>
                  <a:srgbClr val="CCCCCC"/>
                </a:solidFill>
                <a:effectLst/>
                <a:latin typeface="Times New Roman" panose="02020603050405020304" pitchFamily="18" charset="0"/>
                <a:cs typeface="Times New Roman" panose="02020603050405020304" pitchFamily="18" charset="0"/>
              </a:rPr>
              <a:t>_objects</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C586C0"/>
                </a:solidFill>
                <a:effectLst/>
                <a:latin typeface="Times New Roman" panose="02020603050405020304" pitchFamily="18" charset="0"/>
                <a:cs typeface="Times New Roman" panose="02020603050405020304" pitchFamily="18" charset="0"/>
              </a:rPr>
              <a:t>as</a:t>
            </a:r>
            <a:r>
              <a:rPr lang="en-IN" b="0" dirty="0">
                <a:solidFill>
                  <a:srgbClr val="CCCCCC"/>
                </a:solidFill>
                <a:effectLst/>
                <a:latin typeface="Times New Roman" panose="02020603050405020304" pitchFamily="18" charset="0"/>
                <a:cs typeface="Times New Roman" panose="02020603050405020304" pitchFamily="18" charset="0"/>
              </a:rPr>
              <a:t> go</a:t>
            </a:r>
          </a:p>
          <a:p>
            <a:r>
              <a:rPr lang="en-IN" b="0" dirty="0">
                <a:solidFill>
                  <a:srgbClr val="CCCCCC"/>
                </a:solidFill>
                <a:effectLst/>
                <a:latin typeface="Times New Roman" panose="02020603050405020304" pitchFamily="18" charset="0"/>
                <a:cs typeface="Times New Roman" panose="02020603050405020304" pitchFamily="18" charset="0"/>
              </a:rPr>
              <a:t>figure </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CCCCCC"/>
                </a:solidFill>
                <a:effectLst/>
                <a:latin typeface="Times New Roman" panose="02020603050405020304" pitchFamily="18" charset="0"/>
                <a:cs typeface="Times New Roman" panose="02020603050405020304" pitchFamily="18" charset="0"/>
              </a:rPr>
              <a:t>go.Figure</a:t>
            </a:r>
            <a:r>
              <a:rPr lang="en-IN" b="0" dirty="0">
                <a:solidFill>
                  <a:srgbClr val="CCCCCC"/>
                </a:solidFill>
                <a:effectLst/>
                <a:latin typeface="Times New Roman" panose="02020603050405020304" pitchFamily="18" charset="0"/>
                <a:cs typeface="Times New Roman" panose="02020603050405020304" pitchFamily="18" charset="0"/>
              </a:rPr>
              <a:t>(</a:t>
            </a:r>
            <a:r>
              <a:rPr lang="en-IN" b="0" dirty="0">
                <a:solidFill>
                  <a:srgbClr val="9CDCFE"/>
                </a:solidFill>
                <a:effectLst/>
                <a:latin typeface="Times New Roman" panose="02020603050405020304" pitchFamily="18" charset="0"/>
                <a:cs typeface="Times New Roman" panose="02020603050405020304" pitchFamily="18" charset="0"/>
              </a:rPr>
              <a:t>data</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a:t>
            </a:r>
            <a:r>
              <a:rPr lang="en-IN" b="0" dirty="0" err="1">
                <a:solidFill>
                  <a:srgbClr val="CCCCCC"/>
                </a:solidFill>
                <a:effectLst/>
                <a:latin typeface="Times New Roman" panose="02020603050405020304" pitchFamily="18" charset="0"/>
                <a:cs typeface="Times New Roman" panose="02020603050405020304" pitchFamily="18" charset="0"/>
              </a:rPr>
              <a:t>go.Candlestick</a:t>
            </a:r>
            <a:r>
              <a:rPr lang="en-IN" b="0" dirty="0">
                <a:solidFill>
                  <a:srgbClr val="CCCCCC"/>
                </a:solidFill>
                <a:effectLst/>
                <a:latin typeface="Times New Roman" panose="02020603050405020304" pitchFamily="18" charset="0"/>
                <a:cs typeface="Times New Roman" panose="02020603050405020304" pitchFamily="18" charset="0"/>
              </a:rPr>
              <a:t>(</a:t>
            </a:r>
            <a:r>
              <a:rPr lang="en-IN" b="0" dirty="0">
                <a:solidFill>
                  <a:srgbClr val="9CDCFE"/>
                </a:solidFill>
                <a:effectLst/>
                <a:latin typeface="Times New Roman" panose="02020603050405020304" pitchFamily="18" charset="0"/>
                <a:cs typeface="Times New Roman" panose="02020603050405020304" pitchFamily="18" charset="0"/>
              </a:rPr>
              <a:t>x</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data[</a:t>
            </a:r>
            <a:r>
              <a:rPr lang="en-IN" b="0" dirty="0">
                <a:solidFill>
                  <a:srgbClr val="CE9178"/>
                </a:solidFill>
                <a:effectLst/>
                <a:latin typeface="Times New Roman" panose="02020603050405020304" pitchFamily="18" charset="0"/>
                <a:cs typeface="Times New Roman" panose="02020603050405020304" pitchFamily="18" charset="0"/>
              </a:rPr>
              <a:t>"Date"</a:t>
            </a:r>
            <a:r>
              <a:rPr lang="en-IN" b="0" dirty="0">
                <a:solidFill>
                  <a:srgbClr val="CCCCCC"/>
                </a:solidFill>
                <a:effectLst/>
                <a:latin typeface="Times New Roman" panose="02020603050405020304" pitchFamily="18" charset="0"/>
                <a:cs typeface="Times New Roman" panose="02020603050405020304" pitchFamily="18" charset="0"/>
              </a:rPr>
              <a:t>],</a:t>
            </a:r>
          </a:p>
          <a:p>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9CDCFE"/>
                </a:solidFill>
                <a:effectLst/>
                <a:latin typeface="Times New Roman" panose="02020603050405020304" pitchFamily="18" charset="0"/>
                <a:cs typeface="Times New Roman" panose="02020603050405020304" pitchFamily="18" charset="0"/>
              </a:rPr>
              <a:t>open</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data[</a:t>
            </a:r>
            <a:r>
              <a:rPr lang="en-IN" b="0" dirty="0">
                <a:solidFill>
                  <a:srgbClr val="CE9178"/>
                </a:solidFill>
                <a:effectLst/>
                <a:latin typeface="Times New Roman" panose="02020603050405020304" pitchFamily="18" charset="0"/>
                <a:cs typeface="Times New Roman" panose="02020603050405020304" pitchFamily="18" charset="0"/>
              </a:rPr>
              <a:t>"Open"</a:t>
            </a:r>
            <a:r>
              <a:rPr lang="en-IN" b="0" dirty="0">
                <a:solidFill>
                  <a:srgbClr val="CCCCCC"/>
                </a:solidFill>
                <a:effectLst/>
                <a:latin typeface="Times New Roman" panose="02020603050405020304" pitchFamily="18" charset="0"/>
                <a:cs typeface="Times New Roman" panose="02020603050405020304" pitchFamily="18" charset="0"/>
              </a:rPr>
              <a:t>], </a:t>
            </a:r>
          </a:p>
          <a:p>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9CDCFE"/>
                </a:solidFill>
                <a:effectLst/>
                <a:latin typeface="Times New Roman" panose="02020603050405020304" pitchFamily="18" charset="0"/>
                <a:cs typeface="Times New Roman" panose="02020603050405020304" pitchFamily="18" charset="0"/>
              </a:rPr>
              <a:t>high</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data[</a:t>
            </a:r>
            <a:r>
              <a:rPr lang="en-IN" b="0" dirty="0">
                <a:solidFill>
                  <a:srgbClr val="CE9178"/>
                </a:solidFill>
                <a:effectLst/>
                <a:latin typeface="Times New Roman" panose="02020603050405020304" pitchFamily="18" charset="0"/>
                <a:cs typeface="Times New Roman" panose="02020603050405020304" pitchFamily="18" charset="0"/>
              </a:rPr>
              <a:t>"High"</a:t>
            </a:r>
            <a:r>
              <a:rPr lang="en-IN" b="0" dirty="0">
                <a:solidFill>
                  <a:srgbClr val="CCCCCC"/>
                </a:solidFill>
                <a:effectLst/>
                <a:latin typeface="Times New Roman" panose="02020603050405020304" pitchFamily="18" charset="0"/>
                <a:cs typeface="Times New Roman" panose="02020603050405020304" pitchFamily="18" charset="0"/>
              </a:rPr>
              <a:t>],</a:t>
            </a:r>
          </a:p>
          <a:p>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9CDCFE"/>
                </a:solidFill>
                <a:effectLst/>
                <a:latin typeface="Times New Roman" panose="02020603050405020304" pitchFamily="18" charset="0"/>
                <a:cs typeface="Times New Roman" panose="02020603050405020304" pitchFamily="18" charset="0"/>
              </a:rPr>
              <a:t>low</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data[</a:t>
            </a:r>
            <a:r>
              <a:rPr lang="en-IN" b="0" dirty="0">
                <a:solidFill>
                  <a:srgbClr val="CE9178"/>
                </a:solidFill>
                <a:effectLst/>
                <a:latin typeface="Times New Roman" panose="02020603050405020304" pitchFamily="18" charset="0"/>
                <a:cs typeface="Times New Roman" panose="02020603050405020304" pitchFamily="18" charset="0"/>
              </a:rPr>
              <a:t>"Low"</a:t>
            </a:r>
            <a:r>
              <a:rPr lang="en-IN" b="0" dirty="0">
                <a:solidFill>
                  <a:srgbClr val="CCCCCC"/>
                </a:solidFill>
                <a:effectLst/>
                <a:latin typeface="Times New Roman" panose="02020603050405020304" pitchFamily="18" charset="0"/>
                <a:cs typeface="Times New Roman" panose="02020603050405020304" pitchFamily="18" charset="0"/>
              </a:rPr>
              <a:t>], </a:t>
            </a:r>
          </a:p>
          <a:p>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9CDCFE"/>
                </a:solidFill>
                <a:effectLst/>
                <a:latin typeface="Times New Roman" panose="02020603050405020304" pitchFamily="18" charset="0"/>
                <a:cs typeface="Times New Roman" panose="02020603050405020304" pitchFamily="18" charset="0"/>
              </a:rPr>
              <a:t>close</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data[</a:t>
            </a:r>
            <a:r>
              <a:rPr lang="en-IN" b="0" dirty="0">
                <a:solidFill>
                  <a:srgbClr val="CE9178"/>
                </a:solidFill>
                <a:effectLst/>
                <a:latin typeface="Times New Roman" panose="02020603050405020304" pitchFamily="18" charset="0"/>
                <a:cs typeface="Times New Roman" panose="02020603050405020304" pitchFamily="18" charset="0"/>
              </a:rPr>
              <a:t>"Close"</a:t>
            </a:r>
            <a:r>
              <a:rPr lang="en-IN" b="0" dirty="0">
                <a:solidFill>
                  <a:srgbClr val="CCCCCC"/>
                </a:solidFill>
                <a:effectLst/>
                <a:latin typeface="Times New Roman" panose="02020603050405020304" pitchFamily="18" charset="0"/>
                <a:cs typeface="Times New Roman" panose="02020603050405020304" pitchFamily="18" charset="0"/>
              </a:rPr>
              <a:t>])])</a:t>
            </a:r>
          </a:p>
          <a:p>
            <a:r>
              <a:rPr lang="en-IN" b="0" dirty="0" err="1">
                <a:solidFill>
                  <a:srgbClr val="CCCCCC"/>
                </a:solidFill>
                <a:effectLst/>
                <a:latin typeface="Times New Roman" panose="02020603050405020304" pitchFamily="18" charset="0"/>
                <a:cs typeface="Times New Roman" panose="02020603050405020304" pitchFamily="18" charset="0"/>
              </a:rPr>
              <a:t>figure.update_layout</a:t>
            </a:r>
            <a:r>
              <a:rPr lang="en-IN" b="0" dirty="0">
                <a:solidFill>
                  <a:srgbClr val="CCCCCC"/>
                </a:solidFill>
                <a:effectLst/>
                <a:latin typeface="Times New Roman" panose="02020603050405020304" pitchFamily="18" charset="0"/>
                <a:cs typeface="Times New Roman" panose="02020603050405020304" pitchFamily="18" charset="0"/>
              </a:rPr>
              <a:t>(</a:t>
            </a:r>
            <a:r>
              <a:rPr lang="en-IN" b="0" dirty="0">
                <a:solidFill>
                  <a:srgbClr val="9CDCFE"/>
                </a:solidFill>
                <a:effectLst/>
                <a:latin typeface="Times New Roman" panose="02020603050405020304" pitchFamily="18" charset="0"/>
                <a:cs typeface="Times New Roman" panose="02020603050405020304" pitchFamily="18" charset="0"/>
              </a:rPr>
              <a:t>title</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CE9178"/>
                </a:solidFill>
                <a:effectLst/>
                <a:latin typeface="Times New Roman" panose="02020603050405020304" pitchFamily="18" charset="0"/>
                <a:cs typeface="Times New Roman" panose="02020603050405020304" pitchFamily="18" charset="0"/>
              </a:rPr>
              <a:t>"Bitcoin Price Analysis"</a:t>
            </a:r>
            <a:r>
              <a:rPr lang="en-IN" b="0" dirty="0">
                <a:solidFill>
                  <a:srgbClr val="CCCCCC"/>
                </a:solidFill>
                <a:effectLst/>
                <a:latin typeface="Times New Roman" panose="02020603050405020304" pitchFamily="18" charset="0"/>
                <a:cs typeface="Times New Roman" panose="02020603050405020304" pitchFamily="18" charset="0"/>
              </a:rPr>
              <a:t>, </a:t>
            </a:r>
          </a:p>
          <a:p>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9CDCFE"/>
                </a:solidFill>
                <a:effectLst/>
                <a:latin typeface="Times New Roman" panose="02020603050405020304" pitchFamily="18" charset="0"/>
                <a:cs typeface="Times New Roman" panose="02020603050405020304" pitchFamily="18" charset="0"/>
              </a:rPr>
              <a:t>xaxis_rangeslider_visible</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569CD6"/>
                </a:solidFill>
                <a:effectLst/>
                <a:latin typeface="Times New Roman" panose="02020603050405020304" pitchFamily="18" charset="0"/>
                <a:cs typeface="Times New Roman" panose="02020603050405020304" pitchFamily="18" charset="0"/>
              </a:rPr>
              <a:t>False</a:t>
            </a:r>
            <a:r>
              <a:rPr lang="en-IN" b="0" dirty="0">
                <a:solidFill>
                  <a:srgbClr val="CCCCCC"/>
                </a:solidFill>
                <a:effectLst/>
                <a:latin typeface="Times New Roman" panose="02020603050405020304" pitchFamily="18" charset="0"/>
                <a:cs typeface="Times New Roman" panose="02020603050405020304" pitchFamily="18" charset="0"/>
              </a:rPr>
              <a:t>)</a:t>
            </a:r>
          </a:p>
          <a:p>
            <a:r>
              <a:rPr lang="en-IN" b="0" dirty="0" err="1">
                <a:solidFill>
                  <a:srgbClr val="CCCCCC"/>
                </a:solidFill>
                <a:effectLst/>
                <a:latin typeface="Times New Roman" panose="02020603050405020304" pitchFamily="18" charset="0"/>
                <a:cs typeface="Times New Roman" panose="02020603050405020304" pitchFamily="18" charset="0"/>
              </a:rPr>
              <a:t>figure.show</a:t>
            </a:r>
            <a:r>
              <a:rPr lang="en-IN" b="0" dirty="0">
                <a:solidFill>
                  <a:srgbClr val="CCCCCC"/>
                </a:solidFill>
                <a:effectLst/>
                <a:latin typeface="Times New Roman" panose="02020603050405020304" pitchFamily="18" charset="0"/>
                <a:cs typeface="Times New Roman" panose="02020603050405020304" pitchFamily="18" charset="0"/>
              </a:rPr>
              <a:t>()</a:t>
            </a:r>
          </a:p>
          <a:p>
            <a:endParaRPr lang="en-IN" dirty="0">
              <a:solidFill>
                <a:srgbClr val="CCCCCC"/>
              </a:solidFill>
              <a:latin typeface="Times New Roman" panose="02020603050405020304" pitchFamily="18" charset="0"/>
              <a:cs typeface="Times New Roman" panose="02020603050405020304" pitchFamily="18" charset="0"/>
            </a:endParaRPr>
          </a:p>
          <a:p>
            <a:endParaRPr lang="en-IN" dirty="0">
              <a:solidFill>
                <a:srgbClr val="CCCCCC"/>
              </a:solidFill>
              <a:latin typeface="Times New Roman" panose="02020603050405020304" pitchFamily="18" charset="0"/>
              <a:cs typeface="Times New Roman" panose="02020603050405020304" pitchFamily="18" charset="0"/>
            </a:endParaRPr>
          </a:p>
          <a:p>
            <a:endParaRPr lang="en-IN" dirty="0">
              <a:solidFill>
                <a:srgbClr val="CCCCCC"/>
              </a:solidFill>
              <a:latin typeface="Times New Roman" panose="02020603050405020304" pitchFamily="18" charset="0"/>
              <a:cs typeface="Times New Roman" panose="02020603050405020304" pitchFamily="18" charset="0"/>
            </a:endParaRPr>
          </a:p>
          <a:p>
            <a:endParaRPr lang="en-IN" dirty="0">
              <a:solidFill>
                <a:srgbClr val="CCCCCC"/>
              </a:solidFill>
              <a:latin typeface="Times New Roman" panose="02020603050405020304" pitchFamily="18" charset="0"/>
              <a:cs typeface="Times New Roman" panose="02020603050405020304" pitchFamily="18" charset="0"/>
            </a:endParaRPr>
          </a:p>
          <a:p>
            <a:endParaRPr lang="en-IN" dirty="0">
              <a:solidFill>
                <a:srgbClr val="CCCCCC"/>
              </a:solidFill>
              <a:latin typeface="Times New Roman" panose="02020603050405020304" pitchFamily="18" charset="0"/>
              <a:cs typeface="Times New Roman" panose="02020603050405020304" pitchFamily="18" charset="0"/>
            </a:endParaRPr>
          </a:p>
          <a:p>
            <a:endParaRPr lang="en-IN" dirty="0">
              <a:solidFill>
                <a:srgbClr val="CCCCCC"/>
              </a:solidFill>
              <a:latin typeface="Times New Roman" panose="02020603050405020304" pitchFamily="18" charset="0"/>
              <a:cs typeface="Times New Roman" panose="02020603050405020304" pitchFamily="18" charset="0"/>
            </a:endParaRPr>
          </a:p>
          <a:p>
            <a:endParaRPr lang="en-IN" dirty="0">
              <a:solidFill>
                <a:srgbClr val="CCCCCC"/>
              </a:solidFill>
              <a:latin typeface="Times New Roman" panose="02020603050405020304" pitchFamily="18" charset="0"/>
              <a:cs typeface="Times New Roman" panose="02020603050405020304" pitchFamily="18" charset="0"/>
            </a:endParaRPr>
          </a:p>
          <a:p>
            <a:endParaRPr lang="en-IN" dirty="0">
              <a:solidFill>
                <a:srgbClr val="CCCCCC"/>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81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33F914-6030-00D4-0C0F-2539F91C6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8690" cy="6858000"/>
          </a:xfrm>
          <a:prstGeom prst="rect">
            <a:avLst/>
          </a:prstGeom>
        </p:spPr>
      </p:pic>
      <p:pic>
        <p:nvPicPr>
          <p:cNvPr id="5" name="Picture 4">
            <a:extLst>
              <a:ext uri="{FF2B5EF4-FFF2-40B4-BE49-F238E27FC236}">
                <a16:creationId xmlns:a16="http://schemas.microsoft.com/office/drawing/2014/main" id="{5956BB68-20D1-6314-004C-4EA0ECEE9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998" y="840224"/>
            <a:ext cx="10839450" cy="4798335"/>
          </a:xfrm>
          <a:prstGeom prst="rect">
            <a:avLst/>
          </a:prstGeom>
        </p:spPr>
      </p:pic>
    </p:spTree>
    <p:extLst>
      <p:ext uri="{BB962C8B-B14F-4D97-AF65-F5344CB8AC3E}">
        <p14:creationId xmlns:p14="http://schemas.microsoft.com/office/powerpoint/2010/main" val="280413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F2F0AA-C308-AAC2-5FC0-0B0CBA2DA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37D2856D-E08F-33C0-D00E-6927E74E60C0}"/>
              </a:ext>
            </a:extLst>
          </p:cNvPr>
          <p:cNvSpPr txBox="1"/>
          <p:nvPr/>
        </p:nvSpPr>
        <p:spPr>
          <a:xfrm>
            <a:off x="1759969" y="475093"/>
            <a:ext cx="8337590" cy="830997"/>
          </a:xfrm>
          <a:prstGeom prst="rect">
            <a:avLst/>
          </a:prstGeom>
          <a:noFill/>
        </p:spPr>
        <p:txBody>
          <a:bodyPr wrap="square">
            <a:spAutoFit/>
          </a:bodyPr>
          <a:lstStyle/>
          <a:p>
            <a:r>
              <a:rPr lang="en-IN" sz="2400" b="0" dirty="0">
                <a:solidFill>
                  <a:srgbClr val="CCCCCC"/>
                </a:solidFill>
                <a:effectLst/>
                <a:latin typeface="Times New Roman" panose="02020603050405020304" pitchFamily="18" charset="0"/>
                <a:cs typeface="Times New Roman" panose="02020603050405020304" pitchFamily="18" charset="0"/>
              </a:rPr>
              <a:t>correlation </a:t>
            </a:r>
            <a:r>
              <a:rPr lang="en-IN" sz="2400" b="0" dirty="0">
                <a:solidFill>
                  <a:srgbClr val="D4D4D4"/>
                </a:solidFill>
                <a:effectLst/>
                <a:latin typeface="Times New Roman" panose="02020603050405020304" pitchFamily="18" charset="0"/>
                <a:cs typeface="Times New Roman" panose="02020603050405020304" pitchFamily="18" charset="0"/>
              </a:rPr>
              <a:t>=</a:t>
            </a:r>
            <a:r>
              <a:rPr lang="en-IN" sz="2400" b="0" dirty="0">
                <a:solidFill>
                  <a:srgbClr val="CCCCCC"/>
                </a:solidFill>
                <a:effectLst/>
                <a:latin typeface="Times New Roman" panose="02020603050405020304" pitchFamily="18" charset="0"/>
                <a:cs typeface="Times New Roman" panose="02020603050405020304" pitchFamily="18" charset="0"/>
              </a:rPr>
              <a:t> </a:t>
            </a:r>
            <a:r>
              <a:rPr lang="en-IN" sz="2400" b="0" dirty="0" err="1">
                <a:solidFill>
                  <a:srgbClr val="CCCCCC"/>
                </a:solidFill>
                <a:effectLst/>
                <a:latin typeface="Times New Roman" panose="02020603050405020304" pitchFamily="18" charset="0"/>
                <a:cs typeface="Times New Roman" panose="02020603050405020304" pitchFamily="18" charset="0"/>
              </a:rPr>
              <a:t>data.corr</a:t>
            </a:r>
            <a:r>
              <a:rPr lang="en-IN" sz="2400" b="0" dirty="0">
                <a:solidFill>
                  <a:srgbClr val="CCCCCC"/>
                </a:solidFill>
                <a:effectLst/>
                <a:latin typeface="Times New Roman" panose="02020603050405020304" pitchFamily="18" charset="0"/>
                <a:cs typeface="Times New Roman" panose="02020603050405020304" pitchFamily="18" charset="0"/>
              </a:rPr>
              <a:t>()</a:t>
            </a:r>
          </a:p>
          <a:p>
            <a:r>
              <a:rPr lang="en-IN" sz="2400" b="0" dirty="0">
                <a:solidFill>
                  <a:srgbClr val="DCDCAA"/>
                </a:solidFill>
                <a:effectLst/>
                <a:latin typeface="Times New Roman" panose="02020603050405020304" pitchFamily="18" charset="0"/>
                <a:cs typeface="Times New Roman" panose="02020603050405020304" pitchFamily="18" charset="0"/>
              </a:rPr>
              <a:t>print</a:t>
            </a:r>
            <a:r>
              <a:rPr lang="en-IN" sz="2400" b="0" dirty="0">
                <a:solidFill>
                  <a:srgbClr val="CCCCCC"/>
                </a:solidFill>
                <a:effectLst/>
                <a:latin typeface="Times New Roman" panose="02020603050405020304" pitchFamily="18" charset="0"/>
                <a:cs typeface="Times New Roman" panose="02020603050405020304" pitchFamily="18" charset="0"/>
              </a:rPr>
              <a:t>(correlation[</a:t>
            </a:r>
            <a:r>
              <a:rPr lang="en-IN" sz="2400" b="0" dirty="0">
                <a:solidFill>
                  <a:srgbClr val="CE9178"/>
                </a:solidFill>
                <a:effectLst/>
                <a:latin typeface="Times New Roman" panose="02020603050405020304" pitchFamily="18" charset="0"/>
                <a:cs typeface="Times New Roman" panose="02020603050405020304" pitchFamily="18" charset="0"/>
              </a:rPr>
              <a:t>"Close"</a:t>
            </a:r>
            <a:r>
              <a:rPr lang="en-IN" sz="2400" b="0" dirty="0">
                <a:solidFill>
                  <a:srgbClr val="CCCCCC"/>
                </a:solidFill>
                <a:effectLst/>
                <a:latin typeface="Times New Roman" panose="02020603050405020304" pitchFamily="18" charset="0"/>
                <a:cs typeface="Times New Roman" panose="02020603050405020304" pitchFamily="18" charset="0"/>
              </a:rPr>
              <a:t>].</a:t>
            </a:r>
            <a:r>
              <a:rPr lang="en-IN" sz="2400" b="0" dirty="0" err="1">
                <a:solidFill>
                  <a:srgbClr val="CCCCCC"/>
                </a:solidFill>
                <a:effectLst/>
                <a:latin typeface="Times New Roman" panose="02020603050405020304" pitchFamily="18" charset="0"/>
                <a:cs typeface="Times New Roman" panose="02020603050405020304" pitchFamily="18" charset="0"/>
              </a:rPr>
              <a:t>sort_values</a:t>
            </a:r>
            <a:r>
              <a:rPr lang="en-IN" sz="2400" b="0" dirty="0">
                <a:solidFill>
                  <a:srgbClr val="CCCCCC"/>
                </a:solidFill>
                <a:effectLst/>
                <a:latin typeface="Times New Roman" panose="02020603050405020304" pitchFamily="18" charset="0"/>
                <a:cs typeface="Times New Roman" panose="02020603050405020304" pitchFamily="18" charset="0"/>
              </a:rPr>
              <a:t>(</a:t>
            </a:r>
            <a:r>
              <a:rPr lang="en-IN" sz="2400" b="0" dirty="0">
                <a:solidFill>
                  <a:srgbClr val="9CDCFE"/>
                </a:solidFill>
                <a:effectLst/>
                <a:latin typeface="Times New Roman" panose="02020603050405020304" pitchFamily="18" charset="0"/>
                <a:cs typeface="Times New Roman" panose="02020603050405020304" pitchFamily="18" charset="0"/>
              </a:rPr>
              <a:t>ascending</a:t>
            </a:r>
            <a:r>
              <a:rPr lang="en-IN" sz="2400" b="0" dirty="0">
                <a:solidFill>
                  <a:srgbClr val="D4D4D4"/>
                </a:solidFill>
                <a:effectLst/>
                <a:latin typeface="Times New Roman" panose="02020603050405020304" pitchFamily="18" charset="0"/>
                <a:cs typeface="Times New Roman" panose="02020603050405020304" pitchFamily="18" charset="0"/>
              </a:rPr>
              <a:t>=</a:t>
            </a:r>
            <a:r>
              <a:rPr lang="en-IN" sz="2400" b="0" dirty="0">
                <a:solidFill>
                  <a:srgbClr val="569CD6"/>
                </a:solidFill>
                <a:effectLst/>
                <a:latin typeface="Times New Roman" panose="02020603050405020304" pitchFamily="18" charset="0"/>
                <a:cs typeface="Times New Roman" panose="02020603050405020304" pitchFamily="18" charset="0"/>
              </a:rPr>
              <a:t>False</a:t>
            </a:r>
            <a:r>
              <a:rPr lang="en-IN" sz="2400" b="0" dirty="0">
                <a:solidFill>
                  <a:srgbClr val="CCCCCC"/>
                </a:solidFill>
                <a:effectLst/>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4D7634CB-0757-1403-A3AE-B4BA75AC3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5851" y="2466754"/>
            <a:ext cx="6709144" cy="3073818"/>
          </a:xfrm>
          <a:prstGeom prst="rect">
            <a:avLst/>
          </a:prstGeom>
        </p:spPr>
      </p:pic>
    </p:spTree>
    <p:extLst>
      <p:ext uri="{BB962C8B-B14F-4D97-AF65-F5344CB8AC3E}">
        <p14:creationId xmlns:p14="http://schemas.microsoft.com/office/powerpoint/2010/main" val="1817295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05892F-CDBC-F58B-D051-E9CDE929D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DB6ABC8-0304-DD32-7F76-1874D7F8F584}"/>
              </a:ext>
            </a:extLst>
          </p:cNvPr>
          <p:cNvSpPr txBox="1"/>
          <p:nvPr/>
        </p:nvSpPr>
        <p:spPr>
          <a:xfrm>
            <a:off x="2623325" y="1203661"/>
            <a:ext cx="6094140" cy="400110"/>
          </a:xfrm>
          <a:prstGeom prst="rect">
            <a:avLst/>
          </a:prstGeom>
          <a:noFill/>
        </p:spPr>
        <p:txBody>
          <a:bodyPr wrap="square">
            <a:spAutoFit/>
          </a:bodyPr>
          <a:lstStyle/>
          <a:p>
            <a:r>
              <a:rPr lang="en-IN" sz="2000" b="0" dirty="0">
                <a:solidFill>
                  <a:srgbClr val="CCCCCC"/>
                </a:solidFill>
                <a:effectLst/>
                <a:latin typeface="Times New Roman" panose="02020603050405020304" pitchFamily="18" charset="0"/>
                <a:cs typeface="Times New Roman" panose="02020603050405020304" pitchFamily="18" charset="0"/>
              </a:rPr>
              <a:t>pip install </a:t>
            </a:r>
            <a:r>
              <a:rPr lang="en-IN" sz="2000" b="0" dirty="0" err="1">
                <a:solidFill>
                  <a:srgbClr val="CCCCCC"/>
                </a:solidFill>
                <a:effectLst/>
                <a:latin typeface="Times New Roman" panose="02020603050405020304" pitchFamily="18" charset="0"/>
                <a:cs typeface="Times New Roman" panose="02020603050405020304" pitchFamily="18" charset="0"/>
              </a:rPr>
              <a:t>AutoTS</a:t>
            </a:r>
            <a:endParaRPr lang="en-IN" sz="2000" b="0" dirty="0">
              <a:solidFill>
                <a:srgbClr val="CCCCCC"/>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252A5F2-9B32-D35E-A67A-B8309AA31379}"/>
              </a:ext>
            </a:extLst>
          </p:cNvPr>
          <p:cNvSpPr txBox="1"/>
          <p:nvPr/>
        </p:nvSpPr>
        <p:spPr>
          <a:xfrm>
            <a:off x="2623325" y="1572993"/>
            <a:ext cx="6094140" cy="2554545"/>
          </a:xfrm>
          <a:prstGeom prst="rect">
            <a:avLst/>
          </a:prstGeom>
          <a:noFill/>
        </p:spPr>
        <p:txBody>
          <a:bodyPr wrap="square">
            <a:spAutoFit/>
          </a:bodyPr>
          <a:lstStyle/>
          <a:p>
            <a:r>
              <a:rPr lang="en-IN" sz="2000" b="0" dirty="0">
                <a:solidFill>
                  <a:srgbClr val="C586C0"/>
                </a:solidFill>
                <a:effectLst/>
                <a:latin typeface="Times New Roman" panose="02020603050405020304" pitchFamily="18" charset="0"/>
                <a:cs typeface="Times New Roman" panose="02020603050405020304" pitchFamily="18" charset="0"/>
              </a:rPr>
              <a:t>from</a:t>
            </a:r>
            <a:r>
              <a:rPr lang="en-IN" sz="2000" b="0" dirty="0">
                <a:solidFill>
                  <a:srgbClr val="CCCCCC"/>
                </a:solidFill>
                <a:effectLst/>
                <a:latin typeface="Times New Roman" panose="02020603050405020304" pitchFamily="18" charset="0"/>
                <a:cs typeface="Times New Roman" panose="02020603050405020304" pitchFamily="18" charset="0"/>
              </a:rPr>
              <a:t> </a:t>
            </a:r>
            <a:r>
              <a:rPr lang="en-IN" sz="2000" b="0" dirty="0" err="1">
                <a:solidFill>
                  <a:srgbClr val="CCCCCC"/>
                </a:solidFill>
                <a:effectLst/>
                <a:latin typeface="Times New Roman" panose="02020603050405020304" pitchFamily="18" charset="0"/>
                <a:cs typeface="Times New Roman" panose="02020603050405020304" pitchFamily="18" charset="0"/>
              </a:rPr>
              <a:t>autots</a:t>
            </a:r>
            <a:r>
              <a:rPr lang="en-IN" sz="2000" b="0" dirty="0">
                <a:solidFill>
                  <a:srgbClr val="CCCCCC"/>
                </a:solidFill>
                <a:effectLst/>
                <a:latin typeface="Times New Roman" panose="02020603050405020304" pitchFamily="18" charset="0"/>
                <a:cs typeface="Times New Roman" panose="02020603050405020304" pitchFamily="18" charset="0"/>
              </a:rPr>
              <a:t> </a:t>
            </a:r>
            <a:r>
              <a:rPr lang="en-IN" sz="2000" b="0" dirty="0">
                <a:solidFill>
                  <a:srgbClr val="C586C0"/>
                </a:solidFill>
                <a:effectLst/>
                <a:latin typeface="Times New Roman" panose="02020603050405020304" pitchFamily="18" charset="0"/>
                <a:cs typeface="Times New Roman" panose="02020603050405020304" pitchFamily="18" charset="0"/>
              </a:rPr>
              <a:t>import</a:t>
            </a:r>
            <a:r>
              <a:rPr lang="en-IN" sz="2000" b="0" dirty="0">
                <a:solidFill>
                  <a:srgbClr val="CCCCCC"/>
                </a:solidFill>
                <a:effectLst/>
                <a:latin typeface="Times New Roman" panose="02020603050405020304" pitchFamily="18" charset="0"/>
                <a:cs typeface="Times New Roman" panose="02020603050405020304" pitchFamily="18" charset="0"/>
              </a:rPr>
              <a:t> </a:t>
            </a:r>
            <a:r>
              <a:rPr lang="en-IN" sz="2000" b="0" dirty="0" err="1">
                <a:solidFill>
                  <a:srgbClr val="CCCCCC"/>
                </a:solidFill>
                <a:effectLst/>
                <a:latin typeface="Times New Roman" panose="02020603050405020304" pitchFamily="18" charset="0"/>
                <a:cs typeface="Times New Roman" panose="02020603050405020304" pitchFamily="18" charset="0"/>
              </a:rPr>
              <a:t>AutoTS</a:t>
            </a:r>
            <a:endParaRPr lang="en-IN" sz="2000" b="0" dirty="0">
              <a:solidFill>
                <a:srgbClr val="CCCCCC"/>
              </a:solidFill>
              <a:effectLst/>
              <a:latin typeface="Times New Roman" panose="02020603050405020304" pitchFamily="18" charset="0"/>
              <a:cs typeface="Times New Roman" panose="02020603050405020304" pitchFamily="18" charset="0"/>
            </a:endParaRPr>
          </a:p>
          <a:p>
            <a:r>
              <a:rPr lang="en-IN" sz="2000" b="0" dirty="0">
                <a:solidFill>
                  <a:srgbClr val="CCCCCC"/>
                </a:solidFill>
                <a:effectLst/>
                <a:latin typeface="Times New Roman" panose="02020603050405020304" pitchFamily="18" charset="0"/>
                <a:cs typeface="Times New Roman" panose="02020603050405020304" pitchFamily="18" charset="0"/>
              </a:rPr>
              <a:t>model </a:t>
            </a:r>
            <a:r>
              <a:rPr lang="en-IN" sz="2000" b="0" dirty="0">
                <a:solidFill>
                  <a:srgbClr val="D4D4D4"/>
                </a:solidFill>
                <a:effectLst/>
                <a:latin typeface="Times New Roman" panose="02020603050405020304" pitchFamily="18" charset="0"/>
                <a:cs typeface="Times New Roman" panose="02020603050405020304" pitchFamily="18" charset="0"/>
              </a:rPr>
              <a:t>=</a:t>
            </a:r>
            <a:r>
              <a:rPr lang="en-IN" sz="2000" b="0" dirty="0">
                <a:solidFill>
                  <a:srgbClr val="CCCCCC"/>
                </a:solidFill>
                <a:effectLst/>
                <a:latin typeface="Times New Roman" panose="02020603050405020304" pitchFamily="18" charset="0"/>
                <a:cs typeface="Times New Roman" panose="02020603050405020304" pitchFamily="18" charset="0"/>
              </a:rPr>
              <a:t> </a:t>
            </a:r>
            <a:r>
              <a:rPr lang="en-IN" sz="2000" b="0" dirty="0" err="1">
                <a:solidFill>
                  <a:srgbClr val="CCCCCC"/>
                </a:solidFill>
                <a:effectLst/>
                <a:latin typeface="Times New Roman" panose="02020603050405020304" pitchFamily="18" charset="0"/>
                <a:cs typeface="Times New Roman" panose="02020603050405020304" pitchFamily="18" charset="0"/>
              </a:rPr>
              <a:t>AutoTS</a:t>
            </a:r>
            <a:r>
              <a:rPr lang="en-IN" sz="2000" b="0" dirty="0">
                <a:solidFill>
                  <a:srgbClr val="CCCCCC"/>
                </a:solidFill>
                <a:effectLst/>
                <a:latin typeface="Times New Roman" panose="02020603050405020304" pitchFamily="18" charset="0"/>
                <a:cs typeface="Times New Roman" panose="02020603050405020304" pitchFamily="18" charset="0"/>
              </a:rPr>
              <a:t>(</a:t>
            </a:r>
            <a:r>
              <a:rPr lang="en-IN" sz="2000" b="0" dirty="0" err="1">
                <a:solidFill>
                  <a:srgbClr val="9CDCFE"/>
                </a:solidFill>
                <a:effectLst/>
                <a:latin typeface="Times New Roman" panose="02020603050405020304" pitchFamily="18" charset="0"/>
                <a:cs typeface="Times New Roman" panose="02020603050405020304" pitchFamily="18" charset="0"/>
              </a:rPr>
              <a:t>forecast_length</a:t>
            </a:r>
            <a:r>
              <a:rPr lang="en-IN" sz="2000" b="0" dirty="0">
                <a:solidFill>
                  <a:srgbClr val="D4D4D4"/>
                </a:solidFill>
                <a:effectLst/>
                <a:latin typeface="Times New Roman" panose="02020603050405020304" pitchFamily="18" charset="0"/>
                <a:cs typeface="Times New Roman" panose="02020603050405020304" pitchFamily="18" charset="0"/>
              </a:rPr>
              <a:t>=</a:t>
            </a:r>
            <a:r>
              <a:rPr lang="en-IN" sz="2000" b="0" dirty="0">
                <a:solidFill>
                  <a:srgbClr val="B5CEA8"/>
                </a:solidFill>
                <a:effectLst/>
                <a:latin typeface="Times New Roman" panose="02020603050405020304" pitchFamily="18" charset="0"/>
                <a:cs typeface="Times New Roman" panose="02020603050405020304" pitchFamily="18" charset="0"/>
              </a:rPr>
              <a:t>365</a:t>
            </a:r>
            <a:r>
              <a:rPr lang="en-IN" sz="2000" b="0" dirty="0">
                <a:solidFill>
                  <a:srgbClr val="CCCCCC"/>
                </a:solidFill>
                <a:effectLst/>
                <a:latin typeface="Times New Roman" panose="02020603050405020304" pitchFamily="18" charset="0"/>
                <a:cs typeface="Times New Roman" panose="02020603050405020304" pitchFamily="18" charset="0"/>
              </a:rPr>
              <a:t>, </a:t>
            </a:r>
            <a:r>
              <a:rPr lang="en-IN" sz="2000" b="0" dirty="0">
                <a:solidFill>
                  <a:srgbClr val="9CDCFE"/>
                </a:solidFill>
                <a:effectLst/>
                <a:latin typeface="Times New Roman" panose="02020603050405020304" pitchFamily="18" charset="0"/>
                <a:cs typeface="Times New Roman" panose="02020603050405020304" pitchFamily="18" charset="0"/>
              </a:rPr>
              <a:t>frequency</a:t>
            </a:r>
            <a:r>
              <a:rPr lang="en-IN" sz="2000" b="0" dirty="0">
                <a:solidFill>
                  <a:srgbClr val="D4D4D4"/>
                </a:solidFill>
                <a:effectLst/>
                <a:latin typeface="Times New Roman" panose="02020603050405020304" pitchFamily="18" charset="0"/>
                <a:cs typeface="Times New Roman" panose="02020603050405020304" pitchFamily="18" charset="0"/>
              </a:rPr>
              <a:t>=</a:t>
            </a:r>
            <a:r>
              <a:rPr lang="en-IN" sz="2000" b="0" dirty="0">
                <a:solidFill>
                  <a:srgbClr val="CE9178"/>
                </a:solidFill>
                <a:effectLst/>
                <a:latin typeface="Times New Roman" panose="02020603050405020304" pitchFamily="18" charset="0"/>
                <a:cs typeface="Times New Roman" panose="02020603050405020304" pitchFamily="18" charset="0"/>
              </a:rPr>
              <a:t>'infer'</a:t>
            </a:r>
            <a:r>
              <a:rPr lang="en-IN" sz="2000" b="0" dirty="0">
                <a:solidFill>
                  <a:srgbClr val="CCCCCC"/>
                </a:solidFill>
                <a:effectLst/>
                <a:latin typeface="Times New Roman" panose="02020603050405020304" pitchFamily="18" charset="0"/>
                <a:cs typeface="Times New Roman" panose="02020603050405020304" pitchFamily="18" charset="0"/>
              </a:rPr>
              <a:t>, </a:t>
            </a:r>
            <a:r>
              <a:rPr lang="en-IN" sz="2000" b="0" dirty="0">
                <a:solidFill>
                  <a:srgbClr val="9CDCFE"/>
                </a:solidFill>
                <a:effectLst/>
                <a:latin typeface="Times New Roman" panose="02020603050405020304" pitchFamily="18" charset="0"/>
                <a:cs typeface="Times New Roman" panose="02020603050405020304" pitchFamily="18" charset="0"/>
              </a:rPr>
              <a:t>ensemble</a:t>
            </a:r>
            <a:r>
              <a:rPr lang="en-IN" sz="2000" b="0" dirty="0">
                <a:solidFill>
                  <a:srgbClr val="D4D4D4"/>
                </a:solidFill>
                <a:effectLst/>
                <a:latin typeface="Times New Roman" panose="02020603050405020304" pitchFamily="18" charset="0"/>
                <a:cs typeface="Times New Roman" panose="02020603050405020304" pitchFamily="18" charset="0"/>
              </a:rPr>
              <a:t>=</a:t>
            </a:r>
            <a:r>
              <a:rPr lang="en-IN" sz="2000" b="0" dirty="0">
                <a:solidFill>
                  <a:srgbClr val="CE9178"/>
                </a:solidFill>
                <a:effectLst/>
                <a:latin typeface="Times New Roman" panose="02020603050405020304" pitchFamily="18" charset="0"/>
                <a:cs typeface="Times New Roman" panose="02020603050405020304" pitchFamily="18" charset="0"/>
              </a:rPr>
              <a:t>'simple'</a:t>
            </a:r>
            <a:r>
              <a:rPr lang="en-IN" sz="2000" b="0" dirty="0">
                <a:solidFill>
                  <a:srgbClr val="CCCCCC"/>
                </a:solidFill>
                <a:effectLst/>
                <a:latin typeface="Times New Roman" panose="02020603050405020304" pitchFamily="18" charset="0"/>
                <a:cs typeface="Times New Roman" panose="02020603050405020304" pitchFamily="18" charset="0"/>
              </a:rPr>
              <a:t>)</a:t>
            </a:r>
          </a:p>
          <a:p>
            <a:r>
              <a:rPr lang="en-IN" sz="2000" b="0" dirty="0">
                <a:solidFill>
                  <a:srgbClr val="CCCCCC"/>
                </a:solidFill>
                <a:effectLst/>
                <a:latin typeface="Times New Roman" panose="02020603050405020304" pitchFamily="18" charset="0"/>
                <a:cs typeface="Times New Roman" panose="02020603050405020304" pitchFamily="18" charset="0"/>
              </a:rPr>
              <a:t>model </a:t>
            </a:r>
            <a:r>
              <a:rPr lang="en-IN" sz="2000" b="0" dirty="0">
                <a:solidFill>
                  <a:srgbClr val="D4D4D4"/>
                </a:solidFill>
                <a:effectLst/>
                <a:latin typeface="Times New Roman" panose="02020603050405020304" pitchFamily="18" charset="0"/>
                <a:cs typeface="Times New Roman" panose="02020603050405020304" pitchFamily="18" charset="0"/>
              </a:rPr>
              <a:t>=</a:t>
            </a:r>
            <a:r>
              <a:rPr lang="en-IN" sz="2000" b="0" dirty="0">
                <a:solidFill>
                  <a:srgbClr val="CCCCCC"/>
                </a:solidFill>
                <a:effectLst/>
                <a:latin typeface="Times New Roman" panose="02020603050405020304" pitchFamily="18" charset="0"/>
                <a:cs typeface="Times New Roman" panose="02020603050405020304" pitchFamily="18" charset="0"/>
              </a:rPr>
              <a:t> </a:t>
            </a:r>
            <a:r>
              <a:rPr lang="en-IN" sz="2000" b="0" dirty="0" err="1">
                <a:solidFill>
                  <a:srgbClr val="CCCCCC"/>
                </a:solidFill>
                <a:effectLst/>
                <a:latin typeface="Times New Roman" panose="02020603050405020304" pitchFamily="18" charset="0"/>
                <a:cs typeface="Times New Roman" panose="02020603050405020304" pitchFamily="18" charset="0"/>
              </a:rPr>
              <a:t>model.fit</a:t>
            </a:r>
            <a:r>
              <a:rPr lang="en-IN" sz="2000" b="0" dirty="0">
                <a:solidFill>
                  <a:srgbClr val="CCCCCC"/>
                </a:solidFill>
                <a:effectLst/>
                <a:latin typeface="Times New Roman" panose="02020603050405020304" pitchFamily="18" charset="0"/>
                <a:cs typeface="Times New Roman" panose="02020603050405020304" pitchFamily="18" charset="0"/>
              </a:rPr>
              <a:t>(data, </a:t>
            </a:r>
            <a:r>
              <a:rPr lang="en-IN" sz="2000" b="0" dirty="0" err="1">
                <a:solidFill>
                  <a:srgbClr val="9CDCFE"/>
                </a:solidFill>
                <a:effectLst/>
                <a:latin typeface="Times New Roman" panose="02020603050405020304" pitchFamily="18" charset="0"/>
                <a:cs typeface="Times New Roman" panose="02020603050405020304" pitchFamily="18" charset="0"/>
              </a:rPr>
              <a:t>date_col</a:t>
            </a:r>
            <a:r>
              <a:rPr lang="en-IN" sz="2000" b="0" dirty="0">
                <a:solidFill>
                  <a:srgbClr val="D4D4D4"/>
                </a:solidFill>
                <a:effectLst/>
                <a:latin typeface="Times New Roman" panose="02020603050405020304" pitchFamily="18" charset="0"/>
                <a:cs typeface="Times New Roman" panose="02020603050405020304" pitchFamily="18" charset="0"/>
              </a:rPr>
              <a:t>=</a:t>
            </a:r>
            <a:r>
              <a:rPr lang="en-IN" sz="2000" b="0" dirty="0">
                <a:solidFill>
                  <a:srgbClr val="CE9178"/>
                </a:solidFill>
                <a:effectLst/>
                <a:latin typeface="Times New Roman" panose="02020603050405020304" pitchFamily="18" charset="0"/>
                <a:cs typeface="Times New Roman" panose="02020603050405020304" pitchFamily="18" charset="0"/>
              </a:rPr>
              <a:t>'Date'</a:t>
            </a:r>
            <a:r>
              <a:rPr lang="en-IN" sz="2000" b="0" dirty="0">
                <a:solidFill>
                  <a:srgbClr val="CCCCCC"/>
                </a:solidFill>
                <a:effectLst/>
                <a:latin typeface="Times New Roman" panose="02020603050405020304" pitchFamily="18" charset="0"/>
                <a:cs typeface="Times New Roman" panose="02020603050405020304" pitchFamily="18" charset="0"/>
              </a:rPr>
              <a:t>, </a:t>
            </a:r>
            <a:r>
              <a:rPr lang="en-IN" sz="2000" b="0" dirty="0" err="1">
                <a:solidFill>
                  <a:srgbClr val="9CDCFE"/>
                </a:solidFill>
                <a:effectLst/>
                <a:latin typeface="Times New Roman" panose="02020603050405020304" pitchFamily="18" charset="0"/>
                <a:cs typeface="Times New Roman" panose="02020603050405020304" pitchFamily="18" charset="0"/>
              </a:rPr>
              <a:t>value_col</a:t>
            </a:r>
            <a:r>
              <a:rPr lang="en-IN" sz="2000" b="0" dirty="0">
                <a:solidFill>
                  <a:srgbClr val="D4D4D4"/>
                </a:solidFill>
                <a:effectLst/>
                <a:latin typeface="Times New Roman" panose="02020603050405020304" pitchFamily="18" charset="0"/>
                <a:cs typeface="Times New Roman" panose="02020603050405020304" pitchFamily="18" charset="0"/>
              </a:rPr>
              <a:t>=</a:t>
            </a:r>
            <a:r>
              <a:rPr lang="en-IN" sz="2000" b="0" dirty="0">
                <a:solidFill>
                  <a:srgbClr val="CE9178"/>
                </a:solidFill>
                <a:effectLst/>
                <a:latin typeface="Times New Roman" panose="02020603050405020304" pitchFamily="18" charset="0"/>
                <a:cs typeface="Times New Roman" panose="02020603050405020304" pitchFamily="18" charset="0"/>
              </a:rPr>
              <a:t>'Close'</a:t>
            </a:r>
            <a:r>
              <a:rPr lang="en-IN" sz="2000" b="0" dirty="0">
                <a:solidFill>
                  <a:srgbClr val="CCCCCC"/>
                </a:solidFill>
                <a:effectLst/>
                <a:latin typeface="Times New Roman" panose="02020603050405020304" pitchFamily="18" charset="0"/>
                <a:cs typeface="Times New Roman" panose="02020603050405020304" pitchFamily="18" charset="0"/>
              </a:rPr>
              <a:t>, </a:t>
            </a:r>
            <a:r>
              <a:rPr lang="en-IN" sz="2000" b="0" dirty="0" err="1">
                <a:solidFill>
                  <a:srgbClr val="9CDCFE"/>
                </a:solidFill>
                <a:effectLst/>
                <a:latin typeface="Times New Roman" panose="02020603050405020304" pitchFamily="18" charset="0"/>
                <a:cs typeface="Times New Roman" panose="02020603050405020304" pitchFamily="18" charset="0"/>
              </a:rPr>
              <a:t>id_col</a:t>
            </a:r>
            <a:r>
              <a:rPr lang="en-IN" sz="2000" b="0" dirty="0">
                <a:solidFill>
                  <a:srgbClr val="D4D4D4"/>
                </a:solidFill>
                <a:effectLst/>
                <a:latin typeface="Times New Roman" panose="02020603050405020304" pitchFamily="18" charset="0"/>
                <a:cs typeface="Times New Roman" panose="02020603050405020304" pitchFamily="18" charset="0"/>
              </a:rPr>
              <a:t>=</a:t>
            </a:r>
            <a:r>
              <a:rPr lang="en-IN" sz="2000" b="0" dirty="0">
                <a:solidFill>
                  <a:srgbClr val="569CD6"/>
                </a:solidFill>
                <a:effectLst/>
                <a:latin typeface="Times New Roman" panose="02020603050405020304" pitchFamily="18" charset="0"/>
                <a:cs typeface="Times New Roman" panose="02020603050405020304" pitchFamily="18" charset="0"/>
              </a:rPr>
              <a:t>None</a:t>
            </a:r>
            <a:r>
              <a:rPr lang="en-IN" sz="2000" b="0" dirty="0">
                <a:solidFill>
                  <a:srgbClr val="CCCCCC"/>
                </a:solidFill>
                <a:effectLst/>
                <a:latin typeface="Times New Roman" panose="02020603050405020304" pitchFamily="18" charset="0"/>
                <a:cs typeface="Times New Roman" panose="02020603050405020304" pitchFamily="18" charset="0"/>
              </a:rPr>
              <a:t>)</a:t>
            </a:r>
          </a:p>
          <a:p>
            <a:r>
              <a:rPr lang="en-IN" sz="2000" b="0" dirty="0">
                <a:solidFill>
                  <a:srgbClr val="CCCCCC"/>
                </a:solidFill>
                <a:effectLst/>
                <a:latin typeface="Times New Roman" panose="02020603050405020304" pitchFamily="18" charset="0"/>
                <a:cs typeface="Times New Roman" panose="02020603050405020304" pitchFamily="18" charset="0"/>
              </a:rPr>
              <a:t>prediction </a:t>
            </a:r>
            <a:r>
              <a:rPr lang="en-IN" sz="2000" b="0" dirty="0">
                <a:solidFill>
                  <a:srgbClr val="D4D4D4"/>
                </a:solidFill>
                <a:effectLst/>
                <a:latin typeface="Times New Roman" panose="02020603050405020304" pitchFamily="18" charset="0"/>
                <a:cs typeface="Times New Roman" panose="02020603050405020304" pitchFamily="18" charset="0"/>
              </a:rPr>
              <a:t>=</a:t>
            </a:r>
            <a:r>
              <a:rPr lang="en-IN" sz="2000" b="0" dirty="0">
                <a:solidFill>
                  <a:srgbClr val="CCCCCC"/>
                </a:solidFill>
                <a:effectLst/>
                <a:latin typeface="Times New Roman" panose="02020603050405020304" pitchFamily="18" charset="0"/>
                <a:cs typeface="Times New Roman" panose="02020603050405020304" pitchFamily="18" charset="0"/>
              </a:rPr>
              <a:t> </a:t>
            </a:r>
            <a:r>
              <a:rPr lang="en-IN" sz="2000" b="0" dirty="0" err="1">
                <a:solidFill>
                  <a:srgbClr val="CCCCCC"/>
                </a:solidFill>
                <a:effectLst/>
                <a:latin typeface="Times New Roman" panose="02020603050405020304" pitchFamily="18" charset="0"/>
                <a:cs typeface="Times New Roman" panose="02020603050405020304" pitchFamily="18" charset="0"/>
              </a:rPr>
              <a:t>model.predict</a:t>
            </a:r>
            <a:r>
              <a:rPr lang="en-IN" sz="2000" b="0" dirty="0">
                <a:solidFill>
                  <a:srgbClr val="CCCCCC"/>
                </a:solidFill>
                <a:effectLst/>
                <a:latin typeface="Times New Roman" panose="02020603050405020304" pitchFamily="18" charset="0"/>
                <a:cs typeface="Times New Roman" panose="02020603050405020304" pitchFamily="18" charset="0"/>
              </a:rPr>
              <a:t>()</a:t>
            </a:r>
          </a:p>
          <a:p>
            <a:r>
              <a:rPr lang="en-IN" sz="2000" b="0" dirty="0">
                <a:solidFill>
                  <a:srgbClr val="CCCCCC"/>
                </a:solidFill>
                <a:effectLst/>
                <a:latin typeface="Times New Roman" panose="02020603050405020304" pitchFamily="18" charset="0"/>
                <a:cs typeface="Times New Roman" panose="02020603050405020304" pitchFamily="18" charset="0"/>
              </a:rPr>
              <a:t>forecast </a:t>
            </a:r>
            <a:r>
              <a:rPr lang="en-IN" sz="2000" b="0" dirty="0">
                <a:solidFill>
                  <a:srgbClr val="D4D4D4"/>
                </a:solidFill>
                <a:effectLst/>
                <a:latin typeface="Times New Roman" panose="02020603050405020304" pitchFamily="18" charset="0"/>
                <a:cs typeface="Times New Roman" panose="02020603050405020304" pitchFamily="18" charset="0"/>
              </a:rPr>
              <a:t>=</a:t>
            </a:r>
            <a:r>
              <a:rPr lang="en-IN" sz="2000" b="0" dirty="0">
                <a:solidFill>
                  <a:srgbClr val="CCCCCC"/>
                </a:solidFill>
                <a:effectLst/>
                <a:latin typeface="Times New Roman" panose="02020603050405020304" pitchFamily="18" charset="0"/>
                <a:cs typeface="Times New Roman" panose="02020603050405020304" pitchFamily="18" charset="0"/>
              </a:rPr>
              <a:t> </a:t>
            </a:r>
            <a:r>
              <a:rPr lang="en-IN" sz="2000" b="0" dirty="0" err="1">
                <a:solidFill>
                  <a:srgbClr val="CCCCCC"/>
                </a:solidFill>
                <a:effectLst/>
                <a:latin typeface="Times New Roman" panose="02020603050405020304" pitchFamily="18" charset="0"/>
                <a:cs typeface="Times New Roman" panose="02020603050405020304" pitchFamily="18" charset="0"/>
              </a:rPr>
              <a:t>prediction.forecast</a:t>
            </a:r>
            <a:endParaRPr lang="en-IN" sz="2000" b="0" dirty="0">
              <a:solidFill>
                <a:srgbClr val="CCCCCC"/>
              </a:solidFill>
              <a:effectLst/>
              <a:latin typeface="Times New Roman" panose="02020603050405020304" pitchFamily="18" charset="0"/>
              <a:cs typeface="Times New Roman" panose="02020603050405020304" pitchFamily="18" charset="0"/>
            </a:endParaRPr>
          </a:p>
          <a:p>
            <a:r>
              <a:rPr lang="en-IN" sz="2000" b="0" dirty="0">
                <a:solidFill>
                  <a:srgbClr val="DCDCAA"/>
                </a:solidFill>
                <a:effectLst/>
                <a:latin typeface="Times New Roman" panose="02020603050405020304" pitchFamily="18" charset="0"/>
                <a:cs typeface="Times New Roman" panose="02020603050405020304" pitchFamily="18" charset="0"/>
              </a:rPr>
              <a:t>print</a:t>
            </a:r>
            <a:r>
              <a:rPr lang="en-IN" sz="2000" b="0" dirty="0">
                <a:solidFill>
                  <a:srgbClr val="CCCCCC"/>
                </a:solidFill>
                <a:effectLst/>
                <a:latin typeface="Times New Roman" panose="02020603050405020304" pitchFamily="18" charset="0"/>
                <a:cs typeface="Times New Roman" panose="02020603050405020304" pitchFamily="18" charset="0"/>
              </a:rPr>
              <a:t>(forecast)</a:t>
            </a:r>
          </a:p>
        </p:txBody>
      </p:sp>
    </p:spTree>
    <p:extLst>
      <p:ext uri="{BB962C8B-B14F-4D97-AF65-F5344CB8AC3E}">
        <p14:creationId xmlns:p14="http://schemas.microsoft.com/office/powerpoint/2010/main" val="335388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CBBFF0-C950-8E34-9780-3ED039BDB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9A6277CE-7642-70D0-F9A9-E304F766788D}"/>
              </a:ext>
            </a:extLst>
          </p:cNvPr>
          <p:cNvPicPr>
            <a:picLocks noChangeAspect="1"/>
          </p:cNvPicPr>
          <p:nvPr/>
        </p:nvPicPr>
        <p:blipFill>
          <a:blip r:embed="rId3"/>
          <a:stretch>
            <a:fillRect/>
          </a:stretch>
        </p:blipFill>
        <p:spPr>
          <a:xfrm>
            <a:off x="4175986" y="1739590"/>
            <a:ext cx="4471930" cy="4586609"/>
          </a:xfrm>
          <a:prstGeom prst="rect">
            <a:avLst/>
          </a:prstGeom>
        </p:spPr>
      </p:pic>
      <p:sp>
        <p:nvSpPr>
          <p:cNvPr id="7" name="TextBox 6">
            <a:extLst>
              <a:ext uri="{FF2B5EF4-FFF2-40B4-BE49-F238E27FC236}">
                <a16:creationId xmlns:a16="http://schemas.microsoft.com/office/drawing/2014/main" id="{A28CDF31-D319-D080-F670-3C8FBF5D9321}"/>
              </a:ext>
            </a:extLst>
          </p:cNvPr>
          <p:cNvSpPr txBox="1"/>
          <p:nvPr/>
        </p:nvSpPr>
        <p:spPr>
          <a:xfrm>
            <a:off x="6411951" y="802888"/>
            <a:ext cx="1467068" cy="646331"/>
          </a:xfrm>
          <a:prstGeom prst="rect">
            <a:avLst/>
          </a:prstGeom>
          <a:noFill/>
        </p:spPr>
        <p:txBody>
          <a:bodyPr wrap="none" rtlCol="0">
            <a:spAutoFit/>
          </a:bodyPr>
          <a:lstStyle/>
          <a:p>
            <a:r>
              <a:rPr lang="en-IN" sz="3600"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112502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C56C6B-F69A-DD7A-99C6-DBB2069CF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FE680BC8-0B7F-2952-4B2D-FAB825EB6104}"/>
              </a:ext>
            </a:extLst>
          </p:cNvPr>
          <p:cNvSpPr txBox="1"/>
          <p:nvPr/>
        </p:nvSpPr>
        <p:spPr>
          <a:xfrm>
            <a:off x="779510" y="-455310"/>
            <a:ext cx="12626524" cy="7081682"/>
          </a:xfrm>
          <a:prstGeom prst="rect">
            <a:avLst/>
          </a:prstGeom>
          <a:noFill/>
        </p:spPr>
        <p:txBody>
          <a:bodyPr wrap="square">
            <a:spAutoFit/>
          </a:bodyPr>
          <a:lstStyle/>
          <a:p>
            <a:pPr>
              <a:lnSpc>
                <a:spcPct val="107000"/>
              </a:lnSpc>
              <a:spcAft>
                <a:spcPts val="800"/>
              </a:spcAft>
            </a:pPr>
            <a:endParaRPr lang="en-IN" sz="2000" b="1" dirty="0">
              <a:latin typeface="Times New Roman" panose="02020603050405020304" pitchFamily="18" charset="0"/>
              <a:ea typeface="Times New Roman" panose="02020603050405020304" pitchFamily="18" charset="0"/>
            </a:endParaRPr>
          </a:p>
          <a:p>
            <a:pPr>
              <a:lnSpc>
                <a:spcPct val="107000"/>
              </a:lnSpc>
              <a:spcAft>
                <a:spcPts val="800"/>
              </a:spcAft>
            </a:pPr>
            <a:endParaRPr lang="en-IN" sz="2000" b="1" dirty="0">
              <a:latin typeface="Times New Roman" panose="02020603050405020304" pitchFamily="18" charset="0"/>
              <a:ea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Times New Roman" panose="02020603050405020304" pitchFamily="18" charset="0"/>
              </a:rPr>
              <a:t>                                                                                </a:t>
            </a:r>
            <a:r>
              <a:rPr lang="en-IN" sz="3200" b="1" dirty="0">
                <a:effectLst/>
                <a:latin typeface="Times New Roman" panose="02020603050405020304" pitchFamily="18" charset="0"/>
                <a:ea typeface="Times New Roman" panose="02020603050405020304" pitchFamily="18" charset="0"/>
              </a:rPr>
              <a:t>Login</a:t>
            </a:r>
            <a:r>
              <a:rPr lang="en-IN" sz="2000" b="1" dirty="0">
                <a:effectLst/>
                <a:latin typeface="Times New Roman" panose="02020603050405020304" pitchFamily="18" charset="0"/>
                <a:ea typeface="Times New Roman" panose="02020603050405020304" pitchFamily="18" charset="0"/>
              </a:rPr>
              <a:t> </a:t>
            </a:r>
            <a:r>
              <a:rPr lang="en-IN" sz="3200" b="1" dirty="0">
                <a:effectLst/>
                <a:latin typeface="Times New Roman" panose="02020603050405020304" pitchFamily="18" charset="0"/>
                <a:ea typeface="Times New Roman" panose="02020603050405020304" pitchFamily="18" charset="0"/>
              </a:rPr>
              <a:t>page</a:t>
            </a:r>
            <a:endParaRPr lang="en-IN" sz="12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&lt;!DOCTYPE html&gt;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&lt;html lang="</a:t>
            </a:r>
            <a:r>
              <a:rPr lang="en-IN" sz="2000" dirty="0" err="1">
                <a:effectLst/>
                <a:latin typeface="Times New Roman" panose="02020603050405020304" pitchFamily="18" charset="0"/>
                <a:ea typeface="Times New Roman" panose="02020603050405020304" pitchFamily="18" charset="0"/>
              </a:rPr>
              <a:t>en</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dir</a:t>
            </a:r>
            <a:r>
              <a:rPr lang="en-IN" sz="2000" dirty="0">
                <a:effectLst/>
                <a:latin typeface="Times New Roman" panose="02020603050405020304" pitchFamily="18" charset="0"/>
                <a:ea typeface="Times New Roman" panose="02020603050405020304" pitchFamily="18" charset="0"/>
              </a:rPr>
              <a:t>="</a:t>
            </a:r>
            <a:r>
              <a:rPr lang="en-IN" sz="2000" dirty="0" err="1">
                <a:effectLst/>
                <a:latin typeface="Times New Roman" panose="02020603050405020304" pitchFamily="18" charset="0"/>
                <a:ea typeface="Times New Roman" panose="02020603050405020304" pitchFamily="18" charset="0"/>
              </a:rPr>
              <a:t>ltr</a:t>
            </a:r>
            <a:r>
              <a:rPr lang="en-IN" sz="2000" dirty="0">
                <a:effectLst/>
                <a:latin typeface="Times New Roman" panose="02020603050405020304" pitchFamily="18" charset="0"/>
                <a:ea typeface="Times New Roman" panose="02020603050405020304" pitchFamily="18" charset="0"/>
              </a:rPr>
              <a:t>"&gt;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&lt;head&gt;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&lt;meta charset="utf-8"&gt;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&lt;title&gt;Digital currency prediction&lt;/title&gt;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&lt;link </a:t>
            </a:r>
            <a:r>
              <a:rPr lang="en-IN" sz="2000" dirty="0" err="1">
                <a:effectLst/>
                <a:latin typeface="Times New Roman" panose="02020603050405020304" pitchFamily="18" charset="0"/>
                <a:ea typeface="Times New Roman" panose="02020603050405020304" pitchFamily="18" charset="0"/>
              </a:rPr>
              <a:t>rel</a:t>
            </a:r>
            <a:r>
              <a:rPr lang="en-IN" sz="2000" dirty="0">
                <a:effectLst/>
                <a:latin typeface="Times New Roman" panose="02020603050405020304" pitchFamily="18" charset="0"/>
                <a:ea typeface="Times New Roman" panose="02020603050405020304" pitchFamily="18" charset="0"/>
              </a:rPr>
              <a:t>="stylesheet" </a:t>
            </a:r>
            <a:r>
              <a:rPr lang="en-IN" sz="2000" dirty="0" err="1">
                <a:effectLst/>
                <a:latin typeface="Times New Roman" panose="02020603050405020304" pitchFamily="18" charset="0"/>
                <a:ea typeface="Times New Roman" panose="02020603050405020304" pitchFamily="18" charset="0"/>
              </a:rPr>
              <a:t>href</a:t>
            </a:r>
            <a:r>
              <a:rPr lang="en-IN" sz="2000" dirty="0">
                <a:effectLst/>
                <a:latin typeface="Times New Roman" panose="02020603050405020304" pitchFamily="18" charset="0"/>
                <a:ea typeface="Times New Roman" panose="02020603050405020304" pitchFamily="18" charset="0"/>
              </a:rPr>
              <a:t>="</a:t>
            </a:r>
            <a:r>
              <a:rPr lang="en-IN" sz="2000" dirty="0" err="1">
                <a:effectLst/>
                <a:latin typeface="Times New Roman" panose="02020603050405020304" pitchFamily="18" charset="0"/>
                <a:ea typeface="Times New Roman" panose="02020603050405020304" pitchFamily="18" charset="0"/>
              </a:rPr>
              <a:t>css</a:t>
            </a:r>
            <a:r>
              <a:rPr lang="en-IN" sz="2000" dirty="0">
                <a:effectLst/>
                <a:latin typeface="Times New Roman" panose="02020603050405020304" pitchFamily="18" charset="0"/>
                <a:ea typeface="Times New Roman" panose="02020603050405020304" pitchFamily="18" charset="0"/>
              </a:rPr>
              <a:t>/style1.css"&gt;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&lt;link </a:t>
            </a:r>
            <a:r>
              <a:rPr lang="en-IN" sz="2000" dirty="0" err="1">
                <a:effectLst/>
                <a:latin typeface="Times New Roman" panose="02020603050405020304" pitchFamily="18" charset="0"/>
                <a:ea typeface="Times New Roman" panose="02020603050405020304" pitchFamily="18" charset="0"/>
              </a:rPr>
              <a:t>href</a:t>
            </a:r>
            <a:r>
              <a:rPr lang="en-IN" sz="2000" dirty="0">
                <a:effectLst/>
                <a:latin typeface="Times New Roman" panose="02020603050405020304" pitchFamily="18" charset="0"/>
                <a:ea typeface="Times New Roman" panose="02020603050405020304" pitchFamily="18" charset="0"/>
              </a:rPr>
              <a:t>="</a:t>
            </a:r>
            <a:r>
              <a:rPr lang="en-IN" sz="2000" dirty="0" err="1">
                <a:effectLst/>
                <a:latin typeface="Times New Roman" panose="02020603050405020304" pitchFamily="18" charset="0"/>
                <a:ea typeface="Times New Roman" panose="02020603050405020304" pitchFamily="18" charset="0"/>
              </a:rPr>
              <a:t>img</a:t>
            </a:r>
            <a:r>
              <a:rPr lang="en-IN" sz="2000" dirty="0">
                <a:effectLst/>
                <a:latin typeface="Times New Roman" panose="02020603050405020304" pitchFamily="18" charset="0"/>
                <a:ea typeface="Times New Roman" panose="02020603050405020304" pitchFamily="18" charset="0"/>
              </a:rPr>
              <a:t>/future-</a:t>
            </a:r>
            <a:r>
              <a:rPr lang="en-IN" sz="2000" dirty="0" err="1">
                <a:effectLst/>
                <a:latin typeface="Times New Roman" panose="02020603050405020304" pitchFamily="18" charset="0"/>
                <a:ea typeface="Times New Roman" panose="02020603050405020304" pitchFamily="18" charset="0"/>
              </a:rPr>
              <a:t>cryptocurrency.webp</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rel</a:t>
            </a:r>
            <a:r>
              <a:rPr lang="en-IN" sz="2000" dirty="0">
                <a:effectLst/>
                <a:latin typeface="Times New Roman" panose="02020603050405020304" pitchFamily="18" charset="0"/>
                <a:ea typeface="Times New Roman" panose="02020603050405020304" pitchFamily="18" charset="0"/>
              </a:rPr>
              <a:t>="icon"&gt;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&lt;meta name="viewport" content="width=device-width, initial-scale=1.0"&gt;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&lt;/head&gt;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&lt;body&gt;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class="wrapper" style="margin-right: 850px;"&gt;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class="title-text"&gt;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60255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A13A8E-DEFF-8EBF-CD68-A71206D3C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A2159885-8905-89A7-FB6C-D03070D9D65B}"/>
              </a:ext>
            </a:extLst>
          </p:cNvPr>
          <p:cNvSpPr txBox="1"/>
          <p:nvPr/>
        </p:nvSpPr>
        <p:spPr>
          <a:xfrm>
            <a:off x="267345" y="98881"/>
            <a:ext cx="9822051" cy="7177606"/>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 &lt;div class="title login"&gt;Login Form&lt;/div&gt;</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        &lt;div class="title signup"&gt;Signup Form&lt;/div&gt;</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      &lt;/div&gt;</a:t>
            </a: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&lt;div class="form-container"&gt;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class="slide-controls"&gt;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&lt;input type="radio" name="slide" id="login" checked&gt;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&lt;input type="radio" name="slide" id="signup"&gt;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&lt;label for="login" class="slide login"&gt;Login&lt;/label&gt;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&lt;label for="signup" class="slide signup"&gt;Signup&lt;/label&gt;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class="slider-tab"&gt;&lt;/div&gt;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class="form-inner"&gt;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&lt;form action="stu.html" class="login"&gt;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class="field"&gt;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&lt;input type="text" placeholder="Email Address" required&gt;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endParaRPr lang="en-IN" dirty="0"/>
          </a:p>
        </p:txBody>
      </p:sp>
    </p:spTree>
    <p:extLst>
      <p:ext uri="{BB962C8B-B14F-4D97-AF65-F5344CB8AC3E}">
        <p14:creationId xmlns:p14="http://schemas.microsoft.com/office/powerpoint/2010/main" val="77136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9A1A51-5165-3D82-0146-A95824E93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D171998-E360-DD09-8019-A89876400311}"/>
              </a:ext>
            </a:extLst>
          </p:cNvPr>
          <p:cNvSpPr txBox="1"/>
          <p:nvPr/>
        </p:nvSpPr>
        <p:spPr>
          <a:xfrm>
            <a:off x="87177" y="606112"/>
            <a:ext cx="6172200" cy="2359749"/>
          </a:xfrm>
          <a:prstGeom prst="rect">
            <a:avLst/>
          </a:prstGeom>
          <a:noFill/>
        </p:spPr>
        <p:txBody>
          <a:bodyPr wrap="square">
            <a:spAutoFit/>
          </a:bodyPr>
          <a:lstStyle/>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&lt;div class="field"&gt;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&lt;input type="password" placeholder="Password" required&gt;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class="pass-link"&gt;&lt;a </a:t>
            </a:r>
            <a:r>
              <a:rPr lang="en-IN" sz="2000" dirty="0" err="1">
                <a:effectLst/>
                <a:latin typeface="Times New Roman" panose="02020603050405020304" pitchFamily="18" charset="0"/>
                <a:ea typeface="Times New Roman" panose="02020603050405020304" pitchFamily="18" charset="0"/>
              </a:rPr>
              <a:t>href</a:t>
            </a:r>
            <a:r>
              <a:rPr lang="en-IN" sz="2000" dirty="0">
                <a:effectLst/>
                <a:latin typeface="Times New Roman" panose="02020603050405020304" pitchFamily="18" charset="0"/>
                <a:ea typeface="Times New Roman" panose="02020603050405020304" pitchFamily="18" charset="0"/>
              </a:rPr>
              <a:t>="#"&gt;Forgot password?&lt;/a&gt;&lt;/div&gt;</a:t>
            </a:r>
            <a:endParaRPr lang="en-IN" sz="20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BE4CCC35-5651-84D8-0984-96CD11E68805}"/>
              </a:ext>
            </a:extLst>
          </p:cNvPr>
          <p:cNvSpPr txBox="1"/>
          <p:nvPr/>
        </p:nvSpPr>
        <p:spPr>
          <a:xfrm>
            <a:off x="83627" y="2899861"/>
            <a:ext cx="6094708" cy="4047903"/>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 &lt;</a:t>
            </a:r>
            <a:r>
              <a:rPr lang="en-IN" sz="2000" dirty="0">
                <a:effectLst/>
                <a:latin typeface="Times New Roman" panose="02020603050405020304" pitchFamily="18" charset="0"/>
                <a:ea typeface="Times New Roman" panose="02020603050405020304" pitchFamily="18" charset="0"/>
              </a:rPr>
              <a:t>div class="field </a:t>
            </a:r>
            <a:r>
              <a:rPr lang="en-IN" sz="2000" dirty="0" err="1">
                <a:effectLst/>
                <a:latin typeface="Times New Roman" panose="02020603050405020304" pitchFamily="18" charset="0"/>
                <a:ea typeface="Times New Roman" panose="02020603050405020304" pitchFamily="18" charset="0"/>
              </a:rPr>
              <a:t>btn</a:t>
            </a:r>
            <a:r>
              <a:rPr lang="en-IN" sz="2000" dirty="0">
                <a:effectLst/>
                <a:latin typeface="Times New Roman" panose="02020603050405020304" pitchFamily="18" charset="0"/>
                <a:ea typeface="Times New Roman" panose="02020603050405020304" pitchFamily="18" charset="0"/>
              </a:rPr>
              <a:t>"&gt;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a:t>
            </a:r>
            <a:r>
              <a:rPr lang="en-IN" sz="2000" dirty="0" err="1">
                <a:effectLst/>
                <a:latin typeface="Times New Roman" panose="02020603050405020304" pitchFamily="18" charset="0"/>
                <a:ea typeface="Times New Roman" panose="02020603050405020304" pitchFamily="18" charset="0"/>
              </a:rPr>
              <a:t>btn</a:t>
            </a:r>
            <a:r>
              <a:rPr lang="en-IN" sz="2000" dirty="0">
                <a:effectLst/>
                <a:latin typeface="Times New Roman" panose="02020603050405020304" pitchFamily="18" charset="0"/>
                <a:ea typeface="Times New Roman" panose="02020603050405020304" pitchFamily="18" charset="0"/>
              </a:rPr>
              <a:t>-layer"&gt;&lt;/div&gt;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 &lt;a style="</a:t>
            </a:r>
            <a:r>
              <a:rPr lang="en-IN" sz="2000" dirty="0" err="1">
                <a:effectLst/>
                <a:latin typeface="Times New Roman" panose="02020603050405020304" pitchFamily="18" charset="0"/>
                <a:ea typeface="Times New Roman" panose="02020603050405020304" pitchFamily="18" charset="0"/>
              </a:rPr>
              <a:t>color</a:t>
            </a:r>
            <a:r>
              <a:rPr lang="en-IN" sz="2000" dirty="0">
                <a:effectLst/>
                <a:latin typeface="Times New Roman" panose="02020603050405020304" pitchFamily="18" charset="0"/>
                <a:ea typeface="Times New Roman" panose="02020603050405020304" pitchFamily="18" charset="0"/>
              </a:rPr>
              <a:t>: white; text-align: </a:t>
            </a:r>
            <a:r>
              <a:rPr lang="en-IN" sz="2000" dirty="0" err="1">
                <a:effectLst/>
                <a:latin typeface="Times New Roman" panose="02020603050405020304" pitchFamily="18" charset="0"/>
                <a:ea typeface="Times New Roman" panose="02020603050405020304" pitchFamily="18" charset="0"/>
              </a:rPr>
              <a:t>cen-ter</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href</a:t>
            </a:r>
            <a:r>
              <a:rPr lang="en-IN" sz="2000" dirty="0">
                <a:effectLst/>
                <a:latin typeface="Times New Roman" panose="02020603050405020304" pitchFamily="18" charset="0"/>
                <a:ea typeface="Times New Roman" panose="02020603050405020304" pitchFamily="18" charset="0"/>
              </a:rPr>
              <a:t>="index.html"&gt;Login&lt;/a&gt; --&gt;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&lt;input type="submit" value="Login"&gt;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class="signup-link"&gt;Not a member? &lt;a </a:t>
            </a:r>
            <a:r>
              <a:rPr lang="en-IN" sz="2000" dirty="0" err="1">
                <a:effectLst/>
                <a:latin typeface="Times New Roman" panose="02020603050405020304" pitchFamily="18" charset="0"/>
                <a:ea typeface="Times New Roman" panose="02020603050405020304" pitchFamily="18" charset="0"/>
              </a:rPr>
              <a:t>href</a:t>
            </a:r>
            <a:r>
              <a:rPr lang="en-IN" sz="2000" dirty="0">
                <a:effectLst/>
                <a:latin typeface="Times New Roman" panose="02020603050405020304" pitchFamily="18" charset="0"/>
                <a:ea typeface="Times New Roman" panose="02020603050405020304" pitchFamily="18" charset="0"/>
              </a:rPr>
              <a:t>=""&gt;Signup&lt;/a&gt;&lt;/div&gt;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endParaRPr lang="en-IN" dirty="0"/>
          </a:p>
        </p:txBody>
      </p:sp>
    </p:spTree>
    <p:extLst>
      <p:ext uri="{BB962C8B-B14F-4D97-AF65-F5344CB8AC3E}">
        <p14:creationId xmlns:p14="http://schemas.microsoft.com/office/powerpoint/2010/main" val="346330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05D2E3-8801-0D02-D583-BCD05F05D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1D4F4282-83A4-2357-7D94-92074D594F31}"/>
              </a:ext>
            </a:extLst>
          </p:cNvPr>
          <p:cNvSpPr txBox="1"/>
          <p:nvPr/>
        </p:nvSpPr>
        <p:spPr>
          <a:xfrm>
            <a:off x="334478" y="271182"/>
            <a:ext cx="6193856" cy="2455737"/>
          </a:xfrm>
          <a:prstGeom prst="rect">
            <a:avLst/>
          </a:prstGeom>
          <a:noFill/>
        </p:spPr>
        <p:txBody>
          <a:bodyPr wrap="square">
            <a:spAutoFit/>
          </a:bodyPr>
          <a:lstStyle/>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&lt;/form&gt;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&lt;form action="login.html" class="signup"&gt;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class="field"&gt;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&lt;input type="text" placeholder="Email Address" required&gt;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&lt;/div&gt;</a:t>
            </a:r>
            <a:endParaRPr lang="en-IN" sz="2000" dirty="0"/>
          </a:p>
        </p:txBody>
      </p:sp>
      <p:sp>
        <p:nvSpPr>
          <p:cNvPr id="7" name="TextBox 6">
            <a:extLst>
              <a:ext uri="{FF2B5EF4-FFF2-40B4-BE49-F238E27FC236}">
                <a16:creationId xmlns:a16="http://schemas.microsoft.com/office/drawing/2014/main" id="{22E6323D-A248-6DDA-E0FC-792964FF8CA6}"/>
              </a:ext>
            </a:extLst>
          </p:cNvPr>
          <p:cNvSpPr txBox="1"/>
          <p:nvPr/>
        </p:nvSpPr>
        <p:spPr>
          <a:xfrm>
            <a:off x="334478" y="2726919"/>
            <a:ext cx="6193856" cy="4519314"/>
          </a:xfrm>
          <a:prstGeom prst="rect">
            <a:avLst/>
          </a:prstGeom>
          <a:noFill/>
        </p:spPr>
        <p:txBody>
          <a:bodyPr wrap="square">
            <a:spAutoFit/>
          </a:bodyPr>
          <a:lstStyle/>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class="field"&gt;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&lt;input type="password" placeholder="Password" required&gt;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class="field"&gt;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&lt;input type="password" placeholder="Confirm password" required&gt;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class="field </a:t>
            </a:r>
            <a:r>
              <a:rPr lang="en-IN" sz="2000" dirty="0" err="1">
                <a:effectLst/>
                <a:latin typeface="Times New Roman" panose="02020603050405020304" pitchFamily="18" charset="0"/>
                <a:ea typeface="Times New Roman" panose="02020603050405020304" pitchFamily="18" charset="0"/>
              </a:rPr>
              <a:t>btn</a:t>
            </a:r>
            <a:r>
              <a:rPr lang="en-IN" sz="2000" dirty="0">
                <a:effectLst/>
                <a:latin typeface="Times New Roman" panose="02020603050405020304" pitchFamily="18" charset="0"/>
                <a:ea typeface="Times New Roman" panose="02020603050405020304" pitchFamily="18" charset="0"/>
              </a:rPr>
              <a:t>"&gt;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 class="</a:t>
            </a:r>
            <a:r>
              <a:rPr lang="en-IN" sz="2000" dirty="0" err="1">
                <a:effectLst/>
                <a:latin typeface="Times New Roman" panose="02020603050405020304" pitchFamily="18" charset="0"/>
                <a:ea typeface="Times New Roman" panose="02020603050405020304" pitchFamily="18" charset="0"/>
              </a:rPr>
              <a:t>btn</a:t>
            </a:r>
            <a:r>
              <a:rPr lang="en-IN" sz="2000" dirty="0">
                <a:effectLst/>
                <a:latin typeface="Times New Roman" panose="02020603050405020304" pitchFamily="18" charset="0"/>
                <a:ea typeface="Times New Roman" panose="02020603050405020304" pitchFamily="18" charset="0"/>
              </a:rPr>
              <a:t>-layer"&gt;&lt;/div&gt;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6771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9B288-064A-49E1-7FEF-0231B3D0D917}"/>
              </a:ext>
            </a:extLst>
          </p:cNvPr>
          <p:cNvSpPr>
            <a:spLocks noGrp="1"/>
          </p:cNvSpPr>
          <p:nvPr>
            <p:ph type="title"/>
          </p:nvPr>
        </p:nvSpPr>
        <p:spPr/>
        <p:txBody>
          <a:bodyPr/>
          <a:lstStyle/>
          <a:p>
            <a:endParaRPr lang="en-IN" dirty="0"/>
          </a:p>
        </p:txBody>
      </p:sp>
      <p:pic>
        <p:nvPicPr>
          <p:cNvPr id="6" name="Picture 5">
            <a:extLst>
              <a:ext uri="{FF2B5EF4-FFF2-40B4-BE49-F238E27FC236}">
                <a16:creationId xmlns:a16="http://schemas.microsoft.com/office/drawing/2014/main" id="{BC06BE20-9513-AE3D-976B-1D6BA4ABC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TextBox 16">
            <a:extLst>
              <a:ext uri="{FF2B5EF4-FFF2-40B4-BE49-F238E27FC236}">
                <a16:creationId xmlns:a16="http://schemas.microsoft.com/office/drawing/2014/main" id="{F348543E-4788-6CA1-5403-E69B3318ED38}"/>
              </a:ext>
            </a:extLst>
          </p:cNvPr>
          <p:cNvSpPr txBox="1"/>
          <p:nvPr/>
        </p:nvSpPr>
        <p:spPr>
          <a:xfrm>
            <a:off x="4467566" y="514997"/>
            <a:ext cx="6370720" cy="830997"/>
          </a:xfrm>
          <a:prstGeom prst="rect">
            <a:avLst/>
          </a:prstGeom>
          <a:noFill/>
        </p:spPr>
        <p:txBody>
          <a:bodyPr wrap="square">
            <a:spAutoFit/>
          </a:bodyPr>
          <a:lstStyle/>
          <a:p>
            <a:r>
              <a:rPr lang="en-IN" sz="4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a:t>
            </a:r>
          </a:p>
        </p:txBody>
      </p:sp>
      <p:sp>
        <p:nvSpPr>
          <p:cNvPr id="18" name="TextBox 17">
            <a:extLst>
              <a:ext uri="{FF2B5EF4-FFF2-40B4-BE49-F238E27FC236}">
                <a16:creationId xmlns:a16="http://schemas.microsoft.com/office/drawing/2014/main" id="{9F8A7928-78CF-EB91-3A0C-94DED5E0C658}"/>
              </a:ext>
            </a:extLst>
          </p:cNvPr>
          <p:cNvSpPr txBox="1"/>
          <p:nvPr/>
        </p:nvSpPr>
        <p:spPr>
          <a:xfrm>
            <a:off x="1013662" y="3989084"/>
            <a:ext cx="6370720"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TEAM-4</a:t>
            </a:r>
          </a:p>
        </p:txBody>
      </p:sp>
      <p:sp>
        <p:nvSpPr>
          <p:cNvPr id="19" name="TextBox 18">
            <a:extLst>
              <a:ext uri="{FF2B5EF4-FFF2-40B4-BE49-F238E27FC236}">
                <a16:creationId xmlns:a16="http://schemas.microsoft.com/office/drawing/2014/main" id="{F71C1C13-3D75-24F3-AD22-CF5DF8461A9E}"/>
              </a:ext>
            </a:extLst>
          </p:cNvPr>
          <p:cNvSpPr txBox="1"/>
          <p:nvPr/>
        </p:nvSpPr>
        <p:spPr>
          <a:xfrm>
            <a:off x="1013662" y="4573859"/>
            <a:ext cx="7655091"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Under the guidance of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Mrs.</a:t>
            </a:r>
            <a:r>
              <a:rPr lang="en-IN" sz="2000" err="1">
                <a:latin typeface="Times New Roman" panose="02020603050405020304" pitchFamily="18" charset="0"/>
                <a:cs typeface="Times New Roman" panose="02020603050405020304" pitchFamily="18" charset="0"/>
              </a:rPr>
              <a:t>G</a:t>
            </a:r>
            <a:r>
              <a:rPr lang="en-IN" sz="2000">
                <a:latin typeface="Times New Roman" panose="02020603050405020304" pitchFamily="18" charset="0"/>
                <a:cs typeface="Times New Roman" panose="02020603050405020304" pitchFamily="18" charset="0"/>
              </a:rPr>
              <a:t>.Pallavi</a:t>
            </a:r>
            <a:endParaRPr lang="en-IN"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7A23ADB-4AB7-EC50-1DCD-BAF70A21A107}"/>
              </a:ext>
            </a:extLst>
          </p:cNvPr>
          <p:cNvSpPr txBox="1"/>
          <p:nvPr/>
        </p:nvSpPr>
        <p:spPr>
          <a:xfrm>
            <a:off x="1013662" y="1488014"/>
            <a:ext cx="11691686" cy="2308324"/>
          </a:xfrm>
          <a:prstGeom prst="rect">
            <a:avLst/>
          </a:prstGeom>
          <a:noFill/>
        </p:spPr>
        <p:txBody>
          <a:bodyPr wrap="square">
            <a:spAutoFit/>
          </a:bodyPr>
          <a:lstStyle/>
          <a:p>
            <a:r>
              <a:rPr lang="en-IN" sz="7200" b="1" dirty="0">
                <a:latin typeface="Times New Roman" panose="02020603050405020304" pitchFamily="18" charset="0"/>
                <a:cs typeface="Times New Roman" panose="02020603050405020304" pitchFamily="18" charset="0"/>
              </a:rPr>
              <a:t>DIGITAL CURRENCY PRICE PREDICTION</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447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91796F-7585-5280-E75D-ACBE5BE0E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6BB5D42-501E-3BA6-0521-62D24570030D}"/>
              </a:ext>
            </a:extLst>
          </p:cNvPr>
          <p:cNvSpPr txBox="1"/>
          <p:nvPr/>
        </p:nvSpPr>
        <p:spPr>
          <a:xfrm>
            <a:off x="305602" y="173712"/>
            <a:ext cx="6193856" cy="2558329"/>
          </a:xfrm>
          <a:prstGeom prst="rect">
            <a:avLst/>
          </a:prstGeom>
          <a:noFill/>
        </p:spPr>
        <p:txBody>
          <a:bodyPr wrap="square">
            <a:spAutoFit/>
          </a:bodyPr>
          <a:lstStyle/>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&lt;input type="submit" value="Signup"&gt;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&lt;/form&gt;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&lt;/div&gt;</a:t>
            </a:r>
            <a:endParaRPr lang="en-IN" sz="2000" dirty="0"/>
          </a:p>
        </p:txBody>
      </p:sp>
      <p:sp>
        <p:nvSpPr>
          <p:cNvPr id="7" name="TextBox 6">
            <a:extLst>
              <a:ext uri="{FF2B5EF4-FFF2-40B4-BE49-F238E27FC236}">
                <a16:creationId xmlns:a16="http://schemas.microsoft.com/office/drawing/2014/main" id="{98AE3B15-3677-1116-2AEA-965490F6B78E}"/>
              </a:ext>
            </a:extLst>
          </p:cNvPr>
          <p:cNvSpPr txBox="1"/>
          <p:nvPr/>
        </p:nvSpPr>
        <p:spPr>
          <a:xfrm>
            <a:off x="305602" y="2732041"/>
            <a:ext cx="6193856" cy="4204934"/>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&lt;script&gt;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const</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loginText</a:t>
            </a:r>
            <a:r>
              <a:rPr lang="en-IN" sz="2000" dirty="0">
                <a:effectLst/>
                <a:latin typeface="Times New Roman" panose="02020603050405020304" pitchFamily="18" charset="0"/>
                <a:ea typeface="Times New Roman" panose="02020603050405020304" pitchFamily="18" charset="0"/>
              </a:rPr>
              <a:t> = </a:t>
            </a:r>
            <a:r>
              <a:rPr lang="en-IN" sz="2000" dirty="0" err="1">
                <a:effectLst/>
                <a:latin typeface="Times New Roman" panose="02020603050405020304" pitchFamily="18" charset="0"/>
                <a:ea typeface="Times New Roman" panose="02020603050405020304" pitchFamily="18" charset="0"/>
              </a:rPr>
              <a:t>document.querySelector</a:t>
            </a:r>
            <a:r>
              <a:rPr lang="en-IN" sz="2000" dirty="0">
                <a:effectLst/>
                <a:latin typeface="Times New Roman" panose="02020603050405020304" pitchFamily="18" charset="0"/>
                <a:ea typeface="Times New Roman" panose="02020603050405020304" pitchFamily="18" charset="0"/>
              </a:rPr>
              <a:t>(".title-text .login");</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const</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loginForm</a:t>
            </a:r>
            <a:r>
              <a:rPr lang="en-IN" sz="2000" dirty="0">
                <a:effectLst/>
                <a:latin typeface="Times New Roman" panose="02020603050405020304" pitchFamily="18" charset="0"/>
                <a:ea typeface="Times New Roman" panose="02020603050405020304" pitchFamily="18" charset="0"/>
              </a:rPr>
              <a:t> = </a:t>
            </a:r>
            <a:r>
              <a:rPr lang="en-IN" sz="2000" dirty="0" err="1">
                <a:effectLst/>
                <a:latin typeface="Times New Roman" panose="02020603050405020304" pitchFamily="18" charset="0"/>
                <a:ea typeface="Times New Roman" panose="02020603050405020304" pitchFamily="18" charset="0"/>
              </a:rPr>
              <a:t>document.querySelector</a:t>
            </a:r>
            <a:r>
              <a:rPr lang="en-IN" sz="2000" dirty="0">
                <a:effectLst/>
                <a:latin typeface="Times New Roman" panose="02020603050405020304" pitchFamily="18" charset="0"/>
                <a:ea typeface="Times New Roman" panose="02020603050405020304" pitchFamily="18" charset="0"/>
              </a:rPr>
              <a:t>("</a:t>
            </a:r>
            <a:r>
              <a:rPr lang="en-IN" sz="2000" dirty="0" err="1">
                <a:effectLst/>
                <a:latin typeface="Times New Roman" panose="02020603050405020304" pitchFamily="18" charset="0"/>
                <a:ea typeface="Times New Roman" panose="02020603050405020304" pitchFamily="18" charset="0"/>
              </a:rPr>
              <a:t>form.login</a:t>
            </a:r>
            <a:r>
              <a:rPr lang="en-IN" sz="2000" dirty="0">
                <a:effectLst/>
                <a:latin typeface="Times New Roman" panose="02020603050405020304" pitchFamily="18" charset="0"/>
                <a:ea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const</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loginBtn</a:t>
            </a:r>
            <a:r>
              <a:rPr lang="en-IN" sz="2000" dirty="0">
                <a:effectLst/>
                <a:latin typeface="Times New Roman" panose="02020603050405020304" pitchFamily="18" charset="0"/>
                <a:ea typeface="Times New Roman" panose="02020603050405020304" pitchFamily="18" charset="0"/>
              </a:rPr>
              <a:t> = </a:t>
            </a:r>
            <a:r>
              <a:rPr lang="en-IN" sz="2000" dirty="0" err="1">
                <a:effectLst/>
                <a:latin typeface="Times New Roman" panose="02020603050405020304" pitchFamily="18" charset="0"/>
                <a:ea typeface="Times New Roman" panose="02020603050405020304" pitchFamily="18" charset="0"/>
              </a:rPr>
              <a:t>document.querySelector</a:t>
            </a:r>
            <a:r>
              <a:rPr lang="en-IN" sz="2000" dirty="0">
                <a:effectLst/>
                <a:latin typeface="Times New Roman" panose="02020603050405020304" pitchFamily="18" charset="0"/>
                <a:ea typeface="Times New Roman" panose="02020603050405020304" pitchFamily="18" charset="0"/>
              </a:rPr>
              <a:t>("</a:t>
            </a:r>
            <a:r>
              <a:rPr lang="en-IN" sz="2000" dirty="0" err="1">
                <a:effectLst/>
                <a:latin typeface="Times New Roman" panose="02020603050405020304" pitchFamily="18" charset="0"/>
                <a:ea typeface="Times New Roman" panose="02020603050405020304" pitchFamily="18" charset="0"/>
              </a:rPr>
              <a:t>label.login</a:t>
            </a:r>
            <a:r>
              <a:rPr lang="en-IN" sz="2000" dirty="0">
                <a:effectLst/>
                <a:latin typeface="Times New Roman" panose="02020603050405020304" pitchFamily="18" charset="0"/>
                <a:ea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const</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signupBtn</a:t>
            </a:r>
            <a:r>
              <a:rPr lang="en-IN" sz="2000" dirty="0">
                <a:effectLst/>
                <a:latin typeface="Times New Roman" panose="02020603050405020304" pitchFamily="18" charset="0"/>
                <a:ea typeface="Times New Roman" panose="02020603050405020304" pitchFamily="18" charset="0"/>
              </a:rPr>
              <a:t> = </a:t>
            </a:r>
            <a:r>
              <a:rPr lang="en-IN" sz="2000" dirty="0" err="1">
                <a:effectLst/>
                <a:latin typeface="Times New Roman" panose="02020603050405020304" pitchFamily="18" charset="0"/>
                <a:ea typeface="Times New Roman" panose="02020603050405020304" pitchFamily="18" charset="0"/>
              </a:rPr>
              <a:t>document.querySelector</a:t>
            </a:r>
            <a:r>
              <a:rPr lang="en-IN" sz="2000" dirty="0">
                <a:effectLst/>
                <a:latin typeface="Times New Roman" panose="02020603050405020304" pitchFamily="18" charset="0"/>
                <a:ea typeface="Times New Roman" panose="02020603050405020304" pitchFamily="18" charset="0"/>
              </a:rPr>
              <a:t>("</a:t>
            </a:r>
            <a:r>
              <a:rPr lang="en-IN" sz="2000" dirty="0" err="1">
                <a:effectLst/>
                <a:latin typeface="Times New Roman" panose="02020603050405020304" pitchFamily="18" charset="0"/>
                <a:ea typeface="Times New Roman" panose="02020603050405020304" pitchFamily="18" charset="0"/>
              </a:rPr>
              <a:t>label.signup</a:t>
            </a:r>
            <a:r>
              <a:rPr lang="en-IN" sz="2000" dirty="0">
                <a:effectLst/>
                <a:latin typeface="Times New Roman" panose="02020603050405020304" pitchFamily="18" charset="0"/>
                <a:ea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const</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signupLink</a:t>
            </a:r>
            <a:r>
              <a:rPr lang="en-IN" sz="2000" dirty="0">
                <a:effectLst/>
                <a:latin typeface="Times New Roman" panose="02020603050405020304" pitchFamily="18" charset="0"/>
                <a:ea typeface="Times New Roman" panose="02020603050405020304" pitchFamily="18" charset="0"/>
              </a:rPr>
              <a:t> = </a:t>
            </a:r>
            <a:r>
              <a:rPr lang="en-IN" sz="2000" dirty="0" err="1">
                <a:effectLst/>
                <a:latin typeface="Times New Roman" panose="02020603050405020304" pitchFamily="18" charset="0"/>
                <a:ea typeface="Times New Roman" panose="02020603050405020304" pitchFamily="18" charset="0"/>
              </a:rPr>
              <a:t>document.querySelector</a:t>
            </a:r>
            <a:r>
              <a:rPr lang="en-IN" sz="2000" dirty="0">
                <a:effectLst/>
                <a:latin typeface="Times New Roman" panose="02020603050405020304" pitchFamily="18" charset="0"/>
                <a:ea typeface="Times New Roman" panose="02020603050405020304" pitchFamily="18" charset="0"/>
              </a:rPr>
              <a:t>("form .signup-link a");</a:t>
            </a:r>
            <a:endParaRPr lang="en-IN" sz="2000" dirty="0"/>
          </a:p>
        </p:txBody>
      </p:sp>
    </p:spTree>
    <p:extLst>
      <p:ext uri="{BB962C8B-B14F-4D97-AF65-F5344CB8AC3E}">
        <p14:creationId xmlns:p14="http://schemas.microsoft.com/office/powerpoint/2010/main" val="357829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EC562F-A77F-4533-1084-C746CE8F0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3D10E6C-D09F-8BF4-B23C-A971E2B2CC59}"/>
              </a:ext>
            </a:extLst>
          </p:cNvPr>
          <p:cNvSpPr txBox="1"/>
          <p:nvPr/>
        </p:nvSpPr>
        <p:spPr>
          <a:xfrm>
            <a:off x="442764" y="0"/>
            <a:ext cx="10327906" cy="7315977"/>
          </a:xfrm>
          <a:prstGeom prst="rect">
            <a:avLst/>
          </a:prstGeom>
          <a:noFill/>
        </p:spPr>
        <p:txBody>
          <a:bodyPr wrap="square">
            <a:spAutoFit/>
          </a:bodyPr>
          <a:lstStyle/>
          <a:p>
            <a:pPr>
              <a:lnSpc>
                <a:spcPct val="107000"/>
              </a:lnSpc>
              <a:spcAft>
                <a:spcPts val="800"/>
              </a:spcAft>
            </a:pPr>
            <a:r>
              <a:rPr lang="en-IN" sz="2000" dirty="0" err="1">
                <a:effectLst/>
                <a:latin typeface="Times New Roman" panose="02020603050405020304" pitchFamily="18" charset="0"/>
                <a:ea typeface="Times New Roman" panose="02020603050405020304" pitchFamily="18" charset="0"/>
              </a:rPr>
              <a:t>signupBtn.onclick</a:t>
            </a:r>
            <a:r>
              <a:rPr lang="en-IN" sz="2000" dirty="0">
                <a:effectLst/>
                <a:latin typeface="Times New Roman" panose="02020603050405020304" pitchFamily="18" charset="0"/>
                <a:ea typeface="Times New Roman" panose="02020603050405020304" pitchFamily="18" charset="0"/>
              </a:rPr>
              <a:t> = (()=&gt;{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loginForm.style.marginLeft</a:t>
            </a:r>
            <a:r>
              <a:rPr lang="en-IN" sz="2000" dirty="0">
                <a:effectLst/>
                <a:latin typeface="Times New Roman" panose="02020603050405020304" pitchFamily="18" charset="0"/>
                <a:ea typeface="Times New Roman" panose="02020603050405020304" pitchFamily="18" charset="0"/>
              </a:rPr>
              <a:t> = "-50%";</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loginText.style.marginLeft</a:t>
            </a:r>
            <a:r>
              <a:rPr lang="en-IN" sz="2000" dirty="0">
                <a:effectLst/>
                <a:latin typeface="Times New Roman" panose="02020603050405020304" pitchFamily="18" charset="0"/>
                <a:ea typeface="Times New Roman" panose="02020603050405020304" pitchFamily="18" charset="0"/>
              </a:rPr>
              <a:t> = "-50%";</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loginBtn.onclick</a:t>
            </a:r>
            <a:r>
              <a:rPr lang="en-IN" sz="2000" dirty="0">
                <a:effectLst/>
                <a:latin typeface="Times New Roman" panose="02020603050405020304" pitchFamily="18" charset="0"/>
                <a:ea typeface="Times New Roman" panose="02020603050405020304" pitchFamily="18" charset="0"/>
              </a:rPr>
              <a:t> = (()=&gt;{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loginForm.style.marginLeft</a:t>
            </a:r>
            <a:r>
              <a:rPr lang="en-IN" sz="2000" dirty="0">
                <a:effectLst/>
                <a:latin typeface="Times New Roman" panose="02020603050405020304" pitchFamily="18" charset="0"/>
                <a:ea typeface="Times New Roman" panose="02020603050405020304" pitchFamily="18" charset="0"/>
              </a:rPr>
              <a:t> = "0%";</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loginText.style.marginLeft</a:t>
            </a:r>
            <a:r>
              <a:rPr lang="en-IN" sz="2000" dirty="0">
                <a:effectLst/>
                <a:latin typeface="Times New Roman" panose="02020603050405020304" pitchFamily="18" charset="0"/>
                <a:ea typeface="Times New Roman" panose="02020603050405020304" pitchFamily="18" charset="0"/>
              </a:rPr>
              <a:t> = "0%";</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signupLink.onclick</a:t>
            </a:r>
            <a:r>
              <a:rPr lang="en-IN" sz="2000" dirty="0">
                <a:effectLst/>
                <a:latin typeface="Times New Roman" panose="02020603050405020304" pitchFamily="18" charset="0"/>
                <a:ea typeface="Times New Roman" panose="02020603050405020304" pitchFamily="18" charset="0"/>
              </a:rPr>
              <a:t> = (()=&gt;{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signupBtn.click</a:t>
            </a:r>
            <a:r>
              <a:rPr lang="en-IN" sz="2000" dirty="0">
                <a:effectLst/>
                <a:latin typeface="Times New Roman" panose="02020603050405020304" pitchFamily="18" charset="0"/>
                <a:ea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return false;</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&lt;/script&gt;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  &lt;/body&gt;</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&lt;/html&gt;</a:t>
            </a:r>
            <a:endParaRPr lang="en-IN" sz="2000" dirty="0">
              <a:effectLst/>
              <a:latin typeface="Calibri" panose="020F0502020204030204" pitchFamily="34" charset="0"/>
              <a:ea typeface="Calibri" panose="020F0502020204030204" pitchFamily="34" charset="0"/>
            </a:endParaRPr>
          </a:p>
          <a:p>
            <a:pPr marR="352425">
              <a:lnSpc>
                <a:spcPct val="107000"/>
              </a:lnSpc>
              <a:spcAft>
                <a:spcPts val="1640"/>
              </a:spcAft>
            </a:pPr>
            <a:r>
              <a:rPr lang="en-IN" sz="2000" dirty="0">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587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F10D10-11DA-9AED-B5FB-CB76245A3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44E39A62-7692-0E8B-D531-6CB2971F3B0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3040" y="770020"/>
            <a:ext cx="8595360" cy="5024387"/>
          </a:xfrm>
          <a:prstGeom prst="rect">
            <a:avLst/>
          </a:prstGeom>
          <a:noFill/>
          <a:ln>
            <a:noFill/>
          </a:ln>
        </p:spPr>
      </p:pic>
    </p:spTree>
    <p:extLst>
      <p:ext uri="{BB962C8B-B14F-4D97-AF65-F5344CB8AC3E}">
        <p14:creationId xmlns:p14="http://schemas.microsoft.com/office/powerpoint/2010/main" val="344180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47AD0-EE41-E2F1-D9E4-DD0DA52F0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AE3345B-75BF-7C4A-580B-80A224189E69}"/>
              </a:ext>
            </a:extLst>
          </p:cNvPr>
          <p:cNvSpPr txBox="1"/>
          <p:nvPr/>
        </p:nvSpPr>
        <p:spPr>
          <a:xfrm>
            <a:off x="248680" y="1374429"/>
            <a:ext cx="11943320" cy="4832092"/>
          </a:xfrm>
          <a:prstGeom prst="rect">
            <a:avLst/>
          </a:prstGeom>
          <a:noFill/>
        </p:spPr>
        <p:txBody>
          <a:bodyPr wrap="square">
            <a:spAutoFit/>
          </a:bodyPr>
          <a:lstStyle/>
          <a:p>
            <a:r>
              <a:rPr lang="en-IN" sz="2800" b="1" u="sng" dirty="0" err="1">
                <a:latin typeface="Times New Roman" panose="02020603050405020304" pitchFamily="18" charset="0"/>
                <a:cs typeface="Times New Roman" panose="02020603050405020304" pitchFamily="18" charset="0"/>
              </a:rPr>
              <a:t>AutoTs</a:t>
            </a:r>
            <a:r>
              <a:rPr lang="en-IN" sz="2800" b="1" u="sng"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is like a super-smart tool that helps in predicting future trends automatically. It's capable of choosing the best method for forecasting without needing you to manually pick one. It's like having a smart assistant for forecasting that figures out the best way to predict future values based on the data.</a:t>
            </a:r>
          </a:p>
          <a:p>
            <a:r>
              <a:rPr lang="en-IN" sz="2800" b="1" u="sng" dirty="0">
                <a:latin typeface="Times New Roman" panose="02020603050405020304" pitchFamily="18" charset="0"/>
                <a:cs typeface="Times New Roman" panose="02020603050405020304" pitchFamily="18" charset="0"/>
              </a:rPr>
              <a:t>Pandas: </a:t>
            </a:r>
            <a:r>
              <a:rPr lang="en-IN" sz="2800" dirty="0">
                <a:latin typeface="Times New Roman" panose="02020603050405020304" pitchFamily="18" charset="0"/>
                <a:cs typeface="Times New Roman" panose="02020603050405020304" pitchFamily="18" charset="0"/>
              </a:rPr>
              <a:t>is like a Swiss Army knife for handling data. It helps in organizing and cleaning up the information needed for forecasting. It's great for arranging the data neatly, so the forecasting tool (</a:t>
            </a:r>
            <a:r>
              <a:rPr lang="en-IN" sz="2800" dirty="0" err="1">
                <a:latin typeface="Times New Roman" panose="02020603050405020304" pitchFamily="18" charset="0"/>
                <a:cs typeface="Times New Roman" panose="02020603050405020304" pitchFamily="18" charset="0"/>
              </a:rPr>
              <a:t>autots</a:t>
            </a:r>
            <a:r>
              <a:rPr lang="en-IN" sz="2800" dirty="0">
                <a:latin typeface="Times New Roman" panose="02020603050405020304" pitchFamily="18" charset="0"/>
                <a:cs typeface="Times New Roman" panose="02020603050405020304" pitchFamily="18" charset="0"/>
              </a:rPr>
              <a:t>) can understand and work with it effectively.</a:t>
            </a:r>
          </a:p>
          <a:p>
            <a:r>
              <a:rPr lang="en-US" sz="2800" b="1" u="sng" dirty="0" err="1">
                <a:solidFill>
                  <a:srgbClr val="ECECF1"/>
                </a:solidFill>
                <a:latin typeface="Times New Roman" panose="02020603050405020304" pitchFamily="18" charset="0"/>
                <a:cs typeface="Times New Roman" panose="02020603050405020304" pitchFamily="18" charset="0"/>
              </a:rPr>
              <a:t>yfinance</a:t>
            </a:r>
            <a:r>
              <a:rPr lang="en-US" sz="2800" b="1" u="sng" dirty="0">
                <a:solidFill>
                  <a:srgbClr val="ECECF1"/>
                </a:solidFill>
                <a:latin typeface="Times New Roman" panose="02020603050405020304" pitchFamily="18" charset="0"/>
                <a:cs typeface="Times New Roman" panose="02020603050405020304" pitchFamily="18" charset="0"/>
              </a:rPr>
              <a:t> </a:t>
            </a:r>
            <a:r>
              <a:rPr lang="en-US" sz="2800" b="1" u="sng" dirty="0" err="1">
                <a:solidFill>
                  <a:srgbClr val="ECECF1"/>
                </a:solidFill>
                <a:latin typeface="Times New Roman" panose="02020603050405020304" pitchFamily="18" charset="0"/>
                <a:cs typeface="Times New Roman" panose="02020603050405020304" pitchFamily="18" charset="0"/>
              </a:rPr>
              <a:t>api</a:t>
            </a:r>
            <a:r>
              <a:rPr lang="en-US" sz="2800" b="1" u="sng" dirty="0">
                <a:solidFill>
                  <a:srgbClr val="ECECF1"/>
                </a:solidFill>
                <a:latin typeface="Times New Roman" panose="02020603050405020304" pitchFamily="18" charset="0"/>
                <a:cs typeface="Times New Roman" panose="02020603050405020304" pitchFamily="18" charset="0"/>
              </a:rPr>
              <a:t>:</a:t>
            </a:r>
            <a:r>
              <a:rPr lang="en-US" sz="2800" b="1" i="0" u="sng" dirty="0">
                <a:solidFill>
                  <a:srgbClr val="ECECF1"/>
                </a:solidFill>
                <a:effectLst/>
                <a:latin typeface="Times New Roman" panose="02020603050405020304" pitchFamily="18" charset="0"/>
                <a:cs typeface="Times New Roman" panose="02020603050405020304" pitchFamily="18" charset="0"/>
              </a:rPr>
              <a:t> </a:t>
            </a:r>
            <a:r>
              <a:rPr lang="en-US" sz="2800" b="0" i="0" dirty="0">
                <a:solidFill>
                  <a:srgbClr val="ECECF1"/>
                </a:solidFill>
                <a:effectLst/>
                <a:latin typeface="Times New Roman" panose="02020603050405020304" pitchFamily="18" charset="0"/>
                <a:cs typeface="Times New Roman" panose="02020603050405020304" pitchFamily="18" charset="0"/>
              </a:rPr>
              <a:t>that allows users to access financial data from Yahoo Finance programmatically. It provides a convenient way to retrieve historical market data, real-time quotes, and other financial information for various financial instruments, including stocks, cryptocurrencies, and more.</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7CC99D9-B393-CC6E-23C8-AA12FC397FDD}"/>
              </a:ext>
            </a:extLst>
          </p:cNvPr>
          <p:cNvSpPr txBox="1"/>
          <p:nvPr/>
        </p:nvSpPr>
        <p:spPr>
          <a:xfrm>
            <a:off x="3771901" y="302494"/>
            <a:ext cx="6114020"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630356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CF95C1-B68C-237E-5814-D262C7A17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020732A-EF4F-69FC-AFC2-5B1AA6935A71}"/>
              </a:ext>
            </a:extLst>
          </p:cNvPr>
          <p:cNvSpPr txBox="1"/>
          <p:nvPr/>
        </p:nvSpPr>
        <p:spPr>
          <a:xfrm>
            <a:off x="3436219" y="490889"/>
            <a:ext cx="4150495"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Algorithms used</a:t>
            </a:r>
          </a:p>
        </p:txBody>
      </p:sp>
      <p:sp>
        <p:nvSpPr>
          <p:cNvPr id="4" name="TextBox 3">
            <a:extLst>
              <a:ext uri="{FF2B5EF4-FFF2-40B4-BE49-F238E27FC236}">
                <a16:creationId xmlns:a16="http://schemas.microsoft.com/office/drawing/2014/main" id="{E9258D4A-FCFB-C919-884B-4332CC4F2921}"/>
              </a:ext>
            </a:extLst>
          </p:cNvPr>
          <p:cNvSpPr txBox="1"/>
          <p:nvPr/>
        </p:nvSpPr>
        <p:spPr>
          <a:xfrm>
            <a:off x="1771049" y="1944302"/>
            <a:ext cx="9371476" cy="2831544"/>
          </a:xfrm>
          <a:prstGeom prst="rect">
            <a:avLst/>
          </a:prstGeom>
          <a:noFill/>
        </p:spPr>
        <p:txBody>
          <a:bodyPr wrap="none" rtlCol="0">
            <a:spAutoFit/>
          </a:bodyPr>
          <a:lstStyle/>
          <a:p>
            <a:pPr algn="l"/>
            <a:r>
              <a:rPr lang="en-IN" sz="4000" dirty="0">
                <a:latin typeface="Times New Roman" panose="02020603050405020304" pitchFamily="18" charset="0"/>
                <a:cs typeface="Times New Roman" panose="02020603050405020304" pitchFamily="18" charset="0"/>
              </a:rPr>
              <a:t>□ </a:t>
            </a:r>
            <a:r>
              <a:rPr lang="en-IN" sz="4000" i="0" dirty="0">
                <a:effectLst/>
                <a:latin typeface="Times New Roman" panose="02020603050405020304" pitchFamily="18" charset="0"/>
                <a:cs typeface="Times New Roman" panose="02020603050405020304" pitchFamily="18" charset="0"/>
              </a:rPr>
              <a:t>Linear Regression</a:t>
            </a:r>
          </a:p>
          <a:p>
            <a:pPr algn="l"/>
            <a:r>
              <a:rPr lang="en-IN" sz="4000" dirty="0">
                <a:latin typeface="Times New Roman" panose="02020603050405020304" pitchFamily="18" charset="0"/>
                <a:cs typeface="Times New Roman" panose="02020603050405020304" pitchFamily="18" charset="0"/>
              </a:rPr>
              <a:t>□</a:t>
            </a:r>
            <a:r>
              <a:rPr lang="en-IN" sz="4000" i="0" dirty="0">
                <a:effectLst/>
                <a:latin typeface="Times New Roman" panose="02020603050405020304" pitchFamily="18" charset="0"/>
                <a:cs typeface="Times New Roman" panose="02020603050405020304" pitchFamily="18" charset="0"/>
              </a:rPr>
              <a:t> Data Preprocessing Algorithms</a:t>
            </a:r>
          </a:p>
          <a:p>
            <a:pPr algn="l"/>
            <a:r>
              <a:rPr lang="en-IN" sz="4000" dirty="0">
                <a:latin typeface="Times New Roman" panose="02020603050405020304" pitchFamily="18" charset="0"/>
                <a:cs typeface="Times New Roman" panose="02020603050405020304" pitchFamily="18" charset="0"/>
              </a:rPr>
              <a:t>□</a:t>
            </a:r>
            <a:r>
              <a:rPr lang="en-US" sz="4000" i="0" dirty="0">
                <a:effectLst/>
                <a:latin typeface="Times New Roman" panose="02020603050405020304" pitchFamily="18" charset="0"/>
                <a:cs typeface="Times New Roman" panose="02020603050405020304" pitchFamily="18" charset="0"/>
              </a:rPr>
              <a:t> Graphical Visualization Techniques</a:t>
            </a:r>
          </a:p>
          <a:p>
            <a:pPr algn="l"/>
            <a:r>
              <a:rPr lang="en-IN" sz="4000" dirty="0">
                <a:latin typeface="Times New Roman" panose="02020603050405020304" pitchFamily="18" charset="0"/>
                <a:cs typeface="Times New Roman" panose="02020603050405020304" pitchFamily="18" charset="0"/>
              </a:rPr>
              <a:t>□</a:t>
            </a:r>
            <a:r>
              <a:rPr lang="en-US" sz="4000" i="0" dirty="0">
                <a:effectLst/>
                <a:latin typeface="Times New Roman" panose="02020603050405020304" pitchFamily="18" charset="0"/>
                <a:cs typeface="Times New Roman" panose="02020603050405020304" pitchFamily="18" charset="0"/>
              </a:rPr>
              <a:t> Machine Learning Integration Algorithms</a:t>
            </a:r>
          </a:p>
          <a:p>
            <a:endParaRPr lang="en-IN" dirty="0"/>
          </a:p>
        </p:txBody>
      </p:sp>
    </p:spTree>
    <p:extLst>
      <p:ext uri="{BB962C8B-B14F-4D97-AF65-F5344CB8AC3E}">
        <p14:creationId xmlns:p14="http://schemas.microsoft.com/office/powerpoint/2010/main" val="40669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48F6D0-F200-6DCC-7564-5A0B0943D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3B52F48E-A5DD-A569-873F-41945A102E8A}"/>
              </a:ext>
            </a:extLst>
          </p:cNvPr>
          <p:cNvSpPr txBox="1"/>
          <p:nvPr/>
        </p:nvSpPr>
        <p:spPr>
          <a:xfrm>
            <a:off x="665421" y="316468"/>
            <a:ext cx="6097772"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Requirements</a:t>
            </a:r>
          </a:p>
        </p:txBody>
      </p:sp>
      <p:sp>
        <p:nvSpPr>
          <p:cNvPr id="5" name="TextBox 4">
            <a:extLst>
              <a:ext uri="{FF2B5EF4-FFF2-40B4-BE49-F238E27FC236}">
                <a16:creationId xmlns:a16="http://schemas.microsoft.com/office/drawing/2014/main" id="{A0E754EF-B7CB-05E7-69B3-33B9C792DB96}"/>
              </a:ext>
            </a:extLst>
          </p:cNvPr>
          <p:cNvSpPr txBox="1"/>
          <p:nvPr/>
        </p:nvSpPr>
        <p:spPr>
          <a:xfrm flipH="1">
            <a:off x="259250" y="1626086"/>
            <a:ext cx="6503943"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Hardware Requirements  </a:t>
            </a:r>
          </a:p>
        </p:txBody>
      </p:sp>
      <p:sp>
        <p:nvSpPr>
          <p:cNvPr id="6" name="TextBox 5">
            <a:extLst>
              <a:ext uri="{FF2B5EF4-FFF2-40B4-BE49-F238E27FC236}">
                <a16:creationId xmlns:a16="http://schemas.microsoft.com/office/drawing/2014/main" id="{4FFB7FCE-67D1-13A3-5E02-C8BEB66172F0}"/>
              </a:ext>
            </a:extLst>
          </p:cNvPr>
          <p:cNvSpPr txBox="1"/>
          <p:nvPr/>
        </p:nvSpPr>
        <p:spPr>
          <a:xfrm>
            <a:off x="6094228" y="1626086"/>
            <a:ext cx="6097772"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Software Requirements</a:t>
            </a:r>
            <a:endParaRPr lang="en-US" sz="4000" b="1" kern="12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8F8BADD-1054-9200-CEAD-23FBCDC167EC}"/>
              </a:ext>
            </a:extLst>
          </p:cNvPr>
          <p:cNvSpPr txBox="1"/>
          <p:nvPr/>
        </p:nvSpPr>
        <p:spPr>
          <a:xfrm>
            <a:off x="855631" y="2493624"/>
            <a:ext cx="6503943" cy="295465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 RAM(16GB)</a:t>
            </a:r>
          </a:p>
          <a:p>
            <a:r>
              <a:rPr lang="en-IN" sz="3200" dirty="0">
                <a:latin typeface="Times New Roman" panose="02020603050405020304" pitchFamily="18" charset="0"/>
                <a:cs typeface="Times New Roman" panose="02020603050405020304" pitchFamily="18" charset="0"/>
              </a:rPr>
              <a:t>♦ ROM(64 bit processor)</a:t>
            </a:r>
          </a:p>
          <a:p>
            <a:r>
              <a:rPr lang="en-I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HARD DISK 324GB</a:t>
            </a:r>
          </a:p>
          <a:p>
            <a:endParaRPr lang="en-IN" dirty="0"/>
          </a:p>
          <a:p>
            <a:endParaRPr lang="en-IN" dirty="0"/>
          </a:p>
          <a:p>
            <a:endParaRPr lang="en-IN" dirty="0"/>
          </a:p>
          <a:p>
            <a:endParaRPr lang="en-IN" dirty="0"/>
          </a:p>
          <a:p>
            <a:endParaRPr lang="en-IN" dirty="0"/>
          </a:p>
        </p:txBody>
      </p:sp>
      <p:sp>
        <p:nvSpPr>
          <p:cNvPr id="8" name="TextBox 7">
            <a:extLst>
              <a:ext uri="{FF2B5EF4-FFF2-40B4-BE49-F238E27FC236}">
                <a16:creationId xmlns:a16="http://schemas.microsoft.com/office/drawing/2014/main" id="{15B9FE33-74C2-1F8F-E796-52B13A833BB5}"/>
              </a:ext>
            </a:extLst>
          </p:cNvPr>
          <p:cNvSpPr txBox="1"/>
          <p:nvPr/>
        </p:nvSpPr>
        <p:spPr>
          <a:xfrm>
            <a:off x="7478829" y="2505670"/>
            <a:ext cx="3031958" cy="2339102"/>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Python</a:t>
            </a:r>
          </a:p>
          <a:p>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Anaconda</a:t>
            </a:r>
            <a:r>
              <a:rPr lang="en-IN" sz="3200" b="1" dirty="0">
                <a:latin typeface="Times New Roman" panose="02020603050405020304" pitchFamily="18" charset="0"/>
                <a:cs typeface="Times New Roman" panose="02020603050405020304" pitchFamily="18" charset="0"/>
              </a:rPr>
              <a:t> </a:t>
            </a:r>
          </a:p>
          <a:p>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Windows</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11</a:t>
            </a:r>
          </a:p>
          <a:p>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Vs code</a:t>
            </a:r>
          </a:p>
          <a:p>
            <a:endParaRPr lang="en-IN" dirty="0"/>
          </a:p>
        </p:txBody>
      </p:sp>
    </p:spTree>
    <p:extLst>
      <p:ext uri="{BB962C8B-B14F-4D97-AF65-F5344CB8AC3E}">
        <p14:creationId xmlns:p14="http://schemas.microsoft.com/office/powerpoint/2010/main" val="3116372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C6FBAF-2598-A496-A04B-22AEA0CF3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80"/>
            <a:ext cx="12192000" cy="6858000"/>
          </a:xfrm>
          <a:prstGeom prst="rect">
            <a:avLst/>
          </a:prstGeom>
        </p:spPr>
      </p:pic>
      <p:sp>
        <p:nvSpPr>
          <p:cNvPr id="4" name="TextBox 3">
            <a:extLst>
              <a:ext uri="{FF2B5EF4-FFF2-40B4-BE49-F238E27FC236}">
                <a16:creationId xmlns:a16="http://schemas.microsoft.com/office/drawing/2014/main" id="{0BA79CD1-82DE-275B-0AA0-C709143E735B}"/>
              </a:ext>
            </a:extLst>
          </p:cNvPr>
          <p:cNvSpPr txBox="1"/>
          <p:nvPr/>
        </p:nvSpPr>
        <p:spPr>
          <a:xfrm>
            <a:off x="970156" y="468352"/>
            <a:ext cx="1290738"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Pros</a:t>
            </a:r>
          </a:p>
        </p:txBody>
      </p:sp>
      <p:sp>
        <p:nvSpPr>
          <p:cNvPr id="5" name="TextBox 4">
            <a:extLst>
              <a:ext uri="{FF2B5EF4-FFF2-40B4-BE49-F238E27FC236}">
                <a16:creationId xmlns:a16="http://schemas.microsoft.com/office/drawing/2014/main" id="{17E3DB59-A174-D94C-6BA6-B05DA9884328}"/>
              </a:ext>
            </a:extLst>
          </p:cNvPr>
          <p:cNvSpPr txBox="1"/>
          <p:nvPr/>
        </p:nvSpPr>
        <p:spPr>
          <a:xfrm>
            <a:off x="8965581" y="390292"/>
            <a:ext cx="1407758"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Cons</a:t>
            </a:r>
          </a:p>
        </p:txBody>
      </p:sp>
      <p:sp>
        <p:nvSpPr>
          <p:cNvPr id="6" name="TextBox 5">
            <a:extLst>
              <a:ext uri="{FF2B5EF4-FFF2-40B4-BE49-F238E27FC236}">
                <a16:creationId xmlns:a16="http://schemas.microsoft.com/office/drawing/2014/main" id="{1B48B1CD-07AC-5618-2F33-9C7820AB6D8A}"/>
              </a:ext>
            </a:extLst>
          </p:cNvPr>
          <p:cNvSpPr txBox="1"/>
          <p:nvPr/>
        </p:nvSpPr>
        <p:spPr>
          <a:xfrm>
            <a:off x="669074" y="1859340"/>
            <a:ext cx="5404043" cy="3539430"/>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 Data-driven decision making </a:t>
            </a:r>
          </a:p>
          <a:p>
            <a:r>
              <a:rPr lang="en-IN" sz="3200" dirty="0">
                <a:latin typeface="Times New Roman" panose="02020603050405020304" pitchFamily="18" charset="0"/>
                <a:cs typeface="Times New Roman" panose="02020603050405020304" pitchFamily="18" charset="0"/>
              </a:rPr>
              <a:t>● Risk Mitigation</a:t>
            </a:r>
          </a:p>
          <a:p>
            <a:r>
              <a:rPr lang="en-IN" sz="3200" dirty="0">
                <a:latin typeface="Times New Roman" panose="02020603050405020304" pitchFamily="18" charset="0"/>
                <a:cs typeface="Times New Roman" panose="02020603050405020304" pitchFamily="18" charset="0"/>
              </a:rPr>
              <a:t>● high security</a:t>
            </a:r>
          </a:p>
          <a:p>
            <a:r>
              <a:rPr lang="en-IN" sz="3200" dirty="0">
                <a:latin typeface="Times New Roman" panose="02020603050405020304" pitchFamily="18" charset="0"/>
                <a:cs typeface="Times New Roman" panose="02020603050405020304" pitchFamily="18" charset="0"/>
              </a:rPr>
              <a:t>● financial planning</a:t>
            </a:r>
          </a:p>
          <a:p>
            <a:r>
              <a:rPr lang="en-IN" sz="3200" dirty="0">
                <a:latin typeface="Times New Roman" panose="02020603050405020304" pitchFamily="18" charset="0"/>
                <a:cs typeface="Times New Roman" panose="02020603050405020304" pitchFamily="18" charset="0"/>
              </a:rPr>
              <a:t>● peer-to-peer network</a:t>
            </a:r>
          </a:p>
          <a:p>
            <a:r>
              <a:rPr lang="en-IN" sz="3200" dirty="0">
                <a:latin typeface="Times New Roman" panose="02020603050405020304" pitchFamily="18" charset="0"/>
                <a:cs typeface="Times New Roman" panose="02020603050405020304" pitchFamily="18" charset="0"/>
              </a:rPr>
              <a:t>● Decentralization</a:t>
            </a:r>
          </a:p>
          <a:p>
            <a:r>
              <a:rPr lang="en-IN" sz="3200" dirty="0">
                <a:latin typeface="Times New Roman" panose="02020603050405020304" pitchFamily="18" charset="0"/>
                <a:cs typeface="Times New Roman" panose="02020603050405020304" pitchFamily="18" charset="0"/>
              </a:rPr>
              <a:t>● Transparency</a:t>
            </a:r>
          </a:p>
        </p:txBody>
      </p:sp>
      <p:sp>
        <p:nvSpPr>
          <p:cNvPr id="7" name="TextBox 6">
            <a:extLst>
              <a:ext uri="{FF2B5EF4-FFF2-40B4-BE49-F238E27FC236}">
                <a16:creationId xmlns:a16="http://schemas.microsoft.com/office/drawing/2014/main" id="{82557CF2-806F-2CCF-F2AD-FF1D69361FCE}"/>
              </a:ext>
            </a:extLst>
          </p:cNvPr>
          <p:cNvSpPr txBox="1"/>
          <p:nvPr/>
        </p:nvSpPr>
        <p:spPr>
          <a:xfrm>
            <a:off x="8062331" y="1813173"/>
            <a:ext cx="3796232" cy="1077218"/>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 Volatility</a:t>
            </a:r>
          </a:p>
          <a:p>
            <a:r>
              <a:rPr lang="en-IN" sz="3200" dirty="0">
                <a:latin typeface="Times New Roman" panose="02020603050405020304" pitchFamily="18" charset="0"/>
                <a:cs typeface="Times New Roman" panose="02020603050405020304" pitchFamily="18" charset="0"/>
              </a:rPr>
              <a:t>● uncertainty and risk</a:t>
            </a:r>
          </a:p>
        </p:txBody>
      </p:sp>
    </p:spTree>
    <p:extLst>
      <p:ext uri="{BB962C8B-B14F-4D97-AF65-F5344CB8AC3E}">
        <p14:creationId xmlns:p14="http://schemas.microsoft.com/office/powerpoint/2010/main" val="4079719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E28B1B-C781-91BD-E3F4-55EB294CD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FA6D9D9F-B6B3-D77D-C0B4-DF30CE6CE13D}"/>
              </a:ext>
            </a:extLst>
          </p:cNvPr>
          <p:cNvSpPr txBox="1"/>
          <p:nvPr/>
        </p:nvSpPr>
        <p:spPr>
          <a:xfrm>
            <a:off x="683009" y="1618697"/>
            <a:ext cx="11103829" cy="5016758"/>
          </a:xfrm>
          <a:prstGeom prst="rect">
            <a:avLst/>
          </a:prstGeom>
          <a:noFill/>
        </p:spPr>
        <p:txBody>
          <a:bodyPr wrap="square">
            <a:spAutoFit/>
          </a:bodyPr>
          <a:lstStyle/>
          <a:p>
            <a:pPr algn="l"/>
            <a:r>
              <a:rPr lang="en-US" sz="3200" dirty="0">
                <a:latin typeface="Times New Roman" panose="02020603050405020304" pitchFamily="18" charset="0"/>
                <a:cs typeface="Times New Roman" panose="02020603050405020304" pitchFamily="18" charset="0"/>
              </a:rPr>
              <a:t>This project aimed to provide analysis of </a:t>
            </a:r>
            <a:r>
              <a:rPr lang="en-US" sz="3200" dirty="0" err="1">
                <a:latin typeface="Times New Roman" panose="02020603050405020304" pitchFamily="18" charset="0"/>
                <a:cs typeface="Times New Roman" panose="02020603050405020304" pitchFamily="18" charset="0"/>
              </a:rPr>
              <a:t>digitalcurrency</a:t>
            </a:r>
            <a:r>
              <a:rPr lang="en-US" sz="3200" dirty="0">
                <a:latin typeface="Times New Roman" panose="02020603050405020304" pitchFamily="18" charset="0"/>
                <a:cs typeface="Times New Roman" panose="02020603050405020304" pitchFamily="18" charset="0"/>
              </a:rPr>
              <a:t> use in general. Our empirical research found that the future of </a:t>
            </a:r>
            <a:r>
              <a:rPr lang="en-US" sz="3200" dirty="0" err="1">
                <a:latin typeface="Times New Roman" panose="02020603050405020304" pitchFamily="18" charset="0"/>
                <a:cs typeface="Times New Roman" panose="02020603050405020304" pitchFamily="18" charset="0"/>
              </a:rPr>
              <a:t>digitalcurrencies</a:t>
            </a:r>
            <a:r>
              <a:rPr lang="en-US" sz="3200" dirty="0">
                <a:latin typeface="Times New Roman" panose="02020603050405020304" pitchFamily="18" charset="0"/>
                <a:cs typeface="Times New Roman" panose="02020603050405020304" pitchFamily="18" charset="0"/>
              </a:rPr>
              <a:t> could be bright. The use of digital currency use in facilitating trade, cost </a:t>
            </a:r>
            <a:r>
              <a:rPr lang="en-US" sz="3200" dirty="0" err="1">
                <a:latin typeface="Times New Roman" panose="02020603050405020304" pitchFamily="18" charset="0"/>
                <a:cs typeface="Times New Roman" panose="02020603050405020304" pitchFamily="18" charset="0"/>
              </a:rPr>
              <a:t>reduction.</a:t>
            </a:r>
            <a:r>
              <a:rPr lang="en-US" sz="3200" b="0" i="0" dirty="0" err="1">
                <a:effectLst/>
                <a:latin typeface="Times New Roman" panose="02020603050405020304" pitchFamily="18" charset="0"/>
                <a:cs typeface="Times New Roman" panose="02020603050405020304" pitchFamily="18" charset="0"/>
              </a:rPr>
              <a:t>Buying</a:t>
            </a:r>
            <a:r>
              <a:rPr lang="en-US" sz="3200" b="0" i="0" dirty="0">
                <a:effectLst/>
                <a:latin typeface="Times New Roman" panose="02020603050405020304" pitchFamily="18" charset="0"/>
                <a:cs typeface="Times New Roman" panose="02020603050405020304" pitchFamily="18" charset="0"/>
              </a:rPr>
              <a:t> and selling result in a change in the price of any </a:t>
            </a:r>
            <a:r>
              <a:rPr lang="en-US" sz="3200" dirty="0" err="1">
                <a:latin typeface="Times New Roman" panose="02020603050405020304" pitchFamily="18" charset="0"/>
                <a:cs typeface="Times New Roman" panose="02020603050405020304" pitchFamily="18" charset="0"/>
              </a:rPr>
              <a:t>digital</a:t>
            </a:r>
            <a:r>
              <a:rPr lang="en-US" sz="3200" b="0" i="0" dirty="0" err="1">
                <a:effectLst/>
                <a:latin typeface="Times New Roman" panose="02020603050405020304" pitchFamily="18" charset="0"/>
                <a:cs typeface="Times New Roman" panose="02020603050405020304" pitchFamily="18" charset="0"/>
              </a:rPr>
              <a:t>currency</a:t>
            </a:r>
            <a:r>
              <a:rPr lang="en-US" sz="3200" b="0" i="0" dirty="0">
                <a:effectLst/>
                <a:latin typeface="Times New Roman" panose="02020603050405020304" pitchFamily="18" charset="0"/>
                <a:cs typeface="Times New Roman" panose="02020603050405020304" pitchFamily="18" charset="0"/>
              </a:rPr>
              <a:t>, but buying and selling trends depend on many factors. Using machine learning for </a:t>
            </a:r>
            <a:r>
              <a:rPr lang="en-US" sz="3200" dirty="0" err="1">
                <a:latin typeface="Times New Roman" panose="02020603050405020304" pitchFamily="18" charset="0"/>
                <a:cs typeface="Times New Roman" panose="02020603050405020304" pitchFamily="18" charset="0"/>
              </a:rPr>
              <a:t>digital</a:t>
            </a:r>
            <a:r>
              <a:rPr lang="en-US" sz="3200" b="0" i="0" dirty="0" err="1">
                <a:effectLst/>
                <a:latin typeface="Times New Roman" panose="02020603050405020304" pitchFamily="18" charset="0"/>
                <a:cs typeface="Times New Roman" panose="02020603050405020304" pitchFamily="18" charset="0"/>
              </a:rPr>
              <a:t>currency</a:t>
            </a:r>
            <a:r>
              <a:rPr lang="en-US" sz="3200" b="0" i="0" dirty="0">
                <a:effectLst/>
                <a:latin typeface="Times New Roman" panose="02020603050405020304" pitchFamily="18" charset="0"/>
                <a:cs typeface="Times New Roman" panose="02020603050405020304" pitchFamily="18" charset="0"/>
              </a:rPr>
              <a:t> price prediction can only work in situations where prices change due to historical prices that people see before buying and selling their </a:t>
            </a:r>
            <a:r>
              <a:rPr lang="en-US" sz="3200">
                <a:latin typeface="Times New Roman" panose="02020603050405020304" pitchFamily="18" charset="0"/>
                <a:cs typeface="Times New Roman" panose="02020603050405020304" pitchFamily="18" charset="0"/>
              </a:rPr>
              <a:t>digital</a:t>
            </a:r>
            <a:r>
              <a:rPr lang="en-US" sz="3200" b="0" i="0">
                <a:effectLst/>
                <a:latin typeface="Times New Roman" panose="02020603050405020304" pitchFamily="18" charset="0"/>
                <a:cs typeface="Times New Roman" panose="02020603050405020304" pitchFamily="18" charset="0"/>
              </a:rPr>
              <a:t>currency</a:t>
            </a:r>
            <a:endParaRPr lang="en-US" sz="3200" b="0" i="0" dirty="0">
              <a:effectLst/>
              <a:latin typeface="Times New Roman" panose="02020603050405020304" pitchFamily="18" charset="0"/>
              <a:cs typeface="Times New Roman" panose="02020603050405020304" pitchFamily="18" charset="0"/>
            </a:endParaRPr>
          </a:p>
          <a:p>
            <a:endParaRPr lang="en-IN" sz="3200" dirty="0"/>
          </a:p>
        </p:txBody>
      </p:sp>
      <p:sp>
        <p:nvSpPr>
          <p:cNvPr id="6" name="TextBox 5">
            <a:extLst>
              <a:ext uri="{FF2B5EF4-FFF2-40B4-BE49-F238E27FC236}">
                <a16:creationId xmlns:a16="http://schemas.microsoft.com/office/drawing/2014/main" id="{DA48E8A2-5431-5B17-9EE8-E891770B291B}"/>
              </a:ext>
            </a:extLst>
          </p:cNvPr>
          <p:cNvSpPr txBox="1"/>
          <p:nvPr/>
        </p:nvSpPr>
        <p:spPr>
          <a:xfrm>
            <a:off x="3278459" y="646771"/>
            <a:ext cx="2882520"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219352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1BC18D-2570-77CE-7CD6-9ED51D610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5537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4E22E-1BE7-3EB2-99C6-173EA972A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E5A6918-917F-98FB-D7A2-44C74AF91DD9}"/>
              </a:ext>
            </a:extLst>
          </p:cNvPr>
          <p:cNvSpPr txBox="1"/>
          <p:nvPr/>
        </p:nvSpPr>
        <p:spPr>
          <a:xfrm>
            <a:off x="156411" y="2914471"/>
            <a:ext cx="12035589" cy="1938992"/>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DANYAM SANTHOSHINI RUPA                                                              (20641A6720)                                                                                                               </a:t>
            </a:r>
          </a:p>
          <a:p>
            <a:pPr algn="just"/>
            <a:r>
              <a:rPr lang="en-IN" sz="2400" dirty="0">
                <a:latin typeface="Times New Roman" panose="02020603050405020304" pitchFamily="18" charset="0"/>
                <a:cs typeface="Times New Roman" panose="02020603050405020304" pitchFamily="18" charset="0"/>
              </a:rPr>
              <a:t>► BANOTHU SHIREESHA                                                                            (20641A6715)                                                                                   </a:t>
            </a:r>
          </a:p>
          <a:p>
            <a:pPr algn="just"/>
            <a:r>
              <a:rPr lang="en-IN" sz="2400" dirty="0">
                <a:latin typeface="Times New Roman" panose="02020603050405020304" pitchFamily="18" charset="0"/>
                <a:cs typeface="Times New Roman" panose="02020603050405020304" pitchFamily="18" charset="0"/>
              </a:rPr>
              <a:t>► GAJJALA KALYAN                                                                                    (20641A6728)                                                                                          </a:t>
            </a:r>
          </a:p>
          <a:p>
            <a:pPr algn="just"/>
            <a:r>
              <a:rPr lang="en-IN" sz="2400" dirty="0">
                <a:latin typeface="Times New Roman" panose="02020603050405020304" pitchFamily="18" charset="0"/>
                <a:cs typeface="Times New Roman" panose="02020603050405020304" pitchFamily="18" charset="0"/>
              </a:rPr>
              <a:t>► DAMERA ANANYA                                                                                   (20641A6719)                                                                         </a:t>
            </a:r>
          </a:p>
          <a:p>
            <a:endParaRPr lang="en-IN" sz="2400" dirty="0"/>
          </a:p>
        </p:txBody>
      </p:sp>
      <p:sp>
        <p:nvSpPr>
          <p:cNvPr id="5" name="TextBox 4">
            <a:extLst>
              <a:ext uri="{FF2B5EF4-FFF2-40B4-BE49-F238E27FC236}">
                <a16:creationId xmlns:a16="http://schemas.microsoft.com/office/drawing/2014/main" id="{7D551555-B682-29E5-79DA-9E0AD43E858A}"/>
              </a:ext>
            </a:extLst>
          </p:cNvPr>
          <p:cNvSpPr txBox="1"/>
          <p:nvPr/>
        </p:nvSpPr>
        <p:spPr>
          <a:xfrm>
            <a:off x="4319337" y="1768642"/>
            <a:ext cx="4272323" cy="707886"/>
          </a:xfrm>
          <a:prstGeom prst="rect">
            <a:avLst/>
          </a:prstGeom>
          <a:noFill/>
        </p:spPr>
        <p:txBody>
          <a:bodyPr wrap="none" rtlCol="0">
            <a:spAutoFit/>
          </a:bodyPr>
          <a:lstStyle/>
          <a:p>
            <a:r>
              <a:rPr lang="en-IN" sz="4000" u="sng" dirty="0">
                <a:latin typeface="Times New Roman" panose="02020603050405020304" pitchFamily="18" charset="0"/>
                <a:cs typeface="Times New Roman" panose="02020603050405020304" pitchFamily="18" charset="0"/>
              </a:rPr>
              <a:t>TEAM MEMBERS</a:t>
            </a:r>
          </a:p>
        </p:txBody>
      </p:sp>
    </p:spTree>
    <p:extLst>
      <p:ext uri="{BB962C8B-B14F-4D97-AF65-F5344CB8AC3E}">
        <p14:creationId xmlns:p14="http://schemas.microsoft.com/office/powerpoint/2010/main" val="207614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5EB472-D321-B718-CA75-6FEB4365B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B2AD181B-CFCA-10DF-DFF0-6A6D2172E2D6}"/>
              </a:ext>
            </a:extLst>
          </p:cNvPr>
          <p:cNvSpPr>
            <a:spLocks noChangeArrowheads="1"/>
          </p:cNvSpPr>
          <p:nvPr/>
        </p:nvSpPr>
        <p:spPr bwMode="auto">
          <a:xfrm>
            <a:off x="424837" y="1250298"/>
            <a:ext cx="11342326" cy="824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must have heard or invested in any </a:t>
            </a:r>
            <a:r>
              <a:rPr lang="en-US" altLang="en-US" sz="3200" dirty="0" err="1">
                <a:latin typeface="Times New Roman" panose="02020603050405020304" pitchFamily="18" charset="0"/>
                <a:cs typeface="Times New Roman" panose="02020603050405020304" pitchFamily="18" charset="0"/>
              </a:rPr>
              <a:t>digital</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currency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once</a:t>
            </a:r>
            <a:r>
              <a:rPr kumimoji="0" lang="en-US" altLang="en-US" sz="32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your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life. It is a digital medium of exchange that is encrypted and decentralized. Many people use </a:t>
            </a:r>
            <a:r>
              <a:rPr lang="en-US" altLang="en-US" sz="3200" dirty="0" err="1">
                <a:latin typeface="Times New Roman" panose="02020603050405020304" pitchFamily="18" charset="0"/>
                <a:cs typeface="Times New Roman" panose="02020603050405020304" pitchFamily="18" charset="0"/>
              </a:rPr>
              <a:t>digital</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currencies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a form of investing because it gives great returns even in a short period. BITCOIN, ETHEREUM, and </a:t>
            </a:r>
            <a:r>
              <a:rPr lang="en-US" altLang="en-US" sz="3200" dirty="0">
                <a:latin typeface="Times New Roman" panose="02020603050405020304" pitchFamily="18" charset="0"/>
                <a:cs typeface="Times New Roman" panose="02020603050405020304" pitchFamily="18" charset="0"/>
              </a:rPr>
              <a:t>DOGE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Coin are among the popular </a:t>
            </a:r>
            <a:r>
              <a:rPr lang="en-US" altLang="en-US" sz="3200" dirty="0" err="1">
                <a:latin typeface="Times New Roman" panose="02020603050405020304" pitchFamily="18" charset="0"/>
                <a:cs typeface="Times New Roman" panose="02020603050405020304" pitchFamily="18" charset="0"/>
              </a:rPr>
              <a:t>digital</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currencies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today. If you want to know how to predict the future prices of any </a:t>
            </a:r>
            <a:r>
              <a:rPr lang="en-US" altLang="en-US" sz="3200" dirty="0" err="1">
                <a:latin typeface="Times New Roman" panose="02020603050405020304" pitchFamily="18" charset="0"/>
                <a:cs typeface="Times New Roman" panose="02020603050405020304" pitchFamily="18" charset="0"/>
              </a:rPr>
              <a:t>digitalcurrency</a:t>
            </a:r>
            <a:r>
              <a:rPr lang="en-US" altLang="en-US" sz="3200" dirty="0">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machine learning, this</a:t>
            </a:r>
            <a:r>
              <a:rPr kumimoji="0" lang="en-US" altLang="en-US" sz="32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helps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you. In this</a:t>
            </a:r>
            <a:r>
              <a:rPr kumimoji="0" lang="en-US" altLang="en-US" sz="32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Project,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 will walk you through the task of </a:t>
            </a:r>
            <a:r>
              <a:rPr lang="en-US" altLang="en-US" sz="3200" dirty="0" err="1">
                <a:latin typeface="Times New Roman" panose="02020603050405020304" pitchFamily="18" charset="0"/>
                <a:cs typeface="Times New Roman" panose="02020603050405020304" pitchFamily="18" charset="0"/>
              </a:rPr>
              <a:t>digital</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currency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price prediction with machine learning using Python.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dirty="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dirty="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dirty="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dirty="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dirty="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B8EBCAF-0926-BE5A-6B35-9FE7EF07DBC9}"/>
              </a:ext>
            </a:extLst>
          </p:cNvPr>
          <p:cNvSpPr txBox="1"/>
          <p:nvPr/>
        </p:nvSpPr>
        <p:spPr>
          <a:xfrm>
            <a:off x="4333819" y="404949"/>
            <a:ext cx="3527056" cy="830997"/>
          </a:xfrm>
          <a:prstGeom prst="rect">
            <a:avLst/>
          </a:prstGeom>
          <a:noFill/>
        </p:spPr>
        <p:txBody>
          <a:bodyPr wrap="none" rtlCol="0">
            <a:spAutoFit/>
          </a:bodyPr>
          <a:lstStyle/>
          <a:p>
            <a:r>
              <a:rPr lang="en-IN" sz="48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05748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601720-E637-9F60-9E8F-4D4D8F637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21"/>
            <a:ext cx="12192000" cy="6858000"/>
          </a:xfrm>
          <a:prstGeom prst="rect">
            <a:avLst/>
          </a:prstGeom>
        </p:spPr>
      </p:pic>
      <p:sp>
        <p:nvSpPr>
          <p:cNvPr id="4" name="TextBox 3">
            <a:extLst>
              <a:ext uri="{FF2B5EF4-FFF2-40B4-BE49-F238E27FC236}">
                <a16:creationId xmlns:a16="http://schemas.microsoft.com/office/drawing/2014/main" id="{DE1327B2-B653-2D01-538F-B96103F8B32F}"/>
              </a:ext>
            </a:extLst>
          </p:cNvPr>
          <p:cNvSpPr txBox="1"/>
          <p:nvPr/>
        </p:nvSpPr>
        <p:spPr>
          <a:xfrm>
            <a:off x="841478" y="1318498"/>
            <a:ext cx="11022330" cy="483209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project we have </a:t>
            </a:r>
            <a:r>
              <a:rPr lang="en-IN" sz="2800" b="0" i="0" dirty="0">
                <a:solidFill>
                  <a:srgbClr val="ECECF1"/>
                </a:solidFill>
                <a:effectLst/>
                <a:latin typeface="Söhne"/>
              </a:rPr>
              <a:t> Stated correctly </a:t>
            </a:r>
            <a:r>
              <a:rPr lang="en-US" sz="2800" dirty="0">
                <a:latin typeface="Times New Roman" panose="02020603050405020304" pitchFamily="18" charset="0"/>
                <a:cs typeface="Times New Roman" panose="02020603050405020304" pitchFamily="18" charset="0"/>
              </a:rPr>
              <a:t>forecast the Bitcoin price while taking into account a number of factors that influence the Bitcoin value.  our goal is to comprehend and identify everyday trends in the Bitcoin market. We analyze daily data for 3 digital currencies for the period between Sep 2014 and Aug 2023. To forecast the closing price of the following day, factors including the opening price, highest price, lowest </a:t>
            </a:r>
            <a:r>
              <a:rPr lang="en-US" sz="2800" dirty="0" err="1">
                <a:latin typeface="Times New Roman" panose="02020603050405020304" pitchFamily="18" charset="0"/>
                <a:cs typeface="Times New Roman" panose="02020603050405020304" pitchFamily="18" charset="0"/>
              </a:rPr>
              <a:t>price,volume</a:t>
            </a:r>
            <a:r>
              <a:rPr lang="en-US" sz="2800" dirty="0">
                <a:latin typeface="Arial" panose="020B0604020202020204" pitchFamily="34" charset="0"/>
                <a:cs typeface="Times New Roman" panose="02020603050405020304" pitchFamily="18" charset="0"/>
              </a:rPr>
              <a:t>.</a:t>
            </a:r>
            <a:r>
              <a:rPr lang="en-US" sz="2800" b="0" i="0" dirty="0">
                <a:effectLst/>
                <a:latin typeface="Arial" panose="020B0604020202020204" pitchFamily="34" charset="0"/>
              </a:rPr>
              <a:t> we have collected the latest Bitcoin prices data from </a:t>
            </a:r>
            <a:r>
              <a:rPr lang="en-US" sz="2800" b="1" i="0" dirty="0">
                <a:effectLst/>
                <a:latin typeface="Arial" panose="020B0604020202020204" pitchFamily="34" charset="0"/>
                <a:hlinkClick r:id="rId3"/>
              </a:rPr>
              <a:t>Yahoo Finance</a:t>
            </a:r>
            <a:r>
              <a:rPr lang="en-US" sz="2800" b="0" i="0" dirty="0">
                <a:effectLst/>
                <a:latin typeface="Arial" panose="020B0604020202020204" pitchFamily="34" charset="0"/>
              </a:rPr>
              <a:t>, using the </a:t>
            </a:r>
            <a:r>
              <a:rPr lang="en-US" sz="2800" b="1" i="0" dirty="0" err="1">
                <a:effectLst/>
                <a:latin typeface="Arial" panose="020B0604020202020204" pitchFamily="34" charset="0"/>
                <a:hlinkClick r:id="rId4"/>
              </a:rPr>
              <a:t>yfinance</a:t>
            </a:r>
            <a:r>
              <a:rPr lang="en-US" sz="2800" b="1" i="0" dirty="0">
                <a:effectLst/>
                <a:latin typeface="Arial" panose="020B0604020202020204" pitchFamily="34" charset="0"/>
                <a:hlinkClick r:id="rId4"/>
              </a:rPr>
              <a:t> API</a:t>
            </a:r>
            <a:r>
              <a:rPr lang="en-US" sz="2800" dirty="0">
                <a:latin typeface="Arial" panose="020B0604020202020204" pitchFamily="34" charset="0"/>
              </a:rPr>
              <a:t> to predict the bitcoin prices for next 365 days. </a:t>
            </a:r>
            <a:r>
              <a:rPr lang="en-US" sz="2800" b="0" i="0" dirty="0">
                <a:effectLst/>
                <a:latin typeface="Arial" panose="020B0604020202020204" pitchFamily="34" charset="0"/>
              </a:rPr>
              <a:t>We used the ARIMA (</a:t>
            </a:r>
            <a:r>
              <a:rPr lang="en-US" sz="2800" b="0" i="0" dirty="0" err="1">
                <a:effectLst/>
                <a:latin typeface="Arial" panose="020B0604020202020204" pitchFamily="34" charset="0"/>
              </a:rPr>
              <a:t>AutoRegressive</a:t>
            </a:r>
            <a:r>
              <a:rPr lang="en-US" sz="2800" b="0" i="0" dirty="0">
                <a:effectLst/>
                <a:latin typeface="Arial" panose="020B0604020202020204" pitchFamily="34" charset="0"/>
              </a:rPr>
              <a:t> Integrated Moving Average) model. </a:t>
            </a:r>
            <a:r>
              <a:rPr lang="en-US" sz="2800" dirty="0">
                <a:latin typeface="Arial" panose="020B0604020202020204" pitchFamily="34" charset="0"/>
              </a:rPr>
              <a:t>It </a:t>
            </a:r>
            <a:r>
              <a:rPr lang="en-US" sz="2800" b="0" i="0" dirty="0">
                <a:effectLst/>
                <a:latin typeface="Arial" panose="020B0604020202020204" pitchFamily="34" charset="0"/>
              </a:rPr>
              <a:t>is a popular and powerful time series forecasting technique for predicting the Digital </a:t>
            </a:r>
            <a:r>
              <a:rPr lang="en-US" sz="2800" dirty="0">
                <a:latin typeface="Arial" panose="020B0604020202020204" pitchFamily="34" charset="0"/>
              </a:rPr>
              <a:t>C</a:t>
            </a:r>
            <a:r>
              <a:rPr lang="en-US" sz="2800" b="0" i="0" dirty="0">
                <a:effectLst/>
                <a:latin typeface="Arial" panose="020B0604020202020204" pitchFamily="34" charset="0"/>
              </a:rPr>
              <a:t>urrency prices.</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906ECC-0278-81A1-9CB6-A457EAEC6AC6}"/>
              </a:ext>
            </a:extLst>
          </p:cNvPr>
          <p:cNvSpPr txBox="1"/>
          <p:nvPr/>
        </p:nvSpPr>
        <p:spPr>
          <a:xfrm>
            <a:off x="4329306" y="228600"/>
            <a:ext cx="2473754" cy="830997"/>
          </a:xfrm>
          <a:prstGeom prst="rect">
            <a:avLst/>
          </a:prstGeom>
          <a:noFill/>
        </p:spPr>
        <p:txBody>
          <a:bodyPr wrap="none" rtlCol="0">
            <a:spAutoFit/>
          </a:bodyPr>
          <a:lstStyle/>
          <a:p>
            <a:r>
              <a:rPr lang="en-IN" sz="4800" b="1" dirty="0">
                <a:latin typeface="Times New Roman" panose="02020603050405020304" pitchFamily="18" charset="0"/>
                <a:cs typeface="Times New Roman" panose="02020603050405020304" pitchFamily="18" charset="0"/>
              </a:rPr>
              <a:t>Abstract</a:t>
            </a:r>
          </a:p>
        </p:txBody>
      </p:sp>
      <p:sp>
        <p:nvSpPr>
          <p:cNvPr id="9" name="Rectangle 5">
            <a:extLst>
              <a:ext uri="{FF2B5EF4-FFF2-40B4-BE49-F238E27FC236}">
                <a16:creationId xmlns:a16="http://schemas.microsoft.com/office/drawing/2014/main" id="{D0C053C4-E345-699D-0CF0-8BA5841EE795}"/>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474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314553-F2AA-8EFC-D63F-902B6F78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AB797CFC-6A5C-C5B9-3968-4D4C763C5361}"/>
              </a:ext>
            </a:extLst>
          </p:cNvPr>
          <p:cNvSpPr txBox="1"/>
          <p:nvPr/>
        </p:nvSpPr>
        <p:spPr>
          <a:xfrm>
            <a:off x="1141101" y="1302327"/>
            <a:ext cx="9693151" cy="5016758"/>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In existing system we analyzed stock markets prediction, suggests that these methods could be effective also in predicting digital currencies prices. However, the application of machine learning algorithms to the digital currency market has been limited so far to the analysis of Bitcoin prices, using linear regression algorithm. These studies were able to anticipate, to different degrees, the price fluctuations of Bitcoin, and revealed that best results</a:t>
            </a:r>
            <a:r>
              <a:rPr lang="en-US" sz="3200" b="0" i="0" dirty="0">
                <a:solidFill>
                  <a:srgbClr val="ECECF1"/>
                </a:solidFill>
                <a:effectLst/>
                <a:latin typeface="Söhne"/>
              </a:rPr>
              <a:t>. The system currently in use has a </a:t>
            </a:r>
            <a:r>
              <a:rPr lang="en-US" sz="3200" dirty="0">
                <a:solidFill>
                  <a:srgbClr val="ECECF1"/>
                </a:solidFill>
                <a:latin typeface="Söhne"/>
              </a:rPr>
              <a:t>prediction </a:t>
            </a:r>
            <a:r>
              <a:rPr lang="en-US" sz="3200" b="0" i="0" dirty="0">
                <a:solidFill>
                  <a:srgbClr val="ECECF1"/>
                </a:solidFill>
                <a:effectLst/>
                <a:latin typeface="Söhne"/>
              </a:rPr>
              <a:t>of </a:t>
            </a:r>
            <a:r>
              <a:rPr lang="en-US" sz="3200" dirty="0">
                <a:solidFill>
                  <a:srgbClr val="ECECF1"/>
                </a:solidFill>
                <a:latin typeface="Söhne"/>
              </a:rPr>
              <a:t>one </a:t>
            </a:r>
            <a:r>
              <a:rPr lang="en-US" sz="3200" b="0" i="0" dirty="0">
                <a:solidFill>
                  <a:srgbClr val="ECECF1"/>
                </a:solidFill>
                <a:effectLst/>
                <a:latin typeface="Söhne"/>
              </a:rPr>
              <a:t>month. </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044184D-4909-E4F7-4122-F8F5C8CE7EDB}"/>
              </a:ext>
            </a:extLst>
          </p:cNvPr>
          <p:cNvSpPr txBox="1"/>
          <p:nvPr/>
        </p:nvSpPr>
        <p:spPr>
          <a:xfrm>
            <a:off x="2770909" y="443345"/>
            <a:ext cx="4025461"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350836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04D026-E83C-61CC-63A5-8C7C3B57A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8E3FA82-248C-BCF1-486C-FAA3A6094974}"/>
              </a:ext>
            </a:extLst>
          </p:cNvPr>
          <p:cNvSpPr txBox="1"/>
          <p:nvPr/>
        </p:nvSpPr>
        <p:spPr>
          <a:xfrm>
            <a:off x="332509" y="1758214"/>
            <a:ext cx="11859491" cy="452431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Here, we test the performance of model in predicting daily digital currency prices for 3currencies.  Use the fitted ARIMA model to forecast future values based on the patterns observed in historical data. In all cases, we build investment portfolios based on the predictions and we compare their performance in terms of return on investment. We find that this model perform better than a baseline ‘simple moving average model where a currency’s price is predicted as the average price across the preceding days.</a:t>
            </a:r>
            <a:r>
              <a:rPr lang="en-US" sz="3200" b="0" i="0" dirty="0">
                <a:solidFill>
                  <a:srgbClr val="ECECF1"/>
                </a:solidFill>
                <a:effectLst/>
                <a:latin typeface="Söhne"/>
              </a:rPr>
              <a:t> our current analysis extends these forecasts for a one-year period.</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2620B1-57BB-099E-7CCB-EFD7FCBF28BD}"/>
              </a:ext>
            </a:extLst>
          </p:cNvPr>
          <p:cNvSpPr txBox="1"/>
          <p:nvPr/>
        </p:nvSpPr>
        <p:spPr>
          <a:xfrm>
            <a:off x="3297382" y="575471"/>
            <a:ext cx="4295791"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321798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59EE63-5B70-98F0-4D08-63E01D00D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5FE94B6-FB28-C76A-44B6-D95500CC6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710" y="1605516"/>
            <a:ext cx="6379535" cy="4880344"/>
          </a:xfrm>
          <a:prstGeom prst="rect">
            <a:avLst/>
          </a:prstGeom>
        </p:spPr>
      </p:pic>
      <p:sp>
        <p:nvSpPr>
          <p:cNvPr id="8" name="TextBox 7">
            <a:extLst>
              <a:ext uri="{FF2B5EF4-FFF2-40B4-BE49-F238E27FC236}">
                <a16:creationId xmlns:a16="http://schemas.microsoft.com/office/drawing/2014/main" id="{CA67A98F-A14C-E6DD-FCE3-4918CD702BB2}"/>
              </a:ext>
            </a:extLst>
          </p:cNvPr>
          <p:cNvSpPr txBox="1"/>
          <p:nvPr/>
        </p:nvSpPr>
        <p:spPr>
          <a:xfrm>
            <a:off x="4731488" y="691116"/>
            <a:ext cx="2957861"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Flow Chart</a:t>
            </a:r>
          </a:p>
        </p:txBody>
      </p:sp>
    </p:spTree>
    <p:extLst>
      <p:ext uri="{BB962C8B-B14F-4D97-AF65-F5344CB8AC3E}">
        <p14:creationId xmlns:p14="http://schemas.microsoft.com/office/powerpoint/2010/main" val="182584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69D724-7313-B1F7-3A4A-9CE69F74B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8CEAFAC-6D0A-9D85-46D6-324FB0D045FC}"/>
              </a:ext>
            </a:extLst>
          </p:cNvPr>
          <p:cNvSpPr txBox="1"/>
          <p:nvPr/>
        </p:nvSpPr>
        <p:spPr>
          <a:xfrm>
            <a:off x="2766741" y="603273"/>
            <a:ext cx="6097348" cy="369332"/>
          </a:xfrm>
          <a:prstGeom prst="rect">
            <a:avLst/>
          </a:prstGeom>
          <a:noFill/>
        </p:spPr>
        <p:txBody>
          <a:bodyPr wrap="square">
            <a:spAutoFit/>
          </a:bodyPr>
          <a:lstStyle/>
          <a:p>
            <a:r>
              <a:rPr lang="en-IN" b="0" dirty="0">
                <a:solidFill>
                  <a:srgbClr val="CCCCCC"/>
                </a:solidFill>
                <a:effectLst/>
                <a:latin typeface="Times New Roman" panose="02020603050405020304" pitchFamily="18" charset="0"/>
                <a:cs typeface="Times New Roman" panose="02020603050405020304" pitchFamily="18" charset="0"/>
              </a:rPr>
              <a:t>pip install </a:t>
            </a:r>
            <a:r>
              <a:rPr lang="en-IN" b="0" dirty="0" err="1">
                <a:solidFill>
                  <a:srgbClr val="CCCCCC"/>
                </a:solidFill>
                <a:effectLst/>
                <a:latin typeface="Times New Roman" panose="02020603050405020304" pitchFamily="18" charset="0"/>
                <a:cs typeface="Times New Roman" panose="02020603050405020304" pitchFamily="18" charset="0"/>
              </a:rPr>
              <a:t>yfinance</a:t>
            </a:r>
            <a:endParaRPr lang="en-IN" b="0" dirty="0">
              <a:solidFill>
                <a:srgbClr val="CCCCCC"/>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1D4ECC3-4018-4E89-6631-363491E33AD6}"/>
              </a:ext>
            </a:extLst>
          </p:cNvPr>
          <p:cNvSpPr txBox="1"/>
          <p:nvPr/>
        </p:nvSpPr>
        <p:spPr>
          <a:xfrm>
            <a:off x="2766741" y="948690"/>
            <a:ext cx="9657617" cy="5632311"/>
          </a:xfrm>
          <a:prstGeom prst="rect">
            <a:avLst/>
          </a:prstGeom>
          <a:noFill/>
        </p:spPr>
        <p:txBody>
          <a:bodyPr wrap="square">
            <a:spAutoFit/>
          </a:bodyPr>
          <a:lstStyle/>
          <a:p>
            <a:r>
              <a:rPr lang="en-IN" b="0" dirty="0">
                <a:solidFill>
                  <a:srgbClr val="C586C0"/>
                </a:solidFill>
                <a:effectLst/>
                <a:latin typeface="Times New Roman" panose="02020603050405020304" pitchFamily="18" charset="0"/>
                <a:cs typeface="Times New Roman" panose="02020603050405020304" pitchFamily="18" charset="0"/>
              </a:rPr>
              <a:t>import</a:t>
            </a:r>
            <a:r>
              <a:rPr lang="en-IN" b="0" dirty="0">
                <a:solidFill>
                  <a:srgbClr val="CCCCCC"/>
                </a:solidFill>
                <a:effectLst/>
                <a:latin typeface="Times New Roman" panose="02020603050405020304" pitchFamily="18" charset="0"/>
                <a:cs typeface="Times New Roman" panose="02020603050405020304" pitchFamily="18" charset="0"/>
              </a:rPr>
              <a:t> pandas </a:t>
            </a:r>
            <a:r>
              <a:rPr lang="en-IN" b="0" dirty="0">
                <a:solidFill>
                  <a:srgbClr val="C586C0"/>
                </a:solidFill>
                <a:effectLst/>
                <a:latin typeface="Times New Roman" panose="02020603050405020304" pitchFamily="18" charset="0"/>
                <a:cs typeface="Times New Roman" panose="02020603050405020304" pitchFamily="18" charset="0"/>
              </a:rPr>
              <a:t>as</a:t>
            </a:r>
            <a:r>
              <a:rPr lang="en-IN" b="0" dirty="0">
                <a:solidFill>
                  <a:srgbClr val="CCCCCC"/>
                </a:solidFill>
                <a:effectLst/>
                <a:latin typeface="Times New Roman" panose="02020603050405020304" pitchFamily="18" charset="0"/>
                <a:cs typeface="Times New Roman" panose="02020603050405020304" pitchFamily="18" charset="0"/>
              </a:rPr>
              <a:t> pd</a:t>
            </a:r>
          </a:p>
          <a:p>
            <a:r>
              <a:rPr lang="en-IN" b="0" dirty="0">
                <a:solidFill>
                  <a:srgbClr val="C586C0"/>
                </a:solidFill>
                <a:effectLst/>
                <a:latin typeface="Times New Roman" panose="02020603050405020304" pitchFamily="18" charset="0"/>
                <a:cs typeface="Times New Roman" panose="02020603050405020304" pitchFamily="18" charset="0"/>
              </a:rPr>
              <a:t>import</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CCCCCC"/>
                </a:solidFill>
                <a:effectLst/>
                <a:latin typeface="Times New Roman" panose="02020603050405020304" pitchFamily="18" charset="0"/>
                <a:cs typeface="Times New Roman" panose="02020603050405020304" pitchFamily="18" charset="0"/>
              </a:rPr>
              <a:t>yfinance</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C586C0"/>
                </a:solidFill>
                <a:effectLst/>
                <a:latin typeface="Times New Roman" panose="02020603050405020304" pitchFamily="18" charset="0"/>
                <a:cs typeface="Times New Roman" panose="02020603050405020304" pitchFamily="18" charset="0"/>
              </a:rPr>
              <a:t>as</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CCCCCC"/>
                </a:solidFill>
                <a:effectLst/>
                <a:latin typeface="Times New Roman" panose="02020603050405020304" pitchFamily="18" charset="0"/>
                <a:cs typeface="Times New Roman" panose="02020603050405020304" pitchFamily="18" charset="0"/>
              </a:rPr>
              <a:t>yf</a:t>
            </a:r>
            <a:endParaRPr lang="en-IN" b="0" dirty="0">
              <a:solidFill>
                <a:srgbClr val="CCCCCC"/>
              </a:solidFill>
              <a:effectLst/>
              <a:latin typeface="Times New Roman" panose="02020603050405020304" pitchFamily="18" charset="0"/>
              <a:cs typeface="Times New Roman" panose="02020603050405020304" pitchFamily="18" charset="0"/>
            </a:endParaRPr>
          </a:p>
          <a:p>
            <a:r>
              <a:rPr lang="en-IN" b="0" dirty="0">
                <a:solidFill>
                  <a:srgbClr val="C586C0"/>
                </a:solidFill>
                <a:effectLst/>
                <a:latin typeface="Times New Roman" panose="02020603050405020304" pitchFamily="18" charset="0"/>
                <a:cs typeface="Times New Roman" panose="02020603050405020304" pitchFamily="18" charset="0"/>
              </a:rPr>
              <a:t>import</a:t>
            </a:r>
            <a:r>
              <a:rPr lang="en-IN" b="0" dirty="0">
                <a:solidFill>
                  <a:srgbClr val="CCCCCC"/>
                </a:solidFill>
                <a:effectLst/>
                <a:latin typeface="Times New Roman" panose="02020603050405020304" pitchFamily="18" charset="0"/>
                <a:cs typeface="Times New Roman" panose="02020603050405020304" pitchFamily="18" charset="0"/>
              </a:rPr>
              <a:t> datetime</a:t>
            </a:r>
          </a:p>
          <a:p>
            <a:r>
              <a:rPr lang="en-IN" b="0" dirty="0">
                <a:solidFill>
                  <a:srgbClr val="C586C0"/>
                </a:solidFill>
                <a:effectLst/>
                <a:latin typeface="Times New Roman" panose="02020603050405020304" pitchFamily="18" charset="0"/>
                <a:cs typeface="Times New Roman" panose="02020603050405020304" pitchFamily="18" charset="0"/>
              </a:rPr>
              <a:t>from</a:t>
            </a:r>
            <a:r>
              <a:rPr lang="en-IN" b="0" dirty="0">
                <a:solidFill>
                  <a:srgbClr val="CCCCCC"/>
                </a:solidFill>
                <a:effectLst/>
                <a:latin typeface="Times New Roman" panose="02020603050405020304" pitchFamily="18" charset="0"/>
                <a:cs typeface="Times New Roman" panose="02020603050405020304" pitchFamily="18" charset="0"/>
              </a:rPr>
              <a:t> datetime </a:t>
            </a:r>
            <a:r>
              <a:rPr lang="en-IN" b="0" dirty="0">
                <a:solidFill>
                  <a:srgbClr val="C586C0"/>
                </a:solidFill>
                <a:effectLst/>
                <a:latin typeface="Times New Roman" panose="02020603050405020304" pitchFamily="18" charset="0"/>
                <a:cs typeface="Times New Roman" panose="02020603050405020304" pitchFamily="18" charset="0"/>
              </a:rPr>
              <a:t>import</a:t>
            </a:r>
            <a:r>
              <a:rPr lang="en-IN" b="0" dirty="0">
                <a:solidFill>
                  <a:srgbClr val="CCCCCC"/>
                </a:solidFill>
                <a:effectLst/>
                <a:latin typeface="Times New Roman" panose="02020603050405020304" pitchFamily="18" charset="0"/>
                <a:cs typeface="Times New Roman" panose="02020603050405020304" pitchFamily="18" charset="0"/>
              </a:rPr>
              <a:t> date, </a:t>
            </a:r>
            <a:r>
              <a:rPr lang="en-IN" b="0" dirty="0" err="1">
                <a:solidFill>
                  <a:srgbClr val="CCCCCC"/>
                </a:solidFill>
                <a:effectLst/>
                <a:latin typeface="Times New Roman" panose="02020603050405020304" pitchFamily="18" charset="0"/>
                <a:cs typeface="Times New Roman" panose="02020603050405020304" pitchFamily="18" charset="0"/>
              </a:rPr>
              <a:t>timedelta</a:t>
            </a:r>
            <a:endParaRPr lang="en-IN" b="0" dirty="0">
              <a:solidFill>
                <a:srgbClr val="CCCCCC"/>
              </a:solidFill>
              <a:effectLst/>
              <a:latin typeface="Times New Roman" panose="02020603050405020304" pitchFamily="18" charset="0"/>
              <a:cs typeface="Times New Roman" panose="02020603050405020304" pitchFamily="18" charset="0"/>
            </a:endParaRPr>
          </a:p>
          <a:p>
            <a:r>
              <a:rPr lang="en-IN" b="0" dirty="0">
                <a:solidFill>
                  <a:srgbClr val="CCCCCC"/>
                </a:solidFill>
                <a:effectLst/>
                <a:latin typeface="Times New Roman" panose="02020603050405020304" pitchFamily="18" charset="0"/>
                <a:cs typeface="Times New Roman" panose="02020603050405020304" pitchFamily="18" charset="0"/>
              </a:rPr>
              <a:t>today </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CCCCCC"/>
                </a:solidFill>
                <a:effectLst/>
                <a:latin typeface="Times New Roman" panose="02020603050405020304" pitchFamily="18" charset="0"/>
                <a:cs typeface="Times New Roman" panose="02020603050405020304" pitchFamily="18" charset="0"/>
              </a:rPr>
              <a:t>date.today</a:t>
            </a:r>
            <a:r>
              <a:rPr lang="en-IN" b="0" dirty="0">
                <a:solidFill>
                  <a:srgbClr val="CCCCCC"/>
                </a:solidFill>
                <a:effectLst/>
                <a:latin typeface="Times New Roman" panose="02020603050405020304" pitchFamily="18" charset="0"/>
                <a:cs typeface="Times New Roman" panose="02020603050405020304" pitchFamily="18" charset="0"/>
              </a:rPr>
              <a:t>()</a:t>
            </a:r>
          </a:p>
          <a:p>
            <a:br>
              <a:rPr lang="en-IN" b="0" dirty="0">
                <a:solidFill>
                  <a:srgbClr val="CCCCCC"/>
                </a:solidFill>
                <a:effectLst/>
                <a:latin typeface="Times New Roman" panose="02020603050405020304" pitchFamily="18" charset="0"/>
                <a:cs typeface="Times New Roman" panose="02020603050405020304" pitchFamily="18" charset="0"/>
              </a:rPr>
            </a:br>
            <a:r>
              <a:rPr lang="en-IN" b="0" dirty="0">
                <a:solidFill>
                  <a:srgbClr val="CCCCCC"/>
                </a:solidFill>
                <a:effectLst/>
                <a:latin typeface="Times New Roman" panose="02020603050405020304" pitchFamily="18" charset="0"/>
                <a:cs typeface="Times New Roman" panose="02020603050405020304" pitchFamily="18" charset="0"/>
              </a:rPr>
              <a:t>d1 </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CCCCCC"/>
                </a:solidFill>
                <a:effectLst/>
                <a:latin typeface="Times New Roman" panose="02020603050405020304" pitchFamily="18" charset="0"/>
                <a:cs typeface="Times New Roman" panose="02020603050405020304" pitchFamily="18" charset="0"/>
              </a:rPr>
              <a:t>today.strftime</a:t>
            </a:r>
            <a:r>
              <a:rPr lang="en-IN" b="0" dirty="0">
                <a:solidFill>
                  <a:srgbClr val="CCCCCC"/>
                </a:solidFill>
                <a:effectLst/>
                <a:latin typeface="Times New Roman" panose="02020603050405020304" pitchFamily="18" charset="0"/>
                <a:cs typeface="Times New Roman" panose="02020603050405020304" pitchFamily="18" charset="0"/>
              </a:rPr>
              <a:t>(</a:t>
            </a:r>
            <a:r>
              <a:rPr lang="en-IN" b="0" dirty="0">
                <a:solidFill>
                  <a:srgbClr val="CE9178"/>
                </a:solidFill>
                <a:effectLst/>
                <a:latin typeface="Times New Roman" panose="02020603050405020304" pitchFamily="18" charset="0"/>
                <a:cs typeface="Times New Roman" panose="02020603050405020304" pitchFamily="18" charset="0"/>
              </a:rPr>
              <a:t>"%Y-%m-</a:t>
            </a:r>
            <a:r>
              <a:rPr lang="en-IN" b="0" dirty="0">
                <a:solidFill>
                  <a:srgbClr val="569CD6"/>
                </a:solidFill>
                <a:effectLst/>
                <a:latin typeface="Times New Roman" panose="02020603050405020304" pitchFamily="18" charset="0"/>
                <a:cs typeface="Times New Roman" panose="02020603050405020304" pitchFamily="18" charset="0"/>
              </a:rPr>
              <a:t>%d</a:t>
            </a:r>
            <a:r>
              <a:rPr lang="en-IN" b="0" dirty="0">
                <a:solidFill>
                  <a:srgbClr val="CE9178"/>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a:t>
            </a:r>
          </a:p>
          <a:p>
            <a:r>
              <a:rPr lang="en-IN" b="0" dirty="0" err="1">
                <a:solidFill>
                  <a:srgbClr val="CCCCCC"/>
                </a:solidFill>
                <a:effectLst/>
                <a:latin typeface="Times New Roman" panose="02020603050405020304" pitchFamily="18" charset="0"/>
                <a:cs typeface="Times New Roman" panose="02020603050405020304" pitchFamily="18" charset="0"/>
              </a:rPr>
              <a:t>end_date</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 d1</a:t>
            </a:r>
          </a:p>
          <a:p>
            <a:r>
              <a:rPr lang="en-IN" b="0" dirty="0">
                <a:solidFill>
                  <a:srgbClr val="CCCCCC"/>
                </a:solidFill>
                <a:effectLst/>
                <a:latin typeface="Times New Roman" panose="02020603050405020304" pitchFamily="18" charset="0"/>
                <a:cs typeface="Times New Roman" panose="02020603050405020304" pitchFamily="18" charset="0"/>
              </a:rPr>
              <a:t>d2 </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CCCCCC"/>
                </a:solidFill>
                <a:effectLst/>
                <a:latin typeface="Times New Roman" panose="02020603050405020304" pitchFamily="18" charset="0"/>
                <a:cs typeface="Times New Roman" panose="02020603050405020304" pitchFamily="18" charset="0"/>
              </a:rPr>
              <a:t>date.today</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CCCCCC"/>
                </a:solidFill>
                <a:effectLst/>
                <a:latin typeface="Times New Roman" panose="02020603050405020304" pitchFamily="18" charset="0"/>
                <a:cs typeface="Times New Roman" panose="02020603050405020304" pitchFamily="18" charset="0"/>
              </a:rPr>
              <a:t>timedelta</a:t>
            </a:r>
            <a:r>
              <a:rPr lang="en-IN" b="0" dirty="0">
                <a:solidFill>
                  <a:srgbClr val="CCCCCC"/>
                </a:solidFill>
                <a:effectLst/>
                <a:latin typeface="Times New Roman" panose="02020603050405020304" pitchFamily="18" charset="0"/>
                <a:cs typeface="Times New Roman" panose="02020603050405020304" pitchFamily="18" charset="0"/>
              </a:rPr>
              <a:t>(</a:t>
            </a:r>
            <a:r>
              <a:rPr lang="en-IN" b="0" dirty="0">
                <a:solidFill>
                  <a:srgbClr val="9CDCFE"/>
                </a:solidFill>
                <a:effectLst/>
                <a:latin typeface="Times New Roman" panose="02020603050405020304" pitchFamily="18" charset="0"/>
                <a:cs typeface="Times New Roman" panose="02020603050405020304" pitchFamily="18" charset="0"/>
              </a:rPr>
              <a:t>days</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B5CEA8"/>
                </a:solidFill>
                <a:effectLst/>
                <a:latin typeface="Times New Roman" panose="02020603050405020304" pitchFamily="18" charset="0"/>
                <a:cs typeface="Times New Roman" panose="02020603050405020304" pitchFamily="18" charset="0"/>
              </a:rPr>
              <a:t>6000</a:t>
            </a:r>
            <a:r>
              <a:rPr lang="en-IN" b="0" dirty="0">
                <a:solidFill>
                  <a:srgbClr val="CCCCCC"/>
                </a:solidFill>
                <a:effectLst/>
                <a:latin typeface="Times New Roman" panose="02020603050405020304" pitchFamily="18" charset="0"/>
                <a:cs typeface="Times New Roman" panose="02020603050405020304" pitchFamily="18" charset="0"/>
              </a:rPr>
              <a:t>)</a:t>
            </a:r>
          </a:p>
          <a:p>
            <a:r>
              <a:rPr lang="en-IN" b="0" dirty="0">
                <a:solidFill>
                  <a:srgbClr val="CCCCCC"/>
                </a:solidFill>
                <a:effectLst/>
                <a:latin typeface="Times New Roman" panose="02020603050405020304" pitchFamily="18" charset="0"/>
                <a:cs typeface="Times New Roman" panose="02020603050405020304" pitchFamily="18" charset="0"/>
              </a:rPr>
              <a:t>d2 </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 d2.strftime(</a:t>
            </a:r>
            <a:r>
              <a:rPr lang="en-IN" b="0" dirty="0">
                <a:solidFill>
                  <a:srgbClr val="CE9178"/>
                </a:solidFill>
                <a:effectLst/>
                <a:latin typeface="Times New Roman" panose="02020603050405020304" pitchFamily="18" charset="0"/>
                <a:cs typeface="Times New Roman" panose="02020603050405020304" pitchFamily="18" charset="0"/>
              </a:rPr>
              <a:t>"%Y-%m-</a:t>
            </a:r>
            <a:r>
              <a:rPr lang="en-IN" b="0" dirty="0">
                <a:solidFill>
                  <a:srgbClr val="569CD6"/>
                </a:solidFill>
                <a:effectLst/>
                <a:latin typeface="Times New Roman" panose="02020603050405020304" pitchFamily="18" charset="0"/>
                <a:cs typeface="Times New Roman" panose="02020603050405020304" pitchFamily="18" charset="0"/>
              </a:rPr>
              <a:t>%d</a:t>
            </a:r>
            <a:r>
              <a:rPr lang="en-IN" b="0" dirty="0">
                <a:solidFill>
                  <a:srgbClr val="CE9178"/>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a:t>
            </a:r>
          </a:p>
          <a:p>
            <a:r>
              <a:rPr lang="en-IN" b="0" dirty="0" err="1">
                <a:solidFill>
                  <a:srgbClr val="CCCCCC"/>
                </a:solidFill>
                <a:effectLst/>
                <a:latin typeface="Times New Roman" panose="02020603050405020304" pitchFamily="18" charset="0"/>
                <a:cs typeface="Times New Roman" panose="02020603050405020304" pitchFamily="18" charset="0"/>
              </a:rPr>
              <a:t>start_date</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 d2</a:t>
            </a:r>
          </a:p>
          <a:p>
            <a:br>
              <a:rPr lang="en-IN" b="0" dirty="0">
                <a:solidFill>
                  <a:srgbClr val="CCCCCC"/>
                </a:solidFill>
                <a:effectLst/>
                <a:latin typeface="Times New Roman" panose="02020603050405020304" pitchFamily="18" charset="0"/>
                <a:cs typeface="Times New Roman" panose="02020603050405020304" pitchFamily="18" charset="0"/>
              </a:rPr>
            </a:br>
            <a:r>
              <a:rPr lang="en-IN" b="0" dirty="0">
                <a:solidFill>
                  <a:srgbClr val="CCCCCC"/>
                </a:solidFill>
                <a:effectLst/>
                <a:latin typeface="Times New Roman" panose="02020603050405020304" pitchFamily="18" charset="0"/>
                <a:cs typeface="Times New Roman" panose="02020603050405020304" pitchFamily="18" charset="0"/>
              </a:rPr>
              <a:t>data </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CCCCCC"/>
                </a:solidFill>
                <a:effectLst/>
                <a:latin typeface="Times New Roman" panose="02020603050405020304" pitchFamily="18" charset="0"/>
                <a:cs typeface="Times New Roman" panose="02020603050405020304" pitchFamily="18" charset="0"/>
              </a:rPr>
              <a:t>yf.download</a:t>
            </a:r>
            <a:r>
              <a:rPr lang="en-IN" b="0" dirty="0">
                <a:solidFill>
                  <a:srgbClr val="CCCCCC"/>
                </a:solidFill>
                <a:effectLst/>
                <a:latin typeface="Times New Roman" panose="02020603050405020304" pitchFamily="18" charset="0"/>
                <a:cs typeface="Times New Roman" panose="02020603050405020304" pitchFamily="18" charset="0"/>
              </a:rPr>
              <a:t>(</a:t>
            </a:r>
            <a:r>
              <a:rPr lang="en-IN" b="0" dirty="0">
                <a:solidFill>
                  <a:srgbClr val="CE9178"/>
                </a:solidFill>
                <a:effectLst/>
                <a:latin typeface="Times New Roman" panose="02020603050405020304" pitchFamily="18" charset="0"/>
                <a:cs typeface="Times New Roman" panose="02020603050405020304" pitchFamily="18" charset="0"/>
              </a:rPr>
              <a:t>'BTC-USD'</a:t>
            </a:r>
            <a:r>
              <a:rPr lang="en-IN" b="0" dirty="0">
                <a:solidFill>
                  <a:srgbClr val="CCCCCC"/>
                </a:solidFill>
                <a:effectLst/>
                <a:latin typeface="Times New Roman" panose="02020603050405020304" pitchFamily="18" charset="0"/>
                <a:cs typeface="Times New Roman" panose="02020603050405020304" pitchFamily="18" charset="0"/>
              </a:rPr>
              <a:t>, </a:t>
            </a:r>
          </a:p>
          <a:p>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9CDCFE"/>
                </a:solidFill>
                <a:effectLst/>
                <a:latin typeface="Times New Roman" panose="02020603050405020304" pitchFamily="18" charset="0"/>
                <a:cs typeface="Times New Roman" panose="02020603050405020304" pitchFamily="18" charset="0"/>
              </a:rPr>
              <a:t>start</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err="1">
                <a:solidFill>
                  <a:srgbClr val="CCCCCC"/>
                </a:solidFill>
                <a:effectLst/>
                <a:latin typeface="Times New Roman" panose="02020603050405020304" pitchFamily="18" charset="0"/>
                <a:cs typeface="Times New Roman" panose="02020603050405020304" pitchFamily="18" charset="0"/>
              </a:rPr>
              <a:t>start_date</a:t>
            </a:r>
            <a:r>
              <a:rPr lang="en-IN" b="0" dirty="0">
                <a:solidFill>
                  <a:srgbClr val="CCCCCC"/>
                </a:solidFill>
                <a:effectLst/>
                <a:latin typeface="Times New Roman" panose="02020603050405020304" pitchFamily="18" charset="0"/>
                <a:cs typeface="Times New Roman" panose="02020603050405020304" pitchFamily="18" charset="0"/>
              </a:rPr>
              <a:t>, </a:t>
            </a:r>
          </a:p>
          <a:p>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9CDCFE"/>
                </a:solidFill>
                <a:effectLst/>
                <a:latin typeface="Times New Roman" panose="02020603050405020304" pitchFamily="18" charset="0"/>
                <a:cs typeface="Times New Roman" panose="02020603050405020304" pitchFamily="18" charset="0"/>
              </a:rPr>
              <a:t>end</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err="1">
                <a:solidFill>
                  <a:srgbClr val="CCCCCC"/>
                </a:solidFill>
                <a:effectLst/>
                <a:latin typeface="Times New Roman" panose="02020603050405020304" pitchFamily="18" charset="0"/>
                <a:cs typeface="Times New Roman" panose="02020603050405020304" pitchFamily="18" charset="0"/>
              </a:rPr>
              <a:t>end_date</a:t>
            </a:r>
            <a:r>
              <a:rPr lang="en-IN" b="0" dirty="0">
                <a:solidFill>
                  <a:srgbClr val="CCCCCC"/>
                </a:solidFill>
                <a:effectLst/>
                <a:latin typeface="Times New Roman" panose="02020603050405020304" pitchFamily="18" charset="0"/>
                <a:cs typeface="Times New Roman" panose="02020603050405020304" pitchFamily="18" charset="0"/>
              </a:rPr>
              <a:t>, </a:t>
            </a:r>
          </a:p>
          <a:p>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9CDCFE"/>
                </a:solidFill>
                <a:effectLst/>
                <a:latin typeface="Times New Roman" panose="02020603050405020304" pitchFamily="18" charset="0"/>
                <a:cs typeface="Times New Roman" panose="02020603050405020304" pitchFamily="18" charset="0"/>
              </a:rPr>
              <a:t>progress</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569CD6"/>
                </a:solidFill>
                <a:effectLst/>
                <a:latin typeface="Times New Roman" panose="02020603050405020304" pitchFamily="18" charset="0"/>
                <a:cs typeface="Times New Roman" panose="02020603050405020304" pitchFamily="18" charset="0"/>
              </a:rPr>
              <a:t>False</a:t>
            </a:r>
            <a:r>
              <a:rPr lang="en-IN" b="0" dirty="0">
                <a:solidFill>
                  <a:srgbClr val="CCCCCC"/>
                </a:solidFill>
                <a:effectLst/>
                <a:latin typeface="Times New Roman" panose="02020603050405020304" pitchFamily="18" charset="0"/>
                <a:cs typeface="Times New Roman" panose="02020603050405020304" pitchFamily="18" charset="0"/>
              </a:rPr>
              <a:t>)</a:t>
            </a:r>
          </a:p>
          <a:p>
            <a:r>
              <a:rPr lang="en-IN" b="0" dirty="0">
                <a:solidFill>
                  <a:srgbClr val="CCCCCC"/>
                </a:solidFill>
                <a:effectLst/>
                <a:latin typeface="Times New Roman" panose="02020603050405020304" pitchFamily="18" charset="0"/>
                <a:cs typeface="Times New Roman" panose="02020603050405020304" pitchFamily="18" charset="0"/>
              </a:rPr>
              <a:t>data[</a:t>
            </a:r>
            <a:r>
              <a:rPr lang="en-IN" b="0" dirty="0">
                <a:solidFill>
                  <a:srgbClr val="CE9178"/>
                </a:solidFill>
                <a:effectLst/>
                <a:latin typeface="Times New Roman" panose="02020603050405020304" pitchFamily="18" charset="0"/>
                <a:cs typeface="Times New Roman" panose="02020603050405020304" pitchFamily="18" charset="0"/>
              </a:rPr>
              <a:t>"Date"</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CCCCCC"/>
                </a:solidFill>
                <a:effectLst/>
                <a:latin typeface="Times New Roman" panose="02020603050405020304" pitchFamily="18" charset="0"/>
                <a:cs typeface="Times New Roman" panose="02020603050405020304" pitchFamily="18" charset="0"/>
              </a:rPr>
              <a:t>data.index</a:t>
            </a:r>
            <a:endParaRPr lang="en-IN" b="0" dirty="0">
              <a:solidFill>
                <a:srgbClr val="CCCCCC"/>
              </a:solidFill>
              <a:effectLst/>
              <a:latin typeface="Times New Roman" panose="02020603050405020304" pitchFamily="18" charset="0"/>
              <a:cs typeface="Times New Roman" panose="02020603050405020304" pitchFamily="18" charset="0"/>
            </a:endParaRPr>
          </a:p>
          <a:p>
            <a:r>
              <a:rPr lang="en-IN" b="0" dirty="0">
                <a:solidFill>
                  <a:srgbClr val="CCCCCC"/>
                </a:solidFill>
                <a:effectLst/>
                <a:latin typeface="Times New Roman" panose="02020603050405020304" pitchFamily="18" charset="0"/>
                <a:cs typeface="Times New Roman" panose="02020603050405020304" pitchFamily="18" charset="0"/>
              </a:rPr>
              <a:t>data </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CCCCCC"/>
                </a:solidFill>
                <a:effectLst/>
                <a:latin typeface="Times New Roman" panose="02020603050405020304" pitchFamily="18" charset="0"/>
                <a:cs typeface="Times New Roman" panose="02020603050405020304" pitchFamily="18" charset="0"/>
              </a:rPr>
              <a:t> data[[</a:t>
            </a:r>
            <a:r>
              <a:rPr lang="en-IN" b="0" dirty="0">
                <a:solidFill>
                  <a:srgbClr val="CE9178"/>
                </a:solidFill>
                <a:effectLst/>
                <a:latin typeface="Times New Roman" panose="02020603050405020304" pitchFamily="18" charset="0"/>
                <a:cs typeface="Times New Roman" panose="02020603050405020304" pitchFamily="18" charset="0"/>
              </a:rPr>
              <a:t>"Date"</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CE9178"/>
                </a:solidFill>
                <a:effectLst/>
                <a:latin typeface="Times New Roman" panose="02020603050405020304" pitchFamily="18" charset="0"/>
                <a:cs typeface="Times New Roman" panose="02020603050405020304" pitchFamily="18" charset="0"/>
              </a:rPr>
              <a:t>"Open"</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CE9178"/>
                </a:solidFill>
                <a:effectLst/>
                <a:latin typeface="Times New Roman" panose="02020603050405020304" pitchFamily="18" charset="0"/>
                <a:cs typeface="Times New Roman" panose="02020603050405020304" pitchFamily="18" charset="0"/>
              </a:rPr>
              <a:t>"High"</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CE9178"/>
                </a:solidFill>
                <a:effectLst/>
                <a:latin typeface="Times New Roman" panose="02020603050405020304" pitchFamily="18" charset="0"/>
                <a:cs typeface="Times New Roman" panose="02020603050405020304" pitchFamily="18" charset="0"/>
              </a:rPr>
              <a:t>"Low"</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CE9178"/>
                </a:solidFill>
                <a:effectLst/>
                <a:latin typeface="Times New Roman" panose="02020603050405020304" pitchFamily="18" charset="0"/>
                <a:cs typeface="Times New Roman" panose="02020603050405020304" pitchFamily="18" charset="0"/>
              </a:rPr>
              <a:t>"Close"</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CE9178"/>
                </a:solidFill>
                <a:effectLst/>
                <a:latin typeface="Times New Roman" panose="02020603050405020304" pitchFamily="18" charset="0"/>
                <a:cs typeface="Times New Roman" panose="02020603050405020304" pitchFamily="18" charset="0"/>
              </a:rPr>
              <a:t>"</a:t>
            </a:r>
            <a:r>
              <a:rPr lang="en-IN" b="0" dirty="0" err="1">
                <a:solidFill>
                  <a:srgbClr val="CE9178"/>
                </a:solidFill>
                <a:effectLst/>
                <a:latin typeface="Times New Roman" panose="02020603050405020304" pitchFamily="18" charset="0"/>
                <a:cs typeface="Times New Roman" panose="02020603050405020304" pitchFamily="18" charset="0"/>
              </a:rPr>
              <a:t>Adj</a:t>
            </a:r>
            <a:r>
              <a:rPr lang="en-IN" b="0" dirty="0">
                <a:solidFill>
                  <a:srgbClr val="CE9178"/>
                </a:solidFill>
                <a:effectLst/>
                <a:latin typeface="Times New Roman" panose="02020603050405020304" pitchFamily="18" charset="0"/>
                <a:cs typeface="Times New Roman" panose="02020603050405020304" pitchFamily="18" charset="0"/>
              </a:rPr>
              <a:t> Close"</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a:solidFill>
                  <a:srgbClr val="CE9178"/>
                </a:solidFill>
                <a:effectLst/>
                <a:latin typeface="Times New Roman" panose="02020603050405020304" pitchFamily="18" charset="0"/>
                <a:cs typeface="Times New Roman" panose="02020603050405020304" pitchFamily="18" charset="0"/>
              </a:rPr>
              <a:t>"Volume"</a:t>
            </a:r>
            <a:r>
              <a:rPr lang="en-IN" b="0" dirty="0">
                <a:solidFill>
                  <a:srgbClr val="CCCCCC"/>
                </a:solidFill>
                <a:effectLst/>
                <a:latin typeface="Times New Roman" panose="02020603050405020304" pitchFamily="18" charset="0"/>
                <a:cs typeface="Times New Roman" panose="02020603050405020304" pitchFamily="18" charset="0"/>
              </a:rPr>
              <a:t>]]</a:t>
            </a:r>
          </a:p>
          <a:p>
            <a:r>
              <a:rPr lang="en-IN" b="0" dirty="0" err="1">
                <a:solidFill>
                  <a:srgbClr val="CCCCCC"/>
                </a:solidFill>
                <a:effectLst/>
                <a:latin typeface="Times New Roman" panose="02020603050405020304" pitchFamily="18" charset="0"/>
                <a:cs typeface="Times New Roman" panose="02020603050405020304" pitchFamily="18" charset="0"/>
              </a:rPr>
              <a:t>data.reset_index</a:t>
            </a:r>
            <a:r>
              <a:rPr lang="en-IN" b="0" dirty="0">
                <a:solidFill>
                  <a:srgbClr val="CCCCCC"/>
                </a:solidFill>
                <a:effectLst/>
                <a:latin typeface="Times New Roman" panose="02020603050405020304" pitchFamily="18" charset="0"/>
                <a:cs typeface="Times New Roman" panose="02020603050405020304" pitchFamily="18" charset="0"/>
              </a:rPr>
              <a:t>(</a:t>
            </a:r>
            <a:r>
              <a:rPr lang="en-IN" b="0" dirty="0">
                <a:solidFill>
                  <a:srgbClr val="9CDCFE"/>
                </a:solidFill>
                <a:effectLst/>
                <a:latin typeface="Times New Roman" panose="02020603050405020304" pitchFamily="18" charset="0"/>
                <a:cs typeface="Times New Roman" panose="02020603050405020304" pitchFamily="18" charset="0"/>
              </a:rPr>
              <a:t>drop</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569CD6"/>
                </a:solidFill>
                <a:effectLst/>
                <a:latin typeface="Times New Roman" panose="02020603050405020304" pitchFamily="18" charset="0"/>
                <a:cs typeface="Times New Roman" panose="02020603050405020304" pitchFamily="18" charset="0"/>
              </a:rPr>
              <a:t>True</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9CDCFE"/>
                </a:solidFill>
                <a:effectLst/>
                <a:latin typeface="Times New Roman" panose="02020603050405020304" pitchFamily="18" charset="0"/>
                <a:cs typeface="Times New Roman" panose="02020603050405020304" pitchFamily="18" charset="0"/>
              </a:rPr>
              <a:t>inplace</a:t>
            </a:r>
            <a:r>
              <a:rPr lang="en-IN" b="0" dirty="0">
                <a:solidFill>
                  <a:srgbClr val="D4D4D4"/>
                </a:solidFill>
                <a:effectLst/>
                <a:latin typeface="Times New Roman" panose="02020603050405020304" pitchFamily="18" charset="0"/>
                <a:cs typeface="Times New Roman" panose="02020603050405020304" pitchFamily="18" charset="0"/>
              </a:rPr>
              <a:t>=</a:t>
            </a:r>
            <a:r>
              <a:rPr lang="en-IN" b="0" dirty="0">
                <a:solidFill>
                  <a:srgbClr val="569CD6"/>
                </a:solidFill>
                <a:effectLst/>
                <a:latin typeface="Times New Roman" panose="02020603050405020304" pitchFamily="18" charset="0"/>
                <a:cs typeface="Times New Roman" panose="02020603050405020304" pitchFamily="18" charset="0"/>
              </a:rPr>
              <a:t>True</a:t>
            </a:r>
            <a:r>
              <a:rPr lang="en-IN" b="0" dirty="0">
                <a:solidFill>
                  <a:srgbClr val="CCCCCC"/>
                </a:solidFill>
                <a:effectLst/>
                <a:latin typeface="Times New Roman" panose="02020603050405020304" pitchFamily="18" charset="0"/>
                <a:cs typeface="Times New Roman" panose="02020603050405020304" pitchFamily="18" charset="0"/>
              </a:rPr>
              <a:t>)</a:t>
            </a:r>
          </a:p>
          <a:p>
            <a:r>
              <a:rPr lang="en-IN" b="0" dirty="0">
                <a:solidFill>
                  <a:srgbClr val="DCDCAA"/>
                </a:solidFill>
                <a:effectLst/>
                <a:latin typeface="Times New Roman" panose="02020603050405020304" pitchFamily="18" charset="0"/>
                <a:cs typeface="Times New Roman" panose="02020603050405020304" pitchFamily="18" charset="0"/>
              </a:rPr>
              <a:t>print</a:t>
            </a:r>
            <a:r>
              <a:rPr lang="en-IN" b="0" dirty="0">
                <a:solidFill>
                  <a:srgbClr val="CCCCCC"/>
                </a:solidFill>
                <a:effectLst/>
                <a:latin typeface="Times New Roman" panose="02020603050405020304" pitchFamily="18" charset="0"/>
                <a:cs typeface="Times New Roman" panose="02020603050405020304" pitchFamily="18" charset="0"/>
              </a:rPr>
              <a:t>(</a:t>
            </a:r>
            <a:r>
              <a:rPr lang="en-IN" b="0" dirty="0" err="1">
                <a:solidFill>
                  <a:srgbClr val="CCCCCC"/>
                </a:solidFill>
                <a:effectLst/>
                <a:latin typeface="Times New Roman" panose="02020603050405020304" pitchFamily="18" charset="0"/>
                <a:cs typeface="Times New Roman" panose="02020603050405020304" pitchFamily="18" charset="0"/>
              </a:rPr>
              <a:t>data.head</a:t>
            </a:r>
            <a:r>
              <a:rPr lang="en-IN" b="0" dirty="0">
                <a:solidFill>
                  <a:srgbClr val="CCCCCC"/>
                </a:solidFill>
                <a:effectLst/>
                <a:latin typeface="Times New Roman" panose="02020603050405020304" pitchFamily="18" charset="0"/>
                <a:cs typeface="Times New Roman" panose="02020603050405020304" pitchFamily="18" charset="0"/>
              </a:rPr>
              <a:t>(</a:t>
            </a:r>
            <a:r>
              <a:rPr lang="en-IN" b="0" dirty="0">
                <a:solidFill>
                  <a:srgbClr val="B5CEA8"/>
                </a:solidFill>
                <a:effectLst/>
                <a:latin typeface="Times New Roman" panose="02020603050405020304" pitchFamily="18" charset="0"/>
                <a:cs typeface="Times New Roman" panose="02020603050405020304" pitchFamily="18" charset="0"/>
              </a:rPr>
              <a:t>6000</a:t>
            </a:r>
            <a:r>
              <a:rPr lang="en-IN" b="0" dirty="0">
                <a:solidFill>
                  <a:srgbClr val="CCCCCC"/>
                </a:solidFill>
                <a:effectLst/>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B51C9E12-1CA6-EC85-5ADE-490E9E582DCA}"/>
              </a:ext>
            </a:extLst>
          </p:cNvPr>
          <p:cNvSpPr txBox="1"/>
          <p:nvPr/>
        </p:nvSpPr>
        <p:spPr>
          <a:xfrm>
            <a:off x="125260" y="70804"/>
            <a:ext cx="2641481" cy="646331"/>
          </a:xfrm>
          <a:prstGeom prst="rect">
            <a:avLst/>
          </a:prstGeom>
          <a:noFill/>
        </p:spPr>
        <p:txBody>
          <a:bodyPr wrap="square" rtlCol="0">
            <a:spAutoFit/>
          </a:bodyPr>
          <a:lstStyle/>
          <a:p>
            <a:r>
              <a:rPr lang="en-IN" sz="3600" u="sng" dirty="0">
                <a:latin typeface="Times New Roman" panose="02020603050405020304" pitchFamily="18" charset="0"/>
                <a:cs typeface="Times New Roman" panose="02020603050405020304" pitchFamily="18" charset="0"/>
              </a:rPr>
              <a:t>code</a:t>
            </a:r>
          </a:p>
        </p:txBody>
      </p:sp>
    </p:spTree>
    <p:extLst>
      <p:ext uri="{BB962C8B-B14F-4D97-AF65-F5344CB8AC3E}">
        <p14:creationId xmlns:p14="http://schemas.microsoft.com/office/powerpoint/2010/main" val="14756224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823</TotalTime>
  <Words>1815</Words>
  <Application>Microsoft Office PowerPoint</Application>
  <PresentationFormat>Widescreen</PresentationFormat>
  <Paragraphs>200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Söhne</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 RUPA</dc:creator>
  <cp:lastModifiedBy>DS RUPA</cp:lastModifiedBy>
  <cp:revision>3</cp:revision>
  <dcterms:created xsi:type="dcterms:W3CDTF">2023-11-16T15:41:32Z</dcterms:created>
  <dcterms:modified xsi:type="dcterms:W3CDTF">2023-12-07T17:06:01Z</dcterms:modified>
</cp:coreProperties>
</file>