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265" r:id="rId9"/>
    <p:sldId id="261" r:id="rId10"/>
    <p:sldId id="267" r:id="rId11"/>
    <p:sldId id="268" r:id="rId12"/>
    <p:sldId id="269" r:id="rId13"/>
    <p:sldId id="266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C96367E-2BF6-44FF-A970-D051EDA338C8}">
          <p14:sldIdLst>
            <p14:sldId id="256"/>
            <p14:sldId id="262"/>
            <p14:sldId id="263"/>
            <p14:sldId id="257"/>
            <p14:sldId id="259"/>
            <p14:sldId id="260"/>
            <p14:sldId id="264"/>
            <p14:sldId id="265"/>
            <p14:sldId id="261"/>
            <p14:sldId id="267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6" autoAdjust="0"/>
    <p:restoredTop sz="94660"/>
  </p:normalViewPr>
  <p:slideViewPr>
    <p:cSldViewPr snapToGrid="0">
      <p:cViewPr>
        <p:scale>
          <a:sx n="75" d="100"/>
          <a:sy n="75" d="100"/>
        </p:scale>
        <p:origin x="1626" y="7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F376D-B3AD-4E0F-96AB-6FDB33B82F7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D8471-C8AA-4E38-8AC1-2AD2852A8E43}"/>
              </a:ext>
            </a:extLst>
          </p:cNvPr>
          <p:cNvSpPr/>
          <p:nvPr userDrawn="1"/>
        </p:nvSpPr>
        <p:spPr>
          <a:xfrm>
            <a:off x="449364" y="1161806"/>
            <a:ext cx="152675" cy="32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12F76C-CE83-4305-A1CB-02388DC0205C}"/>
              </a:ext>
            </a:extLst>
          </p:cNvPr>
          <p:cNvSpPr/>
          <p:nvPr userDrawn="1"/>
        </p:nvSpPr>
        <p:spPr>
          <a:xfrm>
            <a:off x="149858" y="104958"/>
            <a:ext cx="9606285" cy="48212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435E-3484-4E92-A38E-AEA186DB9F4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140-FC8E-44BD-BD79-9A9A03C8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3A5245-2838-4B7D-824F-6C8BD83C2A6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DEC5E-AC65-4523-B847-2D90A11BE9DA}"/>
              </a:ext>
            </a:extLst>
          </p:cNvPr>
          <p:cNvSpPr/>
          <p:nvPr userDrawn="1"/>
        </p:nvSpPr>
        <p:spPr>
          <a:xfrm>
            <a:off x="149858" y="104958"/>
            <a:ext cx="9606285" cy="6295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67B373-2C21-4F48-A9EC-EEA24007204B}"/>
              </a:ext>
            </a:extLst>
          </p:cNvPr>
          <p:cNvSpPr/>
          <p:nvPr userDrawn="1"/>
        </p:nvSpPr>
        <p:spPr>
          <a:xfrm>
            <a:off x="4963130" y="972261"/>
            <a:ext cx="4094215" cy="5146919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524E92-F597-42FB-B089-617FA7ABAC45}"/>
              </a:ext>
            </a:extLst>
          </p:cNvPr>
          <p:cNvGrpSpPr/>
          <p:nvPr userDrawn="1"/>
        </p:nvGrpSpPr>
        <p:grpSpPr>
          <a:xfrm>
            <a:off x="5282846" y="1421608"/>
            <a:ext cx="3289654" cy="523220"/>
            <a:chOff x="6309255" y="1328055"/>
            <a:chExt cx="2494303" cy="4741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45317-CDFB-4504-B116-A60FE83A4146}"/>
                </a:ext>
              </a:extLst>
            </p:cNvPr>
            <p:cNvSpPr txBox="1"/>
            <p:nvPr userDrawn="1"/>
          </p:nvSpPr>
          <p:spPr>
            <a:xfrm>
              <a:off x="6309255" y="1328055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Ⅰ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60B14C-0972-4969-B014-1D186A9C20CA}"/>
                </a:ext>
              </a:extLst>
            </p:cNvPr>
            <p:cNvSpPr txBox="1"/>
            <p:nvPr userDrawn="1"/>
          </p:nvSpPr>
          <p:spPr>
            <a:xfrm>
              <a:off x="6772583" y="135594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개요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BB97E8-5866-4D3D-A527-F72685CDA705}"/>
              </a:ext>
            </a:extLst>
          </p:cNvPr>
          <p:cNvGrpSpPr/>
          <p:nvPr userDrawn="1"/>
        </p:nvGrpSpPr>
        <p:grpSpPr>
          <a:xfrm>
            <a:off x="5282846" y="2624038"/>
            <a:ext cx="3289654" cy="523220"/>
            <a:chOff x="6309255" y="2750564"/>
            <a:chExt cx="2494303" cy="474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2CCD6F-99E8-4125-ACFE-DE0051DE7959}"/>
                </a:ext>
              </a:extLst>
            </p:cNvPr>
            <p:cNvSpPr txBox="1"/>
            <p:nvPr userDrawn="1"/>
          </p:nvSpPr>
          <p:spPr>
            <a:xfrm>
              <a:off x="6309255" y="2750564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Ⅱ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5237A-5594-418D-930A-329A49C99954}"/>
                </a:ext>
              </a:extLst>
            </p:cNvPr>
            <p:cNvSpPr txBox="1"/>
            <p:nvPr userDrawn="1"/>
          </p:nvSpPr>
          <p:spPr>
            <a:xfrm>
              <a:off x="6772583" y="278567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세부내용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457B08-B8A5-41BC-8BB3-BEA5D965BD47}"/>
              </a:ext>
            </a:extLst>
          </p:cNvPr>
          <p:cNvGrpSpPr/>
          <p:nvPr userDrawn="1"/>
        </p:nvGrpSpPr>
        <p:grpSpPr>
          <a:xfrm>
            <a:off x="5282846" y="3826469"/>
            <a:ext cx="3289654" cy="523220"/>
            <a:chOff x="6309255" y="4155980"/>
            <a:chExt cx="2494303" cy="4741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30ACA-6F7B-413C-80BD-CFD7FAAFC564}"/>
                </a:ext>
              </a:extLst>
            </p:cNvPr>
            <p:cNvSpPr txBox="1"/>
            <p:nvPr userDrawn="1"/>
          </p:nvSpPr>
          <p:spPr>
            <a:xfrm>
              <a:off x="6309255" y="4155980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Ⅲ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A9948-E992-4AA7-835C-5BB6324742B0}"/>
                </a:ext>
              </a:extLst>
            </p:cNvPr>
            <p:cNvSpPr txBox="1"/>
            <p:nvPr userDrawn="1"/>
          </p:nvSpPr>
          <p:spPr>
            <a:xfrm>
              <a:off x="6772583" y="4199377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ㅇㅇ</a:t>
              </a:r>
              <a:endParaRPr lang="ko-KR" altLang="en-US" sz="2400" b="1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CCE853-7F61-4D5F-882B-F14C3C35613C}"/>
              </a:ext>
            </a:extLst>
          </p:cNvPr>
          <p:cNvGrpSpPr/>
          <p:nvPr userDrawn="1"/>
        </p:nvGrpSpPr>
        <p:grpSpPr>
          <a:xfrm>
            <a:off x="5282846" y="5028900"/>
            <a:ext cx="3289654" cy="523220"/>
            <a:chOff x="6309255" y="5473970"/>
            <a:chExt cx="2494303" cy="47410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328977-C4EB-441D-919B-18BF9A9C6C34}"/>
                </a:ext>
              </a:extLst>
            </p:cNvPr>
            <p:cNvSpPr txBox="1"/>
            <p:nvPr userDrawn="1"/>
          </p:nvSpPr>
          <p:spPr>
            <a:xfrm>
              <a:off x="6309255" y="5473970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Ⅳ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510A5D-AFF5-4CC5-A027-A1638C7B36A9}"/>
                </a:ext>
              </a:extLst>
            </p:cNvPr>
            <p:cNvSpPr txBox="1"/>
            <p:nvPr userDrawn="1"/>
          </p:nvSpPr>
          <p:spPr>
            <a:xfrm>
              <a:off x="6772583" y="5517364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00</a:t>
              </a:r>
              <a:endParaRPr lang="ko-KR" altLang="en-US" sz="2400" b="1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7157A-1733-48FC-96EA-49BCE57C2CCF}"/>
              </a:ext>
            </a:extLst>
          </p:cNvPr>
          <p:cNvSpPr txBox="1"/>
          <p:nvPr userDrawn="1"/>
        </p:nvSpPr>
        <p:spPr>
          <a:xfrm>
            <a:off x="1097280" y="341589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FD1ED9-5CEC-4846-96C9-B239213E35EF}"/>
              </a:ext>
            </a:extLst>
          </p:cNvPr>
          <p:cNvSpPr/>
          <p:nvPr userDrawn="1"/>
        </p:nvSpPr>
        <p:spPr>
          <a:xfrm>
            <a:off x="1239495" y="4115439"/>
            <a:ext cx="2001570" cy="48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01C794-5AAC-42B3-B4AC-FFEAC203E26E}"/>
              </a:ext>
            </a:extLst>
          </p:cNvPr>
          <p:cNvSpPr/>
          <p:nvPr userDrawn="1"/>
        </p:nvSpPr>
        <p:spPr>
          <a:xfrm>
            <a:off x="0" y="1"/>
            <a:ext cx="9906000" cy="3631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2B1B32E-6330-4039-AEC1-CEC314A30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9593" y="2820149"/>
            <a:ext cx="5785326" cy="780505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FDCAE5B-A160-45CA-A4DF-05A9F8945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178050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28675" indent="-457200">
              <a:buFont typeface="+mj-lt"/>
              <a:buAutoNum type="arabicPeriod"/>
              <a:defRPr/>
            </a:lvl2pPr>
            <a:lvl3pPr marL="1085850" indent="-342900">
              <a:buFont typeface="+mj-lt"/>
              <a:buAutoNum type="arabicPeriod"/>
              <a:defRPr/>
            </a:lvl3pPr>
            <a:lvl4pPr marL="1457325" indent="-342900">
              <a:buFont typeface="+mj-lt"/>
              <a:buAutoNum type="arabicPeriod"/>
              <a:defRPr/>
            </a:lvl4pPr>
            <a:lvl5pPr marL="18288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DA8281-CE59-4621-B1D6-4788E6102934}"/>
              </a:ext>
            </a:extLst>
          </p:cNvPr>
          <p:cNvSpPr/>
          <p:nvPr userDrawn="1"/>
        </p:nvSpPr>
        <p:spPr>
          <a:xfrm>
            <a:off x="149858" y="104959"/>
            <a:ext cx="9606285" cy="36311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194">
          <p15:clr>
            <a:srgbClr val="FBAE40"/>
          </p15:clr>
        </p15:guide>
        <p15:guide id="3" pos="6046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orient="horz" pos="459">
          <p15:clr>
            <a:srgbClr val="FBAE40"/>
          </p15:clr>
        </p15:guide>
        <p15:guide id="7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920B4-8CB6-4A59-AB37-1521E01FB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784861"/>
            <a:ext cx="9145588" cy="772477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56D0EF4B-301B-45F9-B3E3-4FEB526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221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4EEB04EA-9C34-4725-9427-A38AD56B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415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8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435E-3484-4E92-A38E-AEA186DB9F4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140-FC8E-44BD-BD79-9A9A03C8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E3F4B70-9320-4753-91AA-DF0CCC3CA5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1B811-CC93-4CF3-96FF-CCF8DE65CB12}"/>
              </a:ext>
            </a:extLst>
          </p:cNvPr>
          <p:cNvSpPr txBox="1"/>
          <p:nvPr/>
        </p:nvSpPr>
        <p:spPr>
          <a:xfrm>
            <a:off x="645475" y="1099500"/>
            <a:ext cx="8669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회귀 프로젝트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 임금 예측하기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9D98C-B5E0-41C7-9C0E-287313D61ED9}"/>
              </a:ext>
            </a:extLst>
          </p:cNvPr>
          <p:cNvSpPr txBox="1"/>
          <p:nvPr/>
        </p:nvSpPr>
        <p:spPr>
          <a:xfrm>
            <a:off x="7260219" y="5890900"/>
            <a:ext cx="2556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전진경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최은비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3AC411-A063-4124-B8F9-A27802DADB24}"/>
              </a:ext>
            </a:extLst>
          </p:cNvPr>
          <p:cNvSpPr/>
          <p:nvPr/>
        </p:nvSpPr>
        <p:spPr>
          <a:xfrm>
            <a:off x="5363659" y="2453717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</a:t>
            </a:r>
            <a:r>
              <a:rPr lang="en-US" altLang="ko-KR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얼마나 받을 수 있을까</a:t>
            </a:r>
            <a:r>
              <a:rPr lang="en-US" altLang="ko-KR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531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dataset</a:t>
            </a:r>
            <a:r>
              <a:rPr lang="ko-KR" altLang="en-US" dirty="0"/>
              <a:t>에서 노후데이터를 제외하고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처리하여 </a:t>
            </a:r>
            <a:r>
              <a:rPr lang="en-US" altLang="ko-KR" dirty="0"/>
              <a:t>1245</a:t>
            </a:r>
            <a:r>
              <a:rPr lang="ko-KR" altLang="en-US" dirty="0"/>
              <a:t>개의 최종 </a:t>
            </a:r>
            <a:r>
              <a:rPr lang="en-US" altLang="ko-KR" dirty="0"/>
              <a:t>dataset</a:t>
            </a:r>
            <a:r>
              <a:rPr lang="ko-KR" altLang="en-US" dirty="0"/>
              <a:t>을 도출함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2EC130-B983-4731-8F21-D41E166E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364233"/>
            <a:ext cx="4231948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61030-C4F0-4FB9-8CE4-3935B3CBDB31}"/>
              </a:ext>
            </a:extLst>
          </p:cNvPr>
          <p:cNvSpPr/>
          <p:nvPr/>
        </p:nvSpPr>
        <p:spPr>
          <a:xfrm>
            <a:off x="2335530" y="2412127"/>
            <a:ext cx="2339340" cy="3184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D4CDAA-E43A-45FE-B370-A50CDA8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66" y="2412127"/>
            <a:ext cx="4143364" cy="33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581150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6246814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7B0E5-CD7A-4B87-92E5-A19D9FC7AADB}"/>
              </a:ext>
            </a:extLst>
          </p:cNvPr>
          <p:cNvSpPr txBox="1"/>
          <p:nvPr/>
        </p:nvSpPr>
        <p:spPr>
          <a:xfrm>
            <a:off x="685800" y="5791200"/>
            <a:ext cx="398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초기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만개 데이터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조사 차수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첫 직장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입직년도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, 60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세 이하 선별 후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결측치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처리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F3467-4FE5-4E4E-82EA-92FE6D51C6FB}"/>
              </a:ext>
            </a:extLst>
          </p:cNvPr>
          <p:cNvSpPr txBox="1"/>
          <p:nvPr/>
        </p:nvSpPr>
        <p:spPr>
          <a:xfrm>
            <a:off x="5231130" y="5791199"/>
            <a:ext cx="398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1245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데이터 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321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517368"/>
            <a:ext cx="4562475" cy="3413532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1. 각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입직</a:t>
            </a:r>
            <a:r>
              <a:rPr lang="ko-KR" altLang="en-US" b="1" i="1" u="sng" dirty="0">
                <a:solidFill>
                  <a:srgbClr val="0070C0"/>
                </a:solidFill>
              </a:rPr>
              <a:t> 시점이 없는 경우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d</a:t>
            </a:r>
            <a:r>
              <a:rPr lang="ko-KR" altLang="en-US" dirty="0" err="1">
                <a:solidFill>
                  <a:prstClr val="black"/>
                </a:solidFill>
              </a:rPr>
              <a:t>rop</a:t>
            </a:r>
            <a:r>
              <a:rPr lang="ko-KR" altLang="en-US" dirty="0">
                <a:solidFill>
                  <a:prstClr val="black"/>
                </a:solidFill>
              </a:rPr>
              <a:t> : 계산 불가능</a:t>
            </a:r>
          </a:p>
          <a:p>
            <a:pPr marL="355600" lvl="0" indent="-355600"/>
            <a:endParaRPr lang="en-US" altLang="ko-KR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2.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첫직장</a:t>
            </a:r>
            <a:r>
              <a:rPr lang="ko-KR" altLang="en-US" b="1" i="1" u="sng" dirty="0">
                <a:solidFill>
                  <a:srgbClr val="0070C0"/>
                </a:solidFill>
              </a:rPr>
              <a:t> 퇴직시점이 </a:t>
            </a:r>
            <a:r>
              <a:rPr lang="ko-KR" altLang="en-US" b="1" i="1" u="sng" dirty="0" err="1">
                <a:solidFill>
                  <a:srgbClr val="0070C0"/>
                </a:solidFill>
              </a:rPr>
              <a:t>없는경우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case1)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첫직장</a:t>
            </a:r>
            <a:r>
              <a:rPr lang="ko-KR" altLang="en-US" sz="1600" dirty="0">
                <a:solidFill>
                  <a:prstClr val="black"/>
                </a:solidFill>
              </a:rPr>
              <a:t> 유지 </a:t>
            </a:r>
            <a:r>
              <a:rPr lang="ko-KR" altLang="en-US" sz="1600" dirty="0" err="1">
                <a:solidFill>
                  <a:prstClr val="black"/>
                </a:solidFill>
              </a:rPr>
              <a:t>O</a:t>
            </a:r>
            <a:r>
              <a:rPr lang="ko-KR" altLang="en-US" sz="1600" dirty="0">
                <a:solidFill>
                  <a:prstClr val="black"/>
                </a:solidFill>
              </a:rPr>
              <a:t> -&gt; 첫 직장 </a:t>
            </a:r>
            <a:r>
              <a:rPr lang="ko-KR" altLang="en-US" sz="1600" dirty="0" err="1">
                <a:solidFill>
                  <a:prstClr val="black"/>
                </a:solidFill>
              </a:rPr>
              <a:t>입직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~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마지막 조사 차수 시점으로 경력 계산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case2)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</a:rPr>
              <a:t>첫직장</a:t>
            </a:r>
            <a:r>
              <a:rPr lang="ko-KR" altLang="en-US" sz="1600" dirty="0">
                <a:solidFill>
                  <a:prstClr val="black"/>
                </a:solidFill>
              </a:rPr>
              <a:t> 유지 </a:t>
            </a:r>
            <a:r>
              <a:rPr lang="ko-KR" altLang="en-US" sz="1600" dirty="0" err="1">
                <a:solidFill>
                  <a:prstClr val="black"/>
                </a:solidFill>
              </a:rPr>
              <a:t>X</a:t>
            </a:r>
            <a:r>
              <a:rPr lang="ko-KR" altLang="en-US" sz="1600" dirty="0">
                <a:solidFill>
                  <a:prstClr val="black"/>
                </a:solidFill>
              </a:rPr>
              <a:t> -&gt; 첫 직장 </a:t>
            </a:r>
            <a:r>
              <a:rPr lang="ko-KR" altLang="en-US" sz="1600" dirty="0" err="1">
                <a:solidFill>
                  <a:prstClr val="black"/>
                </a:solidFill>
              </a:rPr>
              <a:t>입직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~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이전직장 퇴직 시점으로 계산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endParaRPr lang="en-US" altLang="ko-KR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b="1" i="1" u="sng" dirty="0">
                <a:solidFill>
                  <a:srgbClr val="0070C0"/>
                </a:solidFill>
              </a:rPr>
              <a:t>3. 이전직장 퇴직시점이 없는 경우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</a:rPr>
              <a:t>첫 직장 입직에서 마지막 조사 차수 까지의 기간을 경력으로 계산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 정보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5857083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산출 방법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606423" y="2501962"/>
            <a:ext cx="3698879" cy="3428938"/>
            <a:chOff x="606424" y="2620434"/>
            <a:chExt cx="3597276" cy="280731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5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EEDAC-8F5B-42E7-88D3-EB2B4A80E8BF}"/>
                </a:ext>
              </a:extLst>
            </p:cNvPr>
            <p:cNvSpPr/>
            <p:nvPr/>
          </p:nvSpPr>
          <p:spPr>
            <a:xfrm>
              <a:off x="2476500" y="2620434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퇴직 시기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3F2138-B101-40FD-9E69-FCE9289E3F75}"/>
                </a:ext>
              </a:extLst>
            </p:cNvPr>
            <p:cNvSpPr/>
            <p:nvPr/>
          </p:nvSpPr>
          <p:spPr>
            <a:xfrm>
              <a:off x="606425" y="3361269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8FD2C4-E92A-4CC0-9D68-83F983BC5814}"/>
                </a:ext>
              </a:extLst>
            </p:cNvPr>
            <p:cNvSpPr/>
            <p:nvPr/>
          </p:nvSpPr>
          <p:spPr>
            <a:xfrm>
              <a:off x="2476500" y="3361268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퇴직 시기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67C0AB-D761-4BD6-80D3-F1387D43752C}"/>
                </a:ext>
              </a:extLst>
            </p:cNvPr>
            <p:cNvSpPr/>
            <p:nvPr/>
          </p:nvSpPr>
          <p:spPr>
            <a:xfrm>
              <a:off x="606425" y="4085231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</a:t>
              </a:r>
              <a:r>
                <a:rPr lang="ko-KR" altLang="en-US" sz="16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C9F15F-C9DC-42BB-8831-15D8787AFEE0}"/>
                </a:ext>
              </a:extLst>
            </p:cNvPr>
            <p:cNvSpPr/>
            <p:nvPr/>
          </p:nvSpPr>
          <p:spPr>
            <a:xfrm>
              <a:off x="2476500" y="4085230"/>
              <a:ext cx="1727200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퇴직 시기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8D8327-39C4-4697-A18E-1E6DB159BF5F}"/>
                </a:ext>
              </a:extLst>
            </p:cNvPr>
            <p:cNvSpPr/>
            <p:nvPr/>
          </p:nvSpPr>
          <p:spPr>
            <a:xfrm>
              <a:off x="606424" y="4809193"/>
              <a:ext cx="3597275" cy="6185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유지 여부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517368"/>
            <a:ext cx="4562475" cy="3413532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>
              <a:buAutoNum type="arabicPeriod"/>
            </a:pPr>
            <a:r>
              <a:rPr lang="ko-KR" altLang="en-US" b="1" i="1" u="sng" dirty="0">
                <a:solidFill>
                  <a:srgbClr val="0070C0"/>
                </a:solidFill>
              </a:rPr>
              <a:t>무응답 </a:t>
            </a:r>
            <a:r>
              <a:rPr lang="en-US" altLang="ko-KR" b="1" i="1" u="sng" dirty="0">
                <a:solidFill>
                  <a:srgbClr val="0070C0"/>
                </a:solidFill>
              </a:rPr>
              <a:t>-9, -8</a:t>
            </a:r>
            <a:r>
              <a:rPr lang="ko-KR" altLang="en-US" b="1" i="1" u="sng" dirty="0">
                <a:solidFill>
                  <a:srgbClr val="0070C0"/>
                </a:solidFill>
              </a:rPr>
              <a:t>번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으로 대체</a:t>
            </a:r>
            <a:b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355600" lvl="0" indent="-355600">
              <a:buAutoNum type="arabicPeriod"/>
            </a:pPr>
            <a:r>
              <a:rPr lang="ko-KR" altLang="en-US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범주형 변수는 </a:t>
            </a:r>
            <a:r>
              <a:rPr lang="en-US" altLang="ko-KR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one-hot </a:t>
            </a:r>
            <a:r>
              <a:rPr lang="ko-KR" altLang="en-US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인코딩 진행</a:t>
            </a:r>
            <a:br>
              <a:rPr lang="en-US" altLang="ko-KR" b="1" i="1" u="sng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 109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개 컬럼으로 분리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1092AED-CDFD-4F4C-AE6D-C1D5E20F2BA7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A273BE5-D9CF-4A7D-93CC-EEFB827E3101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2 )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13CD941-5E05-42B7-A3F7-6EBC7116AC36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0127-688E-471A-B4CA-B5D1BAD29E06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57B0F-7D2C-4633-ADA8-EDE6E5243469}"/>
              </a:ext>
            </a:extLst>
          </p:cNvPr>
          <p:cNvSpPr txBox="1"/>
          <p:nvPr/>
        </p:nvSpPr>
        <p:spPr>
          <a:xfrm>
            <a:off x="5857083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방법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606424" y="2500261"/>
            <a:ext cx="3625422" cy="3717503"/>
            <a:chOff x="606425" y="2619041"/>
            <a:chExt cx="3525837" cy="304356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4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가정환경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직업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교육정도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 환경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어머니</a:t>
              </a:r>
              <a:r>
                <a:rPr lang="en-US" altLang="ko-KR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관계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8BD0FB-C619-4A2D-9DE1-84F5EE180510}"/>
                </a:ext>
              </a:extLst>
            </p:cNvPr>
            <p:cNvSpPr/>
            <p:nvPr/>
          </p:nvSpPr>
          <p:spPr>
            <a:xfrm>
              <a:off x="2405062" y="2619041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개인 정보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교육 수준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결혼여부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고등학교 종류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대학전공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 지역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5C4439-93BC-45FD-B200-749E6CD671FA}"/>
                </a:ext>
              </a:extLst>
            </p:cNvPr>
            <p:cNvSpPr/>
            <p:nvPr/>
          </p:nvSpPr>
          <p:spPr>
            <a:xfrm>
              <a:off x="606428" y="4160920"/>
              <a:ext cx="1727200" cy="15016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일자리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고용형태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직장내 지위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회사형태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회사인원</a:t>
              </a:r>
              <a:endPara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B0B721-65B7-4BA2-9051-E48CFB0C04FE}"/>
              </a:ext>
            </a:extLst>
          </p:cNvPr>
          <p:cNvSpPr/>
          <p:nvPr/>
        </p:nvSpPr>
        <p:spPr>
          <a:xfrm>
            <a:off x="2569368" y="2688431"/>
            <a:ext cx="4838700" cy="2405062"/>
          </a:xfrm>
          <a:prstGeom prst="rect">
            <a:avLst/>
          </a:prstGeom>
          <a:solidFill>
            <a:srgbClr val="FDD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내일이나 월요일에 모델 좀 더 넣어보고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돌린모델하고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대략적인 결과 넣어보면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될것같아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93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목적 및 개요</a:t>
            </a:r>
          </a:p>
        </p:txBody>
      </p:sp>
    </p:spTree>
    <p:extLst>
      <p:ext uri="{BB962C8B-B14F-4D97-AF65-F5344CB8AC3E}">
        <p14:creationId xmlns:p14="http://schemas.microsoft.com/office/powerpoint/2010/main" val="28240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E137A-F6C8-4C35-BA32-8E333B02C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남성 근로자의 임금 대비 여성근로자의 임금 수준은 </a:t>
            </a:r>
            <a:r>
              <a:rPr lang="en-US" altLang="ko-KR" dirty="0"/>
              <a:t>'16</a:t>
            </a:r>
            <a:r>
              <a:rPr lang="ko-KR" altLang="en-US" dirty="0"/>
              <a:t>년 </a:t>
            </a:r>
            <a:r>
              <a:rPr lang="en-US" altLang="ko-KR" dirty="0"/>
              <a:t>64.0%</a:t>
            </a:r>
            <a:r>
              <a:rPr lang="ko-KR" altLang="en-US" dirty="0"/>
              <a:t>에서 </a:t>
            </a:r>
            <a:r>
              <a:rPr lang="en-US" altLang="ko-KR" dirty="0"/>
              <a:t>'17</a:t>
            </a:r>
            <a:r>
              <a:rPr lang="ko-KR" altLang="en-US" dirty="0"/>
              <a:t>년 </a:t>
            </a:r>
            <a:r>
              <a:rPr lang="en-US" altLang="ko-KR" dirty="0"/>
              <a:t>64.7%</a:t>
            </a:r>
            <a:r>
              <a:rPr lang="ko-KR" altLang="en-US" dirty="0"/>
              <a:t>로 </a:t>
            </a:r>
            <a:r>
              <a:rPr lang="en-US" altLang="ko-KR" dirty="0"/>
              <a:t>0.7%p </a:t>
            </a:r>
            <a:r>
              <a:rPr lang="ko-KR" altLang="en-US" dirty="0"/>
              <a:t>증가하였지만</a:t>
            </a:r>
            <a:r>
              <a:rPr lang="en-US" altLang="ko-KR" dirty="0"/>
              <a:t>, OECD </a:t>
            </a:r>
            <a:r>
              <a:rPr lang="ko-KR" altLang="en-US" dirty="0"/>
              <a:t>주요회원국 중 남녀임금격차가 가장 크며</a:t>
            </a:r>
            <a:r>
              <a:rPr lang="en-US" altLang="ko-KR" dirty="0"/>
              <a:t>, </a:t>
            </a:r>
            <a:r>
              <a:rPr lang="ko-KR" altLang="en-US" dirty="0"/>
              <a:t>우리나라 여성은 남성보다 </a:t>
            </a:r>
            <a:r>
              <a:rPr lang="en-US" altLang="ko-KR" dirty="0"/>
              <a:t>37% </a:t>
            </a:r>
            <a:r>
              <a:rPr lang="ko-KR" altLang="en-US" dirty="0"/>
              <a:t>정도 임금을 덜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A8651F-0214-4669-A3D2-991E3DD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배경 </a:t>
            </a:r>
          </a:p>
        </p:txBody>
      </p:sp>
      <p:pic>
        <p:nvPicPr>
          <p:cNvPr id="1026" name="Picture 2" descr="차트이미지">
            <a:extLst>
              <a:ext uri="{FF2B5EF4-FFF2-40B4-BE49-F238E27FC236}">
                <a16:creationId xmlns:a16="http://schemas.microsoft.com/office/drawing/2014/main" id="{6CED2555-E990-4BA1-9B52-2BC4D58CC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"/>
          <a:stretch/>
        </p:blipFill>
        <p:spPr bwMode="auto">
          <a:xfrm>
            <a:off x="1550987" y="1556419"/>
            <a:ext cx="6804025" cy="33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B5BA0-4A4B-4EC5-B817-970E2E41B041}"/>
              </a:ext>
            </a:extLst>
          </p:cNvPr>
          <p:cNvSpPr/>
          <p:nvPr/>
        </p:nvSpPr>
        <p:spPr>
          <a:xfrm>
            <a:off x="415925" y="603172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출처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고용노동부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고용형태별근로실태조사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인 이상 기준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9FF415-E53C-4239-B74F-2517C5C6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3956"/>
              </p:ext>
            </p:extLst>
          </p:nvPr>
        </p:nvGraphicFramePr>
        <p:xfrm>
          <a:off x="587057" y="5121953"/>
          <a:ext cx="8731885" cy="685800"/>
        </p:xfrm>
        <a:graphic>
          <a:graphicData uri="http://schemas.openxmlformats.org/drawingml/2006/table">
            <a:tbl>
              <a:tblPr/>
              <a:tblGrid>
                <a:gridCol w="754607">
                  <a:extLst>
                    <a:ext uri="{9D8B030D-6E8A-4147-A177-3AD203B41FA5}">
                      <a16:colId xmlns:a16="http://schemas.microsoft.com/office/drawing/2014/main" val="1909860894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185678486"/>
                    </a:ext>
                  </a:extLst>
                </a:gridCol>
                <a:gridCol w="800808">
                  <a:extLst>
                    <a:ext uri="{9D8B030D-6E8A-4147-A177-3AD203B41FA5}">
                      <a16:colId xmlns:a16="http://schemas.microsoft.com/office/drawing/2014/main" val="2404009309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705753466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00766272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27314075"/>
                    </a:ext>
                  </a:extLst>
                </a:gridCol>
                <a:gridCol w="785407">
                  <a:extLst>
                    <a:ext uri="{9D8B030D-6E8A-4147-A177-3AD203B41FA5}">
                      <a16:colId xmlns:a16="http://schemas.microsoft.com/office/drawing/2014/main" val="2985886807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4010954760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1280775874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2487709916"/>
                    </a:ext>
                  </a:extLst>
                </a:gridCol>
                <a:gridCol w="708407">
                  <a:extLst>
                    <a:ext uri="{9D8B030D-6E8A-4147-A177-3AD203B41FA5}">
                      <a16:colId xmlns:a16="http://schemas.microsoft.com/office/drawing/2014/main" val="3646367664"/>
                    </a:ext>
                  </a:extLst>
                </a:gridCol>
                <a:gridCol w="739207">
                  <a:extLst>
                    <a:ext uri="{9D8B030D-6E8A-4147-A177-3AD203B41FA5}">
                      <a16:colId xmlns:a16="http://schemas.microsoft.com/office/drawing/2014/main" val="2782676276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OECD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</a:t>
                      </a:r>
                      <a:endParaRPr lang="ko-KR" altLang="en-US" sz="1100" spc="-4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83245"/>
                  </a:ext>
                </a:extLst>
              </a:tr>
              <a:tr h="15956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13.0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+mn-ea"/>
                          <a:ea typeface="+mn-ea"/>
                        </a:rPr>
                        <a:t>18.6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37.2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6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E4BBCA-7A5B-4C82-BCC8-52254F3C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학력</a:t>
            </a:r>
            <a:r>
              <a:rPr lang="en-US" altLang="ko-KR" dirty="0"/>
              <a:t>, </a:t>
            </a:r>
            <a:r>
              <a:rPr lang="ko-KR" altLang="en-US" dirty="0"/>
              <a:t>결혼여부</a:t>
            </a:r>
            <a:r>
              <a:rPr lang="en-US" altLang="ko-KR" dirty="0"/>
              <a:t>, </a:t>
            </a:r>
            <a:r>
              <a:rPr lang="ko-KR" altLang="en-US" dirty="0"/>
              <a:t>고등학교 종류</a:t>
            </a:r>
            <a:r>
              <a:rPr lang="en-US" altLang="ko-KR" dirty="0"/>
              <a:t>, </a:t>
            </a:r>
            <a:r>
              <a:rPr lang="ko-KR" altLang="en-US" dirty="0"/>
              <a:t>대학 전공</a:t>
            </a:r>
            <a:r>
              <a:rPr lang="en-US" altLang="ko-KR" dirty="0"/>
              <a:t>, </a:t>
            </a:r>
            <a:r>
              <a:rPr lang="ko-KR" altLang="en-US" dirty="0"/>
              <a:t>대학 소재지 등 다양한 </a:t>
            </a:r>
            <a:r>
              <a:rPr lang="en-US" altLang="ko-KR" dirty="0"/>
              <a:t>feature</a:t>
            </a:r>
            <a:r>
              <a:rPr lang="ko-KR" altLang="en-US" dirty="0"/>
              <a:t>로 여성인력의 임금을 예측해보고자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D7D3D-1483-4967-8CCC-FD78BCB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목적 및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4516A-12A6-4144-991E-650CFC741388}"/>
              </a:ext>
            </a:extLst>
          </p:cNvPr>
          <p:cNvSpPr/>
          <p:nvPr/>
        </p:nvSpPr>
        <p:spPr>
          <a:xfrm>
            <a:off x="510925" y="2762680"/>
            <a:ext cx="4289676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B4D9C-CF70-4752-9621-1418BDF5BA10}"/>
              </a:ext>
            </a:extLst>
          </p:cNvPr>
          <p:cNvSpPr txBox="1"/>
          <p:nvPr/>
        </p:nvSpPr>
        <p:spPr>
          <a:xfrm>
            <a:off x="441325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F5525-2AD3-43E0-A95D-811715D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5" y="4249290"/>
            <a:ext cx="3629151" cy="18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593F6-E4E5-4364-8BD9-3D48E5B78607}"/>
              </a:ext>
            </a:extLst>
          </p:cNvPr>
          <p:cNvSpPr txBox="1"/>
          <p:nvPr/>
        </p:nvSpPr>
        <p:spPr>
          <a:xfrm>
            <a:off x="619669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여성가족 패널조사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2006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여성 패널에 대한 종단자료 구축을 위해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한 번 주기적으로 진행되는 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4EE87-43E4-462D-BFCF-54BF3B6C5973}"/>
              </a:ext>
            </a:extLst>
          </p:cNvPr>
          <p:cNvSpPr/>
          <p:nvPr/>
        </p:nvSpPr>
        <p:spPr>
          <a:xfrm>
            <a:off x="5105401" y="2762680"/>
            <a:ext cx="4456112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CF5ED-2067-41E8-BA57-F6BBBDAA5534}"/>
              </a:ext>
            </a:extLst>
          </p:cNvPr>
          <p:cNvSpPr txBox="1"/>
          <p:nvPr/>
        </p:nvSpPr>
        <p:spPr>
          <a:xfrm>
            <a:off x="4988719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9EE0D9D-0D5C-4F64-AC30-3ECA4AF89B00}"/>
              </a:ext>
            </a:extLst>
          </p:cNvPr>
          <p:cNvSpPr/>
          <p:nvPr/>
        </p:nvSpPr>
        <p:spPr>
          <a:xfrm>
            <a:off x="2337955" y="1560598"/>
            <a:ext cx="5230091" cy="827204"/>
          </a:xfrm>
          <a:prstGeom prst="bracketPair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조사된 데이터를 활용하여</a:t>
            </a:r>
            <a:endParaRPr lang="en-US" altLang="ko-KR" sz="2000" dirty="0"/>
          </a:p>
          <a:p>
            <a:pPr algn="ctr"/>
            <a:r>
              <a:rPr lang="ko-KR" altLang="en-US" sz="2800" b="1" dirty="0"/>
              <a:t>여성인력의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임금 예측</a:t>
            </a:r>
            <a:r>
              <a:rPr lang="ko-KR" altLang="en-US" sz="2800" b="1" dirty="0"/>
              <a:t>해보기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99FDA-44C8-4196-80AF-F0E96176BBF1}"/>
              </a:ext>
            </a:extLst>
          </p:cNvPr>
          <p:cNvGrpSpPr/>
          <p:nvPr/>
        </p:nvGrpSpPr>
        <p:grpSpPr>
          <a:xfrm>
            <a:off x="5224737" y="4405593"/>
            <a:ext cx="4172796" cy="1903133"/>
            <a:chOff x="5275100" y="4405593"/>
            <a:chExt cx="4172796" cy="19031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D281E70-2920-4232-9AA4-D36B02B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5100" y="4405593"/>
              <a:ext cx="1206955" cy="17121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FC1314-7E14-4588-8C87-6FD980A6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806" y="4480448"/>
              <a:ext cx="1346458" cy="182827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A545D0-B686-43B6-B540-464916DA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130" y="4422010"/>
              <a:ext cx="1129766" cy="174727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2B8F06-F4A9-426D-9673-C4B3366167B7}"/>
              </a:ext>
            </a:extLst>
          </p:cNvPr>
          <p:cNvSpPr txBox="1"/>
          <p:nvPr/>
        </p:nvSpPr>
        <p:spPr>
          <a:xfrm>
            <a:off x="5224737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조사 대상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전국 일반 가구 중 만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이상 만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64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이하의 여성가구원이 있는 가구를 대상으로 추출된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9,068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가구</a:t>
            </a:r>
          </a:p>
        </p:txBody>
      </p:sp>
    </p:spTree>
    <p:extLst>
      <p:ext uri="{BB962C8B-B14F-4D97-AF65-F5344CB8AC3E}">
        <p14:creationId xmlns:p14="http://schemas.microsoft.com/office/powerpoint/2010/main" val="3568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FFA5B7-4E6B-4642-9F21-7BFC37BE9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A24676-44F9-4D51-96FA-5099AAA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활용 데이터 구성 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AFF14-3A01-45ED-9956-982B3896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4" y="833376"/>
            <a:ext cx="6765932" cy="166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F6550-71BF-441A-807B-F5E9420E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4" y="2406659"/>
            <a:ext cx="6765932" cy="2158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1AA3-AAC4-4ECD-B56D-16926FCE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34" y="4292355"/>
            <a:ext cx="6765932" cy="18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세부내용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r>
              <a:rPr lang="ko-KR" altLang="en-US" dirty="0"/>
              <a:t>분석 프로세스</a:t>
            </a:r>
            <a:endParaRPr lang="en-US" altLang="ko-KR" dirty="0"/>
          </a:p>
          <a:p>
            <a:r>
              <a:rPr lang="ko-KR" altLang="en-US" dirty="0"/>
              <a:t>분석 내용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모델 </a:t>
            </a:r>
            <a:r>
              <a:rPr lang="en-US" altLang="ko-KR" dirty="0"/>
              <a:t>fit </a:t>
            </a:r>
            <a:r>
              <a:rPr lang="ko-KR" altLang="en-US" dirty="0"/>
              <a:t>및 성능확인</a:t>
            </a: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예측모델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073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38D9E-2B92-4CF4-9788-7ED43D275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FB87D4-815C-4B95-8A2A-877BA6B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01C41-4425-4D1F-BF76-B63E864F50E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7440F51-A987-4825-B89A-EBDD70661CB1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90CC23EA-934E-4C0F-A768-CA4DD409D830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F070FD08-4F03-4541-9545-C5A7E7DBE457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0E519E-A25A-49A0-BA5A-A00BA625A3E4}"/>
              </a:ext>
            </a:extLst>
          </p:cNvPr>
          <p:cNvSpPr/>
          <p:nvPr/>
        </p:nvSpPr>
        <p:spPr>
          <a:xfrm>
            <a:off x="2286000" y="3111500"/>
            <a:ext cx="5334000" cy="2354261"/>
          </a:xfrm>
          <a:prstGeom prst="rect">
            <a:avLst/>
          </a:prstGeom>
          <a:solidFill>
            <a:srgbClr val="FDD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여기는 뒤에 모델도 정리가 되고 나면 한 판 정리해주는 페이지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아직은 전체 프로세스가 내 머리에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안그려져서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한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페이지씩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만들고서 여기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채울게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8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463548" y="2009775"/>
            <a:ext cx="38549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463548" y="3009865"/>
            <a:ext cx="3854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463549" y="4315134"/>
            <a:ext cx="38549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</a:t>
            </a:r>
            <a:r>
              <a:rPr lang="ko-KR" altLang="en-US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463549" y="5665973"/>
            <a:ext cx="38549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4" y="5736767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96115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F013B2-DF5D-4845-9E06-15210F8CF0D4}"/>
              </a:ext>
            </a:extLst>
          </p:cNvPr>
          <p:cNvSpPr/>
          <p:nvPr/>
        </p:nvSpPr>
        <p:spPr>
          <a:xfrm>
            <a:off x="533400" y="2009775"/>
            <a:ext cx="82551" cy="75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C23F3-EA65-4B24-A78C-2CA8E9DB7589}"/>
              </a:ext>
            </a:extLst>
          </p:cNvPr>
          <p:cNvSpPr/>
          <p:nvPr/>
        </p:nvSpPr>
        <p:spPr>
          <a:xfrm>
            <a:off x="533400" y="2986139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B3DC54-725C-4BC4-9B7B-98F76E3F7E6F}"/>
              </a:ext>
            </a:extLst>
          </p:cNvPr>
          <p:cNvSpPr/>
          <p:nvPr/>
        </p:nvSpPr>
        <p:spPr>
          <a:xfrm>
            <a:off x="533400" y="4353696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1950AD-D37B-4C68-AE63-1160D9DD5FE1}"/>
              </a:ext>
            </a:extLst>
          </p:cNvPr>
          <p:cNvSpPr/>
          <p:nvPr/>
        </p:nvSpPr>
        <p:spPr>
          <a:xfrm>
            <a:off x="533400" y="5602072"/>
            <a:ext cx="82551" cy="623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81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DC2F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760</Words>
  <Application>Microsoft Office PowerPoint</Application>
  <PresentationFormat>A4 용지(210x297mm)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KoPub돋움체 Medium</vt:lpstr>
      <vt:lpstr>LG스마트체 Regular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1. 프로젝트 배경 </vt:lpstr>
      <vt:lpstr>2. 프로젝트 목적 및 개요</vt:lpstr>
      <vt:lpstr>참고) 활용 데이터 구성 상세</vt:lpstr>
      <vt:lpstr>PowerPoint 프레젠테이션</vt:lpstr>
      <vt:lpstr>1. 분석 프로세스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분석 내용 _ 2) 모델 fit 및 성능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eunice</dc:creator>
  <cp:lastModifiedBy>eunice</cp:lastModifiedBy>
  <cp:revision>17</cp:revision>
  <dcterms:created xsi:type="dcterms:W3CDTF">2020-08-22T11:20:01Z</dcterms:created>
  <dcterms:modified xsi:type="dcterms:W3CDTF">2020-08-22T13:46:01Z</dcterms:modified>
</cp:coreProperties>
</file>