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3" r:id="rId4"/>
    <p:sldId id="257" r:id="rId5"/>
    <p:sldId id="259" r:id="rId6"/>
    <p:sldId id="260" r:id="rId7"/>
    <p:sldId id="264" r:id="rId8"/>
    <p:sldId id="303" r:id="rId9"/>
    <p:sldId id="304" r:id="rId10"/>
    <p:sldId id="309" r:id="rId11"/>
    <p:sldId id="267" r:id="rId12"/>
    <p:sldId id="268" r:id="rId13"/>
    <p:sldId id="269" r:id="rId14"/>
    <p:sldId id="305" r:id="rId15"/>
    <p:sldId id="289" r:id="rId16"/>
    <p:sldId id="293" r:id="rId17"/>
    <p:sldId id="277" r:id="rId18"/>
    <p:sldId id="278" r:id="rId19"/>
    <p:sldId id="273" r:id="rId20"/>
    <p:sldId id="279" r:id="rId21"/>
    <p:sldId id="275" r:id="rId22"/>
    <p:sldId id="276" r:id="rId23"/>
    <p:sldId id="274" r:id="rId24"/>
    <p:sldId id="306" r:id="rId25"/>
    <p:sldId id="266" r:id="rId26"/>
    <p:sldId id="283" r:id="rId27"/>
    <p:sldId id="301" r:id="rId28"/>
    <p:sldId id="307" r:id="rId29"/>
    <p:sldId id="302" r:id="rId30"/>
    <p:sldId id="297" r:id="rId31"/>
    <p:sldId id="294" r:id="rId32"/>
    <p:sldId id="295" r:id="rId33"/>
    <p:sldId id="296" r:id="rId34"/>
    <p:sldId id="310" r:id="rId35"/>
    <p:sldId id="313" r:id="rId36"/>
    <p:sldId id="314" r:id="rId37"/>
    <p:sldId id="311" r:id="rId38"/>
    <p:sldId id="312" r:id="rId39"/>
    <p:sldId id="284" r:id="rId40"/>
    <p:sldId id="285" r:id="rId41"/>
    <p:sldId id="280" r:id="rId42"/>
    <p:sldId id="282" r:id="rId43"/>
    <p:sldId id="281" r:id="rId44"/>
    <p:sldId id="286" r:id="rId45"/>
    <p:sldId id="270" r:id="rId46"/>
    <p:sldId id="271" r:id="rId47"/>
    <p:sldId id="272" r:id="rId48"/>
    <p:sldId id="288" r:id="rId49"/>
    <p:sldId id="287" r:id="rId50"/>
    <p:sldId id="261" r:id="rId51"/>
    <p:sldId id="308" r:id="rId5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BC96367E-2BF6-44FF-A970-D051EDA338C8}">
          <p14:sldIdLst>
            <p14:sldId id="256"/>
            <p14:sldId id="262"/>
            <p14:sldId id="263"/>
            <p14:sldId id="257"/>
            <p14:sldId id="259"/>
            <p14:sldId id="260"/>
            <p14:sldId id="264"/>
            <p14:sldId id="303"/>
            <p14:sldId id="304"/>
            <p14:sldId id="309"/>
            <p14:sldId id="267"/>
            <p14:sldId id="268"/>
            <p14:sldId id="269"/>
            <p14:sldId id="305"/>
            <p14:sldId id="289"/>
            <p14:sldId id="293"/>
            <p14:sldId id="277"/>
            <p14:sldId id="278"/>
            <p14:sldId id="273"/>
            <p14:sldId id="279"/>
            <p14:sldId id="275"/>
            <p14:sldId id="276"/>
            <p14:sldId id="274"/>
            <p14:sldId id="306"/>
            <p14:sldId id="266"/>
            <p14:sldId id="283"/>
            <p14:sldId id="301"/>
            <p14:sldId id="307"/>
            <p14:sldId id="302"/>
            <p14:sldId id="297"/>
            <p14:sldId id="294"/>
            <p14:sldId id="295"/>
            <p14:sldId id="296"/>
            <p14:sldId id="310"/>
            <p14:sldId id="313"/>
            <p14:sldId id="314"/>
            <p14:sldId id="311"/>
            <p14:sldId id="312"/>
          </p14:sldIdLst>
        </p14:section>
        <p14:section name="버리는 구역" id="{E11186BE-9BA7-487B-A391-4F5B4404DDB4}">
          <p14:sldIdLst>
            <p14:sldId id="284"/>
            <p14:sldId id="285"/>
            <p14:sldId id="280"/>
            <p14:sldId id="282"/>
            <p14:sldId id="281"/>
            <p14:sldId id="286"/>
            <p14:sldId id="270"/>
            <p14:sldId id="271"/>
            <p14:sldId id="272"/>
            <p14:sldId id="288"/>
            <p14:sldId id="287"/>
            <p14:sldId id="261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3891" userDrawn="1">
          <p15:clr>
            <a:srgbClr val="A4A3A4"/>
          </p15:clr>
        </p15:guide>
        <p15:guide id="4" pos="36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2F2F2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06" autoAdjust="0"/>
    <p:restoredTop sz="94660"/>
  </p:normalViewPr>
  <p:slideViewPr>
    <p:cSldViewPr snapToGrid="0">
      <p:cViewPr>
        <p:scale>
          <a:sx n="100" d="100"/>
          <a:sy n="100" d="100"/>
        </p:scale>
        <p:origin x="846" y="204"/>
      </p:cViewPr>
      <p:guideLst>
        <p:guide orient="horz" pos="2160"/>
        <p:guide pos="3120"/>
        <p:guide pos="3891"/>
        <p:guide pos="36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3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8F376D-B3AD-4E0F-96AB-6FDB33B82F70}"/>
              </a:ext>
            </a:extLst>
          </p:cNvPr>
          <p:cNvSpPr/>
          <p:nvPr userDrawn="1"/>
        </p:nvSpPr>
        <p:spPr>
          <a:xfrm>
            <a:off x="0" y="1"/>
            <a:ext cx="9906000" cy="48212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BD8471-C8AA-4E38-8AC1-2AD2852A8E43}"/>
              </a:ext>
            </a:extLst>
          </p:cNvPr>
          <p:cNvSpPr/>
          <p:nvPr userDrawn="1"/>
        </p:nvSpPr>
        <p:spPr>
          <a:xfrm>
            <a:off x="449364" y="1161806"/>
            <a:ext cx="152675" cy="327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F12F76C-CE83-4305-A1CB-02388DC0205C}"/>
              </a:ext>
            </a:extLst>
          </p:cNvPr>
          <p:cNvSpPr/>
          <p:nvPr userDrawn="1"/>
        </p:nvSpPr>
        <p:spPr>
          <a:xfrm>
            <a:off x="149858" y="104958"/>
            <a:ext cx="9606285" cy="482128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002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3A5245-2838-4B7D-824F-6C8BD83C2A60}"/>
              </a:ext>
            </a:extLst>
          </p:cNvPr>
          <p:cNvSpPr/>
          <p:nvPr userDrawn="1"/>
        </p:nvSpPr>
        <p:spPr>
          <a:xfrm>
            <a:off x="0" y="1"/>
            <a:ext cx="9906000" cy="48212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BDEC5E-AC65-4523-B847-2D90A11BE9DA}"/>
              </a:ext>
            </a:extLst>
          </p:cNvPr>
          <p:cNvSpPr/>
          <p:nvPr userDrawn="1"/>
        </p:nvSpPr>
        <p:spPr>
          <a:xfrm>
            <a:off x="149858" y="104958"/>
            <a:ext cx="9606285" cy="629584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67B373-2C21-4F48-A9EC-EEA24007204B}"/>
              </a:ext>
            </a:extLst>
          </p:cNvPr>
          <p:cNvSpPr/>
          <p:nvPr userDrawn="1"/>
        </p:nvSpPr>
        <p:spPr>
          <a:xfrm>
            <a:off x="4963130" y="1597306"/>
            <a:ext cx="4094215" cy="452187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7524E92-F597-42FB-B089-617FA7ABAC45}"/>
              </a:ext>
            </a:extLst>
          </p:cNvPr>
          <p:cNvGrpSpPr/>
          <p:nvPr userDrawn="1"/>
        </p:nvGrpSpPr>
        <p:grpSpPr>
          <a:xfrm>
            <a:off x="5282846" y="2305491"/>
            <a:ext cx="3289654" cy="523220"/>
            <a:chOff x="6309255" y="1328055"/>
            <a:chExt cx="2494303" cy="47410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245317-CDFB-4504-B116-A60FE83A4146}"/>
                </a:ext>
              </a:extLst>
            </p:cNvPr>
            <p:cNvSpPr txBox="1"/>
            <p:nvPr userDrawn="1"/>
          </p:nvSpPr>
          <p:spPr>
            <a:xfrm>
              <a:off x="6309255" y="1328055"/>
              <a:ext cx="380676" cy="4741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latinLnBrk="1">
                <a:defRPr/>
              </a:pPr>
              <a:r>
                <a:rPr lang="en-US" altLang="ko-KR" sz="2800" b="1" kern="0" dirty="0">
                  <a:solidFill>
                    <a:sysClr val="windowText" lastClr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Ⅰ</a:t>
              </a:r>
              <a:endParaRPr lang="ko-KR" altLang="en-US" sz="2800" b="1" kern="0" dirty="0">
                <a:solidFill>
                  <a:sysClr val="windowText" lastClr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160B14C-0972-4969-B014-1D186A9C20CA}"/>
                </a:ext>
              </a:extLst>
            </p:cNvPr>
            <p:cNvSpPr txBox="1"/>
            <p:nvPr userDrawn="1"/>
          </p:nvSpPr>
          <p:spPr>
            <a:xfrm>
              <a:off x="6772583" y="1355942"/>
              <a:ext cx="2030975" cy="418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ysClr val="windowText" lastClr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프로젝트 개요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1BB97E8-5866-4D3D-A527-F72685CDA705}"/>
              </a:ext>
            </a:extLst>
          </p:cNvPr>
          <p:cNvGrpSpPr/>
          <p:nvPr userDrawn="1"/>
        </p:nvGrpSpPr>
        <p:grpSpPr>
          <a:xfrm>
            <a:off x="5282846" y="3641385"/>
            <a:ext cx="3289654" cy="523220"/>
            <a:chOff x="6309255" y="2750564"/>
            <a:chExt cx="2494303" cy="47410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C2CCD6F-99E8-4125-ACFE-DE0051DE7959}"/>
                </a:ext>
              </a:extLst>
            </p:cNvPr>
            <p:cNvSpPr txBox="1"/>
            <p:nvPr userDrawn="1"/>
          </p:nvSpPr>
          <p:spPr>
            <a:xfrm>
              <a:off x="6309255" y="2750564"/>
              <a:ext cx="380676" cy="4741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latinLnBrk="1">
                <a:defRPr/>
              </a:pPr>
              <a:r>
                <a:rPr lang="en-US" altLang="ko-KR" sz="2800" b="1" kern="0" dirty="0">
                  <a:solidFill>
                    <a:sysClr val="windowText" lastClr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Ⅱ</a:t>
              </a:r>
              <a:endParaRPr lang="ko-KR" altLang="en-US" sz="2800" b="1" kern="0" dirty="0">
                <a:solidFill>
                  <a:sysClr val="windowText" lastClr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15237A-5594-418D-930A-329A49C99954}"/>
                </a:ext>
              </a:extLst>
            </p:cNvPr>
            <p:cNvSpPr txBox="1"/>
            <p:nvPr userDrawn="1"/>
          </p:nvSpPr>
          <p:spPr>
            <a:xfrm>
              <a:off x="6772583" y="2785672"/>
              <a:ext cx="2030975" cy="418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ysClr val="windowText" lastClr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프로젝트 세부내용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E457B08-B8A5-41BC-8BB3-BEA5D965BD47}"/>
              </a:ext>
            </a:extLst>
          </p:cNvPr>
          <p:cNvGrpSpPr/>
          <p:nvPr userDrawn="1"/>
        </p:nvGrpSpPr>
        <p:grpSpPr>
          <a:xfrm>
            <a:off x="5282846" y="4977279"/>
            <a:ext cx="3289654" cy="523220"/>
            <a:chOff x="6309255" y="4155980"/>
            <a:chExt cx="2494303" cy="47410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C30ACA-6F7B-413C-80BD-CFD7FAAFC564}"/>
                </a:ext>
              </a:extLst>
            </p:cNvPr>
            <p:cNvSpPr txBox="1"/>
            <p:nvPr userDrawn="1"/>
          </p:nvSpPr>
          <p:spPr>
            <a:xfrm>
              <a:off x="6309255" y="4155980"/>
              <a:ext cx="380676" cy="4741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latinLnBrk="1">
                <a:defRPr/>
              </a:pPr>
              <a:r>
                <a:rPr lang="en-US" altLang="ko-KR" sz="2800" b="1" kern="0" dirty="0">
                  <a:solidFill>
                    <a:sysClr val="windowText" lastClr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Ⅲ</a:t>
              </a:r>
              <a:endParaRPr lang="ko-KR" altLang="en-US" sz="2800" b="1" kern="0" dirty="0">
                <a:solidFill>
                  <a:sysClr val="windowText" lastClr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1A9948-E992-4AA7-835C-5BB6324742B0}"/>
                </a:ext>
              </a:extLst>
            </p:cNvPr>
            <p:cNvSpPr txBox="1"/>
            <p:nvPr userDrawn="1"/>
          </p:nvSpPr>
          <p:spPr>
            <a:xfrm>
              <a:off x="6772583" y="4199377"/>
              <a:ext cx="2030975" cy="418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ysClr val="windowText" lastClr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개선 필요 사항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9C7157A-1733-48FC-96EA-49BCE57C2CCF}"/>
              </a:ext>
            </a:extLst>
          </p:cNvPr>
          <p:cNvSpPr txBox="1"/>
          <p:nvPr userDrawn="1"/>
        </p:nvSpPr>
        <p:spPr>
          <a:xfrm>
            <a:off x="1097280" y="3415894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5FD1ED9-5CEC-4846-96C9-B239213E35EF}"/>
              </a:ext>
            </a:extLst>
          </p:cNvPr>
          <p:cNvSpPr/>
          <p:nvPr userDrawn="1"/>
        </p:nvSpPr>
        <p:spPr>
          <a:xfrm>
            <a:off x="1239495" y="4115439"/>
            <a:ext cx="2001570" cy="48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701C794-5AAC-42B3-B4AC-FFEAC203E26E}"/>
              </a:ext>
            </a:extLst>
          </p:cNvPr>
          <p:cNvSpPr/>
          <p:nvPr userDrawn="1"/>
        </p:nvSpPr>
        <p:spPr>
          <a:xfrm>
            <a:off x="0" y="1"/>
            <a:ext cx="9906000" cy="363113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72B1B32E-6330-4039-AEC1-CEC314A30A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9593" y="2820149"/>
            <a:ext cx="5785326" cy="780505"/>
          </a:xfrm>
        </p:spPr>
        <p:txBody>
          <a:bodyPr anchor="ctr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7FDCAE5B-A160-45CA-A4DF-05A9F89455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4325" y="3721736"/>
            <a:ext cx="5372100" cy="2178050"/>
          </a:xfrm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000" b="1"/>
            </a:lvl1pPr>
            <a:lvl2pPr marL="828675" indent="-457200">
              <a:buFont typeface="+mj-lt"/>
              <a:buAutoNum type="arabicPeriod"/>
              <a:defRPr/>
            </a:lvl2pPr>
            <a:lvl3pPr marL="1085850" indent="-342900">
              <a:buFont typeface="+mj-lt"/>
              <a:buAutoNum type="arabicPeriod"/>
              <a:defRPr/>
            </a:lvl3pPr>
            <a:lvl4pPr marL="1457325" indent="-342900">
              <a:buFont typeface="+mj-lt"/>
              <a:buAutoNum type="arabicPeriod"/>
              <a:defRPr/>
            </a:lvl4pPr>
            <a:lvl5pPr marL="18288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DA8281-CE59-4621-B1D6-4788E6102934}"/>
              </a:ext>
            </a:extLst>
          </p:cNvPr>
          <p:cNvSpPr/>
          <p:nvPr userDrawn="1"/>
        </p:nvSpPr>
        <p:spPr>
          <a:xfrm>
            <a:off x="149858" y="104959"/>
            <a:ext cx="9606285" cy="363113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49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74">
          <p15:clr>
            <a:srgbClr val="FBAE40"/>
          </p15:clr>
        </p15:guide>
        <p15:guide id="2" pos="194">
          <p15:clr>
            <a:srgbClr val="FBAE40"/>
          </p15:clr>
        </p15:guide>
        <p15:guide id="3" pos="6046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orient="horz" pos="572">
          <p15:clr>
            <a:srgbClr val="FBAE40"/>
          </p15:clr>
        </p15:guide>
        <p15:guide id="6" orient="horz" pos="459">
          <p15:clr>
            <a:srgbClr val="FBAE40"/>
          </p15:clr>
        </p15:guide>
        <p15:guide id="7" pos="31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839210-9FF9-49CD-8D71-D9E534CE7AFC}"/>
              </a:ext>
            </a:extLst>
          </p:cNvPr>
          <p:cNvSpPr/>
          <p:nvPr userDrawn="1"/>
        </p:nvSpPr>
        <p:spPr>
          <a:xfrm>
            <a:off x="2" y="6509987"/>
            <a:ext cx="9905998" cy="348019"/>
          </a:xfrm>
          <a:prstGeom prst="rect">
            <a:avLst/>
          </a:prstGeom>
          <a:solidFill>
            <a:srgbClr val="E3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 dirty="0">
              <a:solidFill>
                <a:prstClr val="white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Rectangle 43">
            <a:extLst>
              <a:ext uri="{FF2B5EF4-FFF2-40B4-BE49-F238E27FC236}">
                <a16:creationId xmlns:a16="http://schemas.microsoft.com/office/drawing/2014/main" id="{6180CF34-F926-44CE-88B5-35E3ED2B78A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"/>
            <a:ext cx="9905998" cy="16767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70F40911-EF51-4A21-A8D5-B9D639BC31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88880" y="6587042"/>
            <a:ext cx="1282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pPr algn="ctr"/>
            <a:fld id="{2C799FEA-7954-454C-B7E1-3293C75CBFFD}" type="slidenum">
              <a:rPr lang="en-US" altLang="ko-KR" sz="8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pPr algn="ctr"/>
              <a:t>‹#›</a:t>
            </a:fld>
            <a:endParaRPr lang="en-US" altLang="ko-KR" sz="1000" b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Rectangle 43">
            <a:extLst>
              <a:ext uri="{FF2B5EF4-FFF2-40B4-BE49-F238E27FC236}">
                <a16:creationId xmlns:a16="http://schemas.microsoft.com/office/drawing/2014/main" id="{948CA986-DF36-48C2-8DC1-F0D9545841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-1"/>
            <a:ext cx="365128" cy="169200"/>
          </a:xfrm>
          <a:prstGeom prst="rect">
            <a:avLst/>
          </a:prstGeom>
          <a:pattFill prst="dkUpDiag">
            <a:fgClr>
              <a:srgbClr val="000000"/>
            </a:fgClr>
            <a:bgClr>
              <a:schemeClr val="bg1"/>
            </a:bgClr>
          </a:patt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F920B4-8CB6-4A59-AB37-1521E01FB6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5925" y="784861"/>
            <a:ext cx="9145588" cy="772477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2" name="제목 6">
            <a:extLst>
              <a:ext uri="{FF2B5EF4-FFF2-40B4-BE49-F238E27FC236}">
                <a16:creationId xmlns:a16="http://schemas.microsoft.com/office/drawing/2014/main" id="{56D0EF4B-301B-45F9-B3E3-4FEB526F4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5" y="273893"/>
            <a:ext cx="9145588" cy="559483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52210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78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981">
          <p15:clr>
            <a:srgbClr val="547EBF"/>
          </p15:clr>
        </p15:guide>
        <p15:guide id="4" orient="horz" pos="3974">
          <p15:clr>
            <a:srgbClr val="547EBF"/>
          </p15:clr>
        </p15:guide>
        <p15:guide id="5" pos="262">
          <p15:clr>
            <a:srgbClr val="547EBF"/>
          </p15:clr>
        </p15:guide>
        <p15:guide id="6" pos="6023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839210-9FF9-49CD-8D71-D9E534CE7AFC}"/>
              </a:ext>
            </a:extLst>
          </p:cNvPr>
          <p:cNvSpPr/>
          <p:nvPr userDrawn="1"/>
        </p:nvSpPr>
        <p:spPr>
          <a:xfrm>
            <a:off x="2" y="6509987"/>
            <a:ext cx="9905998" cy="348019"/>
          </a:xfrm>
          <a:prstGeom prst="rect">
            <a:avLst/>
          </a:prstGeom>
          <a:solidFill>
            <a:srgbClr val="E3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 dirty="0">
              <a:solidFill>
                <a:prstClr val="white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Rectangle 43">
            <a:extLst>
              <a:ext uri="{FF2B5EF4-FFF2-40B4-BE49-F238E27FC236}">
                <a16:creationId xmlns:a16="http://schemas.microsoft.com/office/drawing/2014/main" id="{6180CF34-F926-44CE-88B5-35E3ED2B78A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"/>
            <a:ext cx="9905998" cy="16767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70F40911-EF51-4A21-A8D5-B9D639BC31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88880" y="6587042"/>
            <a:ext cx="1282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pPr algn="ctr"/>
            <a:fld id="{2C799FEA-7954-454C-B7E1-3293C75CBFFD}" type="slidenum">
              <a:rPr lang="en-US" altLang="ko-KR" sz="8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pPr algn="ctr"/>
              <a:t>‹#›</a:t>
            </a:fld>
            <a:endParaRPr lang="en-US" altLang="ko-KR" sz="1000" b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Rectangle 43">
            <a:extLst>
              <a:ext uri="{FF2B5EF4-FFF2-40B4-BE49-F238E27FC236}">
                <a16:creationId xmlns:a16="http://schemas.microsoft.com/office/drawing/2014/main" id="{948CA986-DF36-48C2-8DC1-F0D9545841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-1"/>
            <a:ext cx="365128" cy="169200"/>
          </a:xfrm>
          <a:prstGeom prst="rect">
            <a:avLst/>
          </a:prstGeom>
          <a:pattFill prst="dkUpDiag">
            <a:fgClr>
              <a:srgbClr val="000000"/>
            </a:fgClr>
            <a:bgClr>
              <a:schemeClr val="bg1"/>
            </a:bgClr>
          </a:patt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제목 6">
            <a:extLst>
              <a:ext uri="{FF2B5EF4-FFF2-40B4-BE49-F238E27FC236}">
                <a16:creationId xmlns:a16="http://schemas.microsoft.com/office/drawing/2014/main" id="{4EEB04EA-9C34-4725-9427-A38AD56BF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5" y="273893"/>
            <a:ext cx="9145588" cy="559483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04159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78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981">
          <p15:clr>
            <a:srgbClr val="547EBF"/>
          </p15:clr>
        </p15:guide>
        <p15:guide id="4" orient="horz" pos="3974">
          <p15:clr>
            <a:srgbClr val="547EBF"/>
          </p15:clr>
        </p15:guide>
        <p15:guide id="5" pos="262">
          <p15:clr>
            <a:srgbClr val="547EBF"/>
          </p15:clr>
        </p15:guide>
        <p15:guide id="6" pos="6023">
          <p15:clr>
            <a:srgbClr val="547EB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839210-9FF9-49CD-8D71-D9E534CE7AFC}"/>
              </a:ext>
            </a:extLst>
          </p:cNvPr>
          <p:cNvSpPr/>
          <p:nvPr userDrawn="1"/>
        </p:nvSpPr>
        <p:spPr>
          <a:xfrm>
            <a:off x="2" y="6509987"/>
            <a:ext cx="9905998" cy="348019"/>
          </a:xfrm>
          <a:prstGeom prst="rect">
            <a:avLst/>
          </a:prstGeom>
          <a:solidFill>
            <a:srgbClr val="E3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 dirty="0">
              <a:solidFill>
                <a:prstClr val="white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Rectangle 43">
            <a:extLst>
              <a:ext uri="{FF2B5EF4-FFF2-40B4-BE49-F238E27FC236}">
                <a16:creationId xmlns:a16="http://schemas.microsoft.com/office/drawing/2014/main" id="{6180CF34-F926-44CE-88B5-35E3ED2B78A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"/>
            <a:ext cx="9905998" cy="16767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70F40911-EF51-4A21-A8D5-B9D639BC31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88880" y="6587042"/>
            <a:ext cx="1282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pPr algn="ctr"/>
            <a:fld id="{2C799FEA-7954-454C-B7E1-3293C75CBFFD}" type="slidenum">
              <a:rPr lang="en-US" altLang="ko-KR" sz="8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pPr algn="ctr"/>
              <a:t>‹#›</a:t>
            </a:fld>
            <a:endParaRPr lang="en-US" altLang="ko-KR" sz="1000" b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Rectangle 43">
            <a:extLst>
              <a:ext uri="{FF2B5EF4-FFF2-40B4-BE49-F238E27FC236}">
                <a16:creationId xmlns:a16="http://schemas.microsoft.com/office/drawing/2014/main" id="{948CA986-DF36-48C2-8DC1-F0D9545841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-1"/>
            <a:ext cx="365128" cy="169200"/>
          </a:xfrm>
          <a:prstGeom prst="rect">
            <a:avLst/>
          </a:prstGeom>
          <a:pattFill prst="dkUpDiag">
            <a:fgClr>
              <a:srgbClr val="000000"/>
            </a:fgClr>
            <a:bgClr>
              <a:schemeClr val="bg1"/>
            </a:bgClr>
          </a:patt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2687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78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981">
          <p15:clr>
            <a:srgbClr val="547EBF"/>
          </p15:clr>
        </p15:guide>
        <p15:guide id="4" orient="horz" pos="3974">
          <p15:clr>
            <a:srgbClr val="547EBF"/>
          </p15:clr>
        </p15:guide>
        <p15:guide id="5" pos="262">
          <p15:clr>
            <a:srgbClr val="547EBF"/>
          </p15:clr>
        </p15:guide>
        <p15:guide id="6" pos="6023">
          <p15:clr>
            <a:srgbClr val="547EB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749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EC1CBFF-0F30-4B7E-AB26-29640B3387D7}"/>
              </a:ext>
            </a:extLst>
          </p:cNvPr>
          <p:cNvSpPr/>
          <p:nvPr userDrawn="1"/>
        </p:nvSpPr>
        <p:spPr>
          <a:xfrm>
            <a:off x="0" y="0"/>
            <a:ext cx="9906000" cy="68579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EC9782-90C1-4436-B936-B2B6B4B8B17A}"/>
              </a:ext>
            </a:extLst>
          </p:cNvPr>
          <p:cNvSpPr/>
          <p:nvPr userDrawn="1"/>
        </p:nvSpPr>
        <p:spPr>
          <a:xfrm>
            <a:off x="149858" y="148369"/>
            <a:ext cx="9606285" cy="656126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29BC95-7D14-4BA4-A19C-BD97357BC4F1}"/>
              </a:ext>
            </a:extLst>
          </p:cNvPr>
          <p:cNvSpPr txBox="1"/>
          <p:nvPr userDrawn="1"/>
        </p:nvSpPr>
        <p:spPr>
          <a:xfrm>
            <a:off x="1666875" y="2705725"/>
            <a:ext cx="65722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Q&amp;A</a:t>
            </a:r>
            <a:endParaRPr lang="ko-KR" altLang="en-US" sz="8800" b="1" dirty="0" err="1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65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EC1CBFF-0F30-4B7E-AB26-29640B3387D7}"/>
              </a:ext>
            </a:extLst>
          </p:cNvPr>
          <p:cNvSpPr/>
          <p:nvPr userDrawn="1"/>
        </p:nvSpPr>
        <p:spPr>
          <a:xfrm>
            <a:off x="0" y="0"/>
            <a:ext cx="9906000" cy="68579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EC9782-90C1-4436-B936-B2B6B4B8B17A}"/>
              </a:ext>
            </a:extLst>
          </p:cNvPr>
          <p:cNvSpPr/>
          <p:nvPr userDrawn="1"/>
        </p:nvSpPr>
        <p:spPr>
          <a:xfrm>
            <a:off x="149858" y="148369"/>
            <a:ext cx="9606285" cy="656126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29BC95-7D14-4BA4-A19C-BD97357BC4F1}"/>
              </a:ext>
            </a:extLst>
          </p:cNvPr>
          <p:cNvSpPr txBox="1"/>
          <p:nvPr userDrawn="1"/>
        </p:nvSpPr>
        <p:spPr>
          <a:xfrm>
            <a:off x="1666875" y="2705725"/>
            <a:ext cx="65722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감사합니다</a:t>
            </a:r>
            <a:r>
              <a:rPr lang="en-US" altLang="ko-KR" sz="88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:-)</a:t>
            </a:r>
            <a:endParaRPr lang="ko-KR" altLang="en-US" sz="8800" b="1" dirty="0" err="1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556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CE3F4B70-9320-4753-91AA-DF0CCC3CA54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30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51B811-CC93-4CF3-96FF-CCF8DE65CB12}"/>
              </a:ext>
            </a:extLst>
          </p:cNvPr>
          <p:cNvSpPr txBox="1"/>
          <p:nvPr/>
        </p:nvSpPr>
        <p:spPr>
          <a:xfrm>
            <a:off x="645475" y="1099500"/>
            <a:ext cx="866997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회귀 프로젝트</a:t>
            </a:r>
            <a:endParaRPr lang="en-US" altLang="ko-KR" sz="2800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54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여성인력 임금 예측하기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9D98C-B5E0-41C7-9C0E-287313D61ED9}"/>
              </a:ext>
            </a:extLst>
          </p:cNvPr>
          <p:cNvSpPr txBox="1"/>
          <p:nvPr/>
        </p:nvSpPr>
        <p:spPr>
          <a:xfrm>
            <a:off x="7260219" y="6100450"/>
            <a:ext cx="255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전진경</a:t>
            </a:r>
            <a:r>
              <a:rPr lang="en-US" altLang="ko-KR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24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최은비</a:t>
            </a:r>
            <a:endParaRPr lang="ko-KR" altLang="en-US" sz="2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531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6656B5-CF84-4ED3-B78E-4B7AB66F99A2}"/>
              </a:ext>
            </a:extLst>
          </p:cNvPr>
          <p:cNvSpPr/>
          <p:nvPr/>
        </p:nvSpPr>
        <p:spPr>
          <a:xfrm>
            <a:off x="886391" y="5247578"/>
            <a:ext cx="2350586" cy="774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범주형 변수 변환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52A223E-0843-4727-8EF3-ACE3B9AC6AE1}"/>
              </a:ext>
            </a:extLst>
          </p:cNvPr>
          <p:cNvSpPr/>
          <p:nvPr/>
        </p:nvSpPr>
        <p:spPr>
          <a:xfrm>
            <a:off x="886391" y="4155473"/>
            <a:ext cx="2350586" cy="774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경력 데이터 삽입</a:t>
            </a:r>
            <a:endParaRPr lang="ko-KR" altLang="en-US" sz="1400" b="1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3A99DB9-61FA-4268-A634-B4F5C2D47679}"/>
              </a:ext>
            </a:extLst>
          </p:cNvPr>
          <p:cNvSpPr/>
          <p:nvPr/>
        </p:nvSpPr>
        <p:spPr>
          <a:xfrm>
            <a:off x="886391" y="3123634"/>
            <a:ext cx="2350586" cy="774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노후 데이터 제거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56424C-A977-4B65-A58D-7816ED1E009D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E92D746-EB4C-47F0-AB95-C8E8A32A8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원본 데이터에서 전처리를 위해 크게</a:t>
            </a:r>
            <a:r>
              <a:rPr lang="en-US" altLang="ko-KR" dirty="0"/>
              <a:t> </a:t>
            </a:r>
            <a:r>
              <a:rPr lang="ko-KR" altLang="en-US" dirty="0" err="1"/>
              <a:t>결측치</a:t>
            </a:r>
            <a:r>
              <a:rPr lang="ko-KR" altLang="en-US" dirty="0"/>
              <a:t> 확인 후 제거 및 대체</a:t>
            </a:r>
            <a:r>
              <a:rPr lang="en-US" altLang="ko-KR" dirty="0"/>
              <a:t>, </a:t>
            </a:r>
            <a:r>
              <a:rPr lang="ko-KR" altLang="en-US" dirty="0"/>
              <a:t>노후 데이터 제거</a:t>
            </a:r>
            <a:r>
              <a:rPr lang="en-US" altLang="ko-KR" dirty="0"/>
              <a:t>, </a:t>
            </a:r>
            <a:r>
              <a:rPr lang="ko-KR" altLang="en-US" dirty="0"/>
              <a:t>경력 데이터 생성 및 삽입</a:t>
            </a:r>
            <a:r>
              <a:rPr lang="en-US" altLang="ko-KR" dirty="0"/>
              <a:t>, </a:t>
            </a:r>
            <a:r>
              <a:rPr lang="ko-KR" altLang="en-US" dirty="0"/>
              <a:t>범주형 데이터 변환의 네 가지 활동을 진행함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A2F38D-A957-4CD7-B4CB-B01AD5C9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 내용 </a:t>
            </a:r>
            <a:r>
              <a:rPr lang="en-US" altLang="ko-KR" dirty="0"/>
              <a:t>_ </a:t>
            </a:r>
            <a:r>
              <a:rPr lang="en-US" altLang="ko-KR" sz="1800" dirty="0"/>
              <a:t>1) </a:t>
            </a:r>
            <a:r>
              <a:rPr lang="ko-KR" altLang="en-US" sz="1800" dirty="0"/>
              <a:t>데이터 </a:t>
            </a:r>
            <a:r>
              <a:rPr lang="ko-KR" altLang="en-US" sz="1800" dirty="0" err="1"/>
              <a:t>전처리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EC49E-AC43-4E3D-AA94-DCC79FF6D425}"/>
              </a:ext>
            </a:extLst>
          </p:cNvPr>
          <p:cNvSpPr txBox="1"/>
          <p:nvPr/>
        </p:nvSpPr>
        <p:spPr>
          <a:xfrm>
            <a:off x="3585413" y="3058770"/>
            <a:ext cx="5177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 algn="ctr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85725" algn="l"/>
              </a:tabLst>
            </a:pPr>
            <a:endParaRPr lang="en-US" altLang="ko-KR" sz="6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85725" algn="l"/>
              </a:tabLst>
            </a:pPr>
            <a:r>
              <a:rPr lang="en-US" altLang="ko-KR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</a:t>
            </a:r>
            <a:r>
              <a:rPr lang="ko-KR" altLang="en-US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 이전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조사는 </a:t>
            </a:r>
            <a:r>
              <a:rPr lang="ko-KR" altLang="en-US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 대상에서 제외 </a:t>
            </a:r>
            <a:r>
              <a:rPr lang="en-US" altLang="ko-KR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(2012</a:t>
            </a:r>
            <a:r>
              <a:rPr lang="ko-KR" altLang="en-US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 이전</a:t>
            </a:r>
            <a:r>
              <a:rPr lang="en-US" altLang="ko-KR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85725" algn="l"/>
              </a:tabLst>
            </a:pP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첫 직장 </a:t>
            </a:r>
            <a:r>
              <a:rPr lang="ko-KR" altLang="en-US" sz="14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입직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기준 </a:t>
            </a:r>
            <a:r>
              <a:rPr lang="en-US" altLang="ko-KR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1990</a:t>
            </a:r>
            <a:r>
              <a:rPr lang="ko-KR" altLang="en-US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 이전 패널 데이터는 분석 대상에서 제외</a:t>
            </a:r>
            <a:endParaRPr lang="en-US" altLang="ko-KR" sz="1400" dirty="0">
              <a:solidFill>
                <a:srgbClr val="0070C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85725" algn="l"/>
              </a:tabLst>
            </a:pP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응답자 연령 </a:t>
            </a:r>
            <a:r>
              <a:rPr lang="en-US" altLang="ko-KR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60</a:t>
            </a:r>
            <a:r>
              <a:rPr lang="ko-KR" altLang="en-US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세 초과 응답데이터 삭제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3426E8-ED1A-46B7-857D-6618ED2536AC}"/>
              </a:ext>
            </a:extLst>
          </p:cNvPr>
          <p:cNvSpPr txBox="1"/>
          <p:nvPr/>
        </p:nvSpPr>
        <p:spPr>
          <a:xfrm>
            <a:off x="3592040" y="4180533"/>
            <a:ext cx="5350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임금예측에 가장 핵심적인 특징을 경력으로 설정하여</a:t>
            </a:r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경력 변수 생성</a:t>
            </a:r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첫 직장</a:t>
            </a:r>
            <a:r>
              <a:rPr lang="en-US" altLang="ko-KR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입직</a:t>
            </a:r>
            <a:r>
              <a:rPr lang="en-US" altLang="ko-KR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퇴직</a:t>
            </a:r>
            <a:r>
              <a:rPr lang="en-US" altLang="ko-KR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유지</a:t>
            </a:r>
            <a:r>
              <a:rPr lang="en-US" altLang="ko-KR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</a:t>
            </a:r>
            <a:r>
              <a:rPr lang="ko-KR" altLang="en-US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다음 직장</a:t>
            </a:r>
            <a:r>
              <a:rPr lang="en-US" altLang="ko-KR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이전 직장 </a:t>
            </a:r>
            <a:r>
              <a:rPr lang="ko-KR" altLang="en-US" sz="1400" dirty="0" err="1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입퇴직</a:t>
            </a:r>
            <a:r>
              <a:rPr lang="ko-KR" altLang="en-US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시기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기준으로 경력 산출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3E0FB6-5017-48D3-BEB4-0EDD39D528F4}"/>
              </a:ext>
            </a:extLst>
          </p:cNvPr>
          <p:cNvSpPr txBox="1"/>
          <p:nvPr/>
        </p:nvSpPr>
        <p:spPr>
          <a:xfrm>
            <a:off x="3592040" y="5373440"/>
            <a:ext cx="5164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One-hot 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인코딩 활용 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CB0118A-4822-4B7A-949A-78D6B5C87C0F}"/>
              </a:ext>
            </a:extLst>
          </p:cNvPr>
          <p:cNvCxnSpPr/>
          <p:nvPr/>
        </p:nvCxnSpPr>
        <p:spPr>
          <a:xfrm>
            <a:off x="914729" y="3004926"/>
            <a:ext cx="79923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7D3BB34-A7FF-4E2E-8038-EAA8C8E6549F}"/>
              </a:ext>
            </a:extLst>
          </p:cNvPr>
          <p:cNvCxnSpPr/>
          <p:nvPr/>
        </p:nvCxnSpPr>
        <p:spPr>
          <a:xfrm>
            <a:off x="938541" y="4035150"/>
            <a:ext cx="79923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8A74E15-D5CF-4432-AD23-587073C252AB}"/>
              </a:ext>
            </a:extLst>
          </p:cNvPr>
          <p:cNvCxnSpPr/>
          <p:nvPr/>
        </p:nvCxnSpPr>
        <p:spPr>
          <a:xfrm>
            <a:off x="933017" y="5082673"/>
            <a:ext cx="79923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8D99FA-C041-48FF-A647-D0AC1A506D9D}"/>
              </a:ext>
            </a:extLst>
          </p:cNvPr>
          <p:cNvSpPr/>
          <p:nvPr/>
        </p:nvSpPr>
        <p:spPr>
          <a:xfrm>
            <a:off x="886391" y="2111215"/>
            <a:ext cx="2350586" cy="7740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결측치</a:t>
            </a:r>
            <a:r>
              <a:rPr lang="ko-KR" altLang="en-US" sz="14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확인 및 제거 </a:t>
            </a:r>
            <a:r>
              <a:rPr lang="en-US" altLang="ko-KR" sz="14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&amp; </a:t>
            </a:r>
            <a:r>
              <a:rPr lang="ko-KR" altLang="en-US" sz="14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AEBB35-7E67-4F8A-AFDD-328D97590752}"/>
              </a:ext>
            </a:extLst>
          </p:cNvPr>
          <p:cNvSpPr txBox="1"/>
          <p:nvPr/>
        </p:nvSpPr>
        <p:spPr>
          <a:xfrm>
            <a:off x="3585413" y="2222421"/>
            <a:ext cx="5249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종속변수인 </a:t>
            </a:r>
            <a:r>
              <a:rPr lang="ko-KR" altLang="en-US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급여에서의 </a:t>
            </a:r>
            <a:r>
              <a:rPr lang="ko-KR" altLang="en-US" sz="1400" dirty="0" err="1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결측치는</a:t>
            </a:r>
            <a:r>
              <a:rPr lang="ko-KR" altLang="en-US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행데이터 삭제</a:t>
            </a:r>
            <a:endParaRPr lang="en-US" altLang="ko-KR" sz="1400" dirty="0">
              <a:solidFill>
                <a:srgbClr val="0070C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독립변수에서의 </a:t>
            </a:r>
            <a:r>
              <a:rPr lang="ko-KR" altLang="en-US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무응답 항목은 </a:t>
            </a:r>
            <a:r>
              <a:rPr lang="en-US" altLang="ko-KR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으로 대체</a:t>
            </a:r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78F617B-588A-4156-AFA4-210B94D410F8}"/>
              </a:ext>
            </a:extLst>
          </p:cNvPr>
          <p:cNvSpPr/>
          <p:nvPr/>
        </p:nvSpPr>
        <p:spPr>
          <a:xfrm>
            <a:off x="886390" y="2111215"/>
            <a:ext cx="158697" cy="1586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endParaRPr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3225C53-AE38-4E01-921F-28A8ACAE0730}"/>
              </a:ext>
            </a:extLst>
          </p:cNvPr>
          <p:cNvSpPr/>
          <p:nvPr/>
        </p:nvSpPr>
        <p:spPr>
          <a:xfrm>
            <a:off x="886390" y="3123636"/>
            <a:ext cx="158697" cy="1586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endParaRPr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6115687-571E-4DE4-B123-EA10AD027C72}"/>
              </a:ext>
            </a:extLst>
          </p:cNvPr>
          <p:cNvSpPr/>
          <p:nvPr/>
        </p:nvSpPr>
        <p:spPr>
          <a:xfrm>
            <a:off x="886390" y="4155475"/>
            <a:ext cx="158697" cy="1586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</a:t>
            </a:r>
            <a:endParaRPr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2D112AB-5888-46BD-A4BA-F1EB34E506D9}"/>
              </a:ext>
            </a:extLst>
          </p:cNvPr>
          <p:cNvSpPr/>
          <p:nvPr/>
        </p:nvSpPr>
        <p:spPr>
          <a:xfrm>
            <a:off x="886390" y="5247579"/>
            <a:ext cx="158697" cy="1586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4</a:t>
            </a:r>
            <a:endParaRPr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E1445F9-0D29-4FA6-8209-9718A9BDA215}"/>
              </a:ext>
            </a:extLst>
          </p:cNvPr>
          <p:cNvGrpSpPr/>
          <p:nvPr/>
        </p:nvGrpSpPr>
        <p:grpSpPr>
          <a:xfrm>
            <a:off x="415924" y="1369445"/>
            <a:ext cx="9145590" cy="385762"/>
            <a:chOff x="415923" y="1388495"/>
            <a:chExt cx="12357900" cy="385762"/>
          </a:xfrm>
        </p:grpSpPr>
        <p:sp>
          <p:nvSpPr>
            <p:cNvPr id="40" name="화살표: 오각형 39">
              <a:extLst>
                <a:ext uri="{FF2B5EF4-FFF2-40B4-BE49-F238E27FC236}">
                  <a16:creationId xmlns:a16="http://schemas.microsoft.com/office/drawing/2014/main" id="{32D0D3FF-0359-4C9F-B9CA-0F8A98DAE136}"/>
                </a:ext>
              </a:extLst>
            </p:cNvPr>
            <p:cNvSpPr/>
            <p:nvPr/>
          </p:nvSpPr>
          <p:spPr>
            <a:xfrm>
              <a:off x="415923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b="1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41" name="화살표: 오각형 40">
              <a:extLst>
                <a:ext uri="{FF2B5EF4-FFF2-40B4-BE49-F238E27FC236}">
                  <a16:creationId xmlns:a16="http://schemas.microsoft.com/office/drawing/2014/main" id="{4BF7A369-554F-4130-B45C-A720A7AED777}"/>
                </a:ext>
              </a:extLst>
            </p:cNvPr>
            <p:cNvSpPr/>
            <p:nvPr/>
          </p:nvSpPr>
          <p:spPr>
            <a:xfrm>
              <a:off x="350264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탐색</a:t>
              </a:r>
            </a:p>
          </p:txBody>
        </p:sp>
        <p:sp>
          <p:nvSpPr>
            <p:cNvPr id="42" name="화살표: 오각형 41">
              <a:extLst>
                <a:ext uri="{FF2B5EF4-FFF2-40B4-BE49-F238E27FC236}">
                  <a16:creationId xmlns:a16="http://schemas.microsoft.com/office/drawing/2014/main" id="{E3E9FCC6-888A-421C-844A-F8DDF37DA01F}"/>
                </a:ext>
              </a:extLst>
            </p:cNvPr>
            <p:cNvSpPr/>
            <p:nvPr/>
          </p:nvSpPr>
          <p:spPr>
            <a:xfrm>
              <a:off x="6589375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43" name="화살표: 오각형 42">
              <a:extLst>
                <a:ext uri="{FF2B5EF4-FFF2-40B4-BE49-F238E27FC236}">
                  <a16:creationId xmlns:a16="http://schemas.microsoft.com/office/drawing/2014/main" id="{9A1E1286-72CF-4AC3-8D35-B688E2B1DFDC}"/>
                </a:ext>
              </a:extLst>
            </p:cNvPr>
            <p:cNvSpPr/>
            <p:nvPr/>
          </p:nvSpPr>
          <p:spPr>
            <a:xfrm>
              <a:off x="967609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0231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EB8587-5684-49FC-BE89-8669A3967B40}"/>
              </a:ext>
            </a:extLst>
          </p:cNvPr>
          <p:cNvSpPr/>
          <p:nvPr/>
        </p:nvSpPr>
        <p:spPr>
          <a:xfrm>
            <a:off x="595313" y="2395600"/>
            <a:ext cx="4165282" cy="30793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결측치</a:t>
            </a:r>
            <a:r>
              <a:rPr lang="ko-KR" altLang="en-US" sz="16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처리 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21CD33A-2A05-4F29-A3AF-C13A494F0F80}"/>
              </a:ext>
            </a:extLst>
          </p:cNvPr>
          <p:cNvSpPr/>
          <p:nvPr/>
        </p:nvSpPr>
        <p:spPr>
          <a:xfrm>
            <a:off x="5126366" y="2395600"/>
            <a:ext cx="4169898" cy="30793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결측치</a:t>
            </a:r>
            <a:r>
              <a:rPr lang="ko-KR" altLang="en-US" sz="16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처리 후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4C81830-E9B6-4B2B-AAB2-802E899B8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전체 </a:t>
            </a:r>
            <a:r>
              <a:rPr lang="en-US" altLang="ko-KR" dirty="0"/>
              <a:t>dataset</a:t>
            </a:r>
            <a:r>
              <a:rPr lang="ko-KR" altLang="en-US" dirty="0"/>
              <a:t>에서 노후데이터를 제외하고 </a:t>
            </a:r>
            <a:r>
              <a:rPr lang="ko-KR" altLang="en-US" dirty="0" err="1"/>
              <a:t>결측치를</a:t>
            </a:r>
            <a:r>
              <a:rPr lang="ko-KR" altLang="en-US" dirty="0"/>
              <a:t> 처리하여 </a:t>
            </a:r>
            <a:r>
              <a:rPr lang="en-US" altLang="ko-KR" dirty="0"/>
              <a:t>1245</a:t>
            </a:r>
            <a:r>
              <a:rPr lang="ko-KR" altLang="en-US" dirty="0"/>
              <a:t>개의 최종 </a:t>
            </a:r>
            <a:r>
              <a:rPr lang="en-US" altLang="ko-KR" dirty="0"/>
              <a:t>dataset</a:t>
            </a:r>
            <a:r>
              <a:rPr lang="ko-KR" altLang="en-US" dirty="0"/>
              <a:t>을 도출함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482162-D69B-49A5-BE3F-3B6A067F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1) </a:t>
            </a:r>
            <a:r>
              <a:rPr lang="ko-KR" altLang="en-US" sz="1800" dirty="0">
                <a:solidFill>
                  <a:prstClr val="black"/>
                </a:solidFill>
              </a:rPr>
              <a:t>데이터 </a:t>
            </a:r>
            <a:r>
              <a:rPr lang="ko-KR" altLang="en-US" sz="1800" dirty="0" err="1">
                <a:solidFill>
                  <a:prstClr val="black"/>
                </a:solidFill>
              </a:rPr>
              <a:t>전처리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A3F481-7460-42AF-8342-5A77243FBA61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B2EC130-B983-4731-8F21-D41E166E1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2756825"/>
            <a:ext cx="4231948" cy="332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3861030-C4F0-4FB9-8CE4-3935B3CBDB31}"/>
              </a:ext>
            </a:extLst>
          </p:cNvPr>
          <p:cNvSpPr/>
          <p:nvPr/>
        </p:nvSpPr>
        <p:spPr>
          <a:xfrm>
            <a:off x="2421255" y="2804719"/>
            <a:ext cx="2339340" cy="31844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9DD4CDAA-E43A-45FE-B370-A50CDA82B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366" y="2804719"/>
            <a:ext cx="4143364" cy="331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89">
            <a:extLst>
              <a:ext uri="{FF2B5EF4-FFF2-40B4-BE49-F238E27FC236}">
                <a16:creationId xmlns:a16="http://schemas.microsoft.com/office/drawing/2014/main" id="{E61AE479-5CCA-4C8C-A812-86C191727554}"/>
              </a:ext>
            </a:extLst>
          </p:cNvPr>
          <p:cNvSpPr/>
          <p:nvPr/>
        </p:nvSpPr>
        <p:spPr>
          <a:xfrm>
            <a:off x="509588" y="1836084"/>
            <a:ext cx="1758124" cy="232221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 dirty="0" err="1"/>
              <a:t>결측치</a:t>
            </a:r>
            <a:r>
              <a:rPr lang="ko-KR" altLang="en-US" sz="1100" b="1" dirty="0"/>
              <a:t> 확인 및 제거 </a:t>
            </a:r>
            <a:r>
              <a:rPr lang="en-US" altLang="ko-KR" sz="1100" b="1" dirty="0"/>
              <a:t>&amp; </a:t>
            </a:r>
            <a:r>
              <a:rPr lang="ko-KR" altLang="en-US" sz="1100" b="1" dirty="0"/>
              <a:t>대체</a:t>
            </a:r>
          </a:p>
        </p:txBody>
      </p:sp>
      <p:sp>
        <p:nvSpPr>
          <p:cNvPr id="24" name="직사각형 89">
            <a:extLst>
              <a:ext uri="{FF2B5EF4-FFF2-40B4-BE49-F238E27FC236}">
                <a16:creationId xmlns:a16="http://schemas.microsoft.com/office/drawing/2014/main" id="{0CD40F68-86C9-456D-AC28-07C358FD794C}"/>
              </a:ext>
            </a:extLst>
          </p:cNvPr>
          <p:cNvSpPr/>
          <p:nvPr/>
        </p:nvSpPr>
        <p:spPr>
          <a:xfrm>
            <a:off x="2335530" y="1836084"/>
            <a:ext cx="1758124" cy="232221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 dirty="0"/>
              <a:t>노후 데이터 제거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45409AB-6F17-4331-A3F7-22CEC62DB1A0}"/>
              </a:ext>
            </a:extLst>
          </p:cNvPr>
          <p:cNvGrpSpPr/>
          <p:nvPr/>
        </p:nvGrpSpPr>
        <p:grpSpPr>
          <a:xfrm>
            <a:off x="415924" y="1369445"/>
            <a:ext cx="9145590" cy="385762"/>
            <a:chOff x="415923" y="1388495"/>
            <a:chExt cx="12357900" cy="385762"/>
          </a:xfrm>
        </p:grpSpPr>
        <p:sp>
          <p:nvSpPr>
            <p:cNvPr id="28" name="화살표: 오각형 27">
              <a:extLst>
                <a:ext uri="{FF2B5EF4-FFF2-40B4-BE49-F238E27FC236}">
                  <a16:creationId xmlns:a16="http://schemas.microsoft.com/office/drawing/2014/main" id="{BB34450A-2640-4798-9D4F-2471BC091C2E}"/>
                </a:ext>
              </a:extLst>
            </p:cNvPr>
            <p:cNvSpPr/>
            <p:nvPr/>
          </p:nvSpPr>
          <p:spPr>
            <a:xfrm>
              <a:off x="415923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b="1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9" name="화살표: 오각형 28">
              <a:extLst>
                <a:ext uri="{FF2B5EF4-FFF2-40B4-BE49-F238E27FC236}">
                  <a16:creationId xmlns:a16="http://schemas.microsoft.com/office/drawing/2014/main" id="{32530729-C6D4-4538-AAEF-80E5E081549B}"/>
                </a:ext>
              </a:extLst>
            </p:cNvPr>
            <p:cNvSpPr/>
            <p:nvPr/>
          </p:nvSpPr>
          <p:spPr>
            <a:xfrm>
              <a:off x="350264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탐색</a:t>
              </a:r>
            </a:p>
          </p:txBody>
        </p:sp>
        <p:sp>
          <p:nvSpPr>
            <p:cNvPr id="30" name="화살표: 오각형 29">
              <a:extLst>
                <a:ext uri="{FF2B5EF4-FFF2-40B4-BE49-F238E27FC236}">
                  <a16:creationId xmlns:a16="http://schemas.microsoft.com/office/drawing/2014/main" id="{A52B3CC4-ACA8-46BB-9556-A134CA0FBDE3}"/>
                </a:ext>
              </a:extLst>
            </p:cNvPr>
            <p:cNvSpPr/>
            <p:nvPr/>
          </p:nvSpPr>
          <p:spPr>
            <a:xfrm>
              <a:off x="6589375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31" name="화살표: 오각형 30">
              <a:extLst>
                <a:ext uri="{FF2B5EF4-FFF2-40B4-BE49-F238E27FC236}">
                  <a16:creationId xmlns:a16="http://schemas.microsoft.com/office/drawing/2014/main" id="{5DF7B13B-2332-4C71-A531-2A00DC848843}"/>
                </a:ext>
              </a:extLst>
            </p:cNvPr>
            <p:cNvSpPr/>
            <p:nvPr/>
          </p:nvSpPr>
          <p:spPr>
            <a:xfrm>
              <a:off x="967609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218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01440-E5EA-4F85-B1CC-50AFF69EBB15}"/>
              </a:ext>
            </a:extLst>
          </p:cNvPr>
          <p:cNvSpPr/>
          <p:nvPr/>
        </p:nvSpPr>
        <p:spPr>
          <a:xfrm>
            <a:off x="4737098" y="2794103"/>
            <a:ext cx="4562475" cy="3168547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bIns="72000" rtlCol="0" anchor="ctr"/>
          <a:lstStyle/>
          <a:p>
            <a:pPr marL="355600" lvl="0" indent="-355600"/>
            <a:r>
              <a:rPr lang="ko-KR" altLang="en-US" sz="1600" b="1" i="1" u="sng" dirty="0">
                <a:solidFill>
                  <a:srgbClr val="0070C0"/>
                </a:solidFill>
              </a:rPr>
              <a:t>1. 각 </a:t>
            </a:r>
            <a:r>
              <a:rPr lang="ko-KR" altLang="en-US" sz="1600" b="1" i="1" u="sng" dirty="0" err="1">
                <a:solidFill>
                  <a:srgbClr val="0070C0"/>
                </a:solidFill>
              </a:rPr>
              <a:t>입직</a:t>
            </a:r>
            <a:r>
              <a:rPr lang="ko-KR" altLang="en-US" sz="1600" b="1" i="1" u="sng" dirty="0">
                <a:solidFill>
                  <a:srgbClr val="0070C0"/>
                </a:solidFill>
              </a:rPr>
              <a:t> 시점이 없는 경우 </a:t>
            </a:r>
            <a:br>
              <a:rPr lang="en-US" altLang="ko-KR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prstClr val="black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sym typeface="Wingdings" panose="05000000000000000000" pitchFamily="2" charset="2"/>
              </a:rPr>
              <a:t>d</a:t>
            </a:r>
            <a:r>
              <a:rPr lang="ko-KR" altLang="en-US" sz="1600" dirty="0" err="1">
                <a:solidFill>
                  <a:prstClr val="black"/>
                </a:solidFill>
              </a:rPr>
              <a:t>rop</a:t>
            </a:r>
            <a:r>
              <a:rPr lang="ko-KR" altLang="en-US" sz="1600" dirty="0">
                <a:solidFill>
                  <a:prstClr val="black"/>
                </a:solidFill>
              </a:rPr>
              <a:t> : 계산 불가능</a:t>
            </a:r>
          </a:p>
          <a:p>
            <a:pPr marL="355600" lvl="0" indent="-355600"/>
            <a:endParaRPr lang="en-US" altLang="ko-KR" sz="1600" dirty="0">
              <a:solidFill>
                <a:prstClr val="black"/>
              </a:solidFill>
            </a:endParaRPr>
          </a:p>
          <a:p>
            <a:pPr marL="355600" lvl="0" indent="-355600"/>
            <a:r>
              <a:rPr lang="ko-KR" altLang="en-US" sz="1600" b="1" i="1" u="sng" dirty="0">
                <a:solidFill>
                  <a:srgbClr val="0070C0"/>
                </a:solidFill>
              </a:rPr>
              <a:t>2. </a:t>
            </a:r>
            <a:r>
              <a:rPr lang="ko-KR" altLang="en-US" sz="1600" b="1" i="1" u="sng" dirty="0" err="1">
                <a:solidFill>
                  <a:srgbClr val="0070C0"/>
                </a:solidFill>
              </a:rPr>
              <a:t>첫직장</a:t>
            </a:r>
            <a:r>
              <a:rPr lang="ko-KR" altLang="en-US" sz="1600" b="1" i="1" u="sng" dirty="0">
                <a:solidFill>
                  <a:srgbClr val="0070C0"/>
                </a:solidFill>
              </a:rPr>
              <a:t> 퇴직시점이 </a:t>
            </a:r>
            <a:r>
              <a:rPr lang="ko-KR" altLang="en-US" sz="1600" b="1" i="1" u="sng" dirty="0" err="1">
                <a:solidFill>
                  <a:srgbClr val="0070C0"/>
                </a:solidFill>
              </a:rPr>
              <a:t>없는경우</a:t>
            </a:r>
            <a:br>
              <a:rPr lang="en-US" altLang="ko-KR" sz="1600" dirty="0">
                <a:solidFill>
                  <a:prstClr val="black"/>
                </a:solidFill>
              </a:rPr>
            </a:br>
            <a:r>
              <a:rPr lang="en-US" altLang="ko-KR" sz="1400" dirty="0">
                <a:solidFill>
                  <a:prstClr val="black"/>
                </a:solidFill>
              </a:rPr>
              <a:t>case1)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r>
              <a:rPr lang="ko-KR" altLang="en-US" sz="1400" dirty="0" err="1">
                <a:solidFill>
                  <a:prstClr val="black"/>
                </a:solidFill>
              </a:rPr>
              <a:t>첫직장</a:t>
            </a:r>
            <a:r>
              <a:rPr lang="ko-KR" altLang="en-US" sz="1400" dirty="0">
                <a:solidFill>
                  <a:prstClr val="black"/>
                </a:solidFill>
              </a:rPr>
              <a:t> 유지 </a:t>
            </a:r>
            <a:r>
              <a:rPr lang="ko-KR" altLang="en-US" sz="1400" dirty="0" err="1">
                <a:solidFill>
                  <a:prstClr val="black"/>
                </a:solidFill>
              </a:rPr>
              <a:t>O</a:t>
            </a:r>
            <a:r>
              <a:rPr lang="ko-KR" altLang="en-US" sz="1400" dirty="0">
                <a:solidFill>
                  <a:prstClr val="black"/>
                </a:solidFill>
              </a:rPr>
              <a:t> -&gt; 첫 직장 </a:t>
            </a:r>
            <a:r>
              <a:rPr lang="ko-KR" altLang="en-US" sz="1400" dirty="0" err="1">
                <a:solidFill>
                  <a:prstClr val="black"/>
                </a:solidFill>
              </a:rPr>
              <a:t>입직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>
                <a:solidFill>
                  <a:prstClr val="black"/>
                </a:solidFill>
              </a:rPr>
              <a:t>~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br>
              <a:rPr lang="en-US" altLang="ko-KR" sz="1400" dirty="0">
                <a:solidFill>
                  <a:prstClr val="black"/>
                </a:solidFill>
              </a:rPr>
            </a:br>
            <a:r>
              <a:rPr lang="ko-KR" altLang="en-US" sz="1400" dirty="0">
                <a:solidFill>
                  <a:prstClr val="black"/>
                </a:solidFill>
              </a:rPr>
              <a:t>마지막 조사 차수 시점으로 경력 계산 </a:t>
            </a:r>
            <a:br>
              <a:rPr lang="en-US" altLang="ko-KR" sz="1400" dirty="0">
                <a:solidFill>
                  <a:prstClr val="black"/>
                </a:solidFill>
              </a:rPr>
            </a:br>
            <a:r>
              <a:rPr lang="en-US" altLang="ko-KR" sz="1400" dirty="0">
                <a:solidFill>
                  <a:prstClr val="black"/>
                </a:solidFill>
              </a:rPr>
              <a:t>case2)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r>
              <a:rPr lang="ko-KR" altLang="en-US" sz="1400" dirty="0" err="1">
                <a:solidFill>
                  <a:prstClr val="black"/>
                </a:solidFill>
              </a:rPr>
              <a:t>첫직장</a:t>
            </a:r>
            <a:r>
              <a:rPr lang="ko-KR" altLang="en-US" sz="1400" dirty="0">
                <a:solidFill>
                  <a:prstClr val="black"/>
                </a:solidFill>
              </a:rPr>
              <a:t> 유지 </a:t>
            </a:r>
            <a:r>
              <a:rPr lang="ko-KR" altLang="en-US" sz="1400" dirty="0" err="1">
                <a:solidFill>
                  <a:prstClr val="black"/>
                </a:solidFill>
              </a:rPr>
              <a:t>X</a:t>
            </a:r>
            <a:r>
              <a:rPr lang="ko-KR" altLang="en-US" sz="1400" dirty="0">
                <a:solidFill>
                  <a:prstClr val="black"/>
                </a:solidFill>
              </a:rPr>
              <a:t> -&gt; 첫 직장 </a:t>
            </a:r>
            <a:r>
              <a:rPr lang="ko-KR" altLang="en-US" sz="1400" dirty="0" err="1">
                <a:solidFill>
                  <a:prstClr val="black"/>
                </a:solidFill>
              </a:rPr>
              <a:t>입직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>
                <a:solidFill>
                  <a:prstClr val="black"/>
                </a:solidFill>
              </a:rPr>
              <a:t>~ </a:t>
            </a:r>
            <a:br>
              <a:rPr lang="en-US" altLang="ko-KR" sz="1400" dirty="0">
                <a:solidFill>
                  <a:prstClr val="black"/>
                </a:solidFill>
              </a:rPr>
            </a:br>
            <a:r>
              <a:rPr lang="ko-KR" altLang="en-US" sz="1400" dirty="0">
                <a:solidFill>
                  <a:prstClr val="black"/>
                </a:solidFill>
              </a:rPr>
              <a:t>이전직장 퇴직 시점으로 계산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355600" lvl="0" indent="-355600"/>
            <a:endParaRPr lang="en-US" altLang="ko-KR" sz="1600" dirty="0">
              <a:solidFill>
                <a:prstClr val="black"/>
              </a:solidFill>
            </a:endParaRPr>
          </a:p>
          <a:p>
            <a:pPr marL="355600" lvl="0" indent="-355600"/>
            <a:r>
              <a:rPr lang="ko-KR" altLang="en-US" sz="1600" b="1" i="1" u="sng" dirty="0">
                <a:solidFill>
                  <a:srgbClr val="0070C0"/>
                </a:solidFill>
              </a:rPr>
              <a:t>3. 이전직장 퇴직시점이 없는 경우</a:t>
            </a:r>
            <a:br>
              <a:rPr lang="en-US" altLang="ko-KR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prstClr val="black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prstClr val="black"/>
                </a:solidFill>
              </a:rPr>
              <a:t>첫 직장 입직에서 마지막 조사 차수 까지의 기간을 경력으로 계산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4C81830-E9B6-4B2B-AAB2-802E899B8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경력컬럼</a:t>
            </a:r>
            <a:r>
              <a:rPr lang="ko-KR" altLang="en-US" dirty="0"/>
              <a:t> 추가를 위해 기존 보유정보를 최대한 활용하여 경력을 산출함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482162-D69B-49A5-BE3F-3B6A067F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1) </a:t>
            </a:r>
            <a:r>
              <a:rPr lang="ko-KR" altLang="en-US" sz="1800" dirty="0">
                <a:solidFill>
                  <a:prstClr val="black"/>
                </a:solidFill>
              </a:rPr>
              <a:t>데이터 </a:t>
            </a:r>
            <a:r>
              <a:rPr lang="ko-KR" altLang="en-US" sz="1800" dirty="0" err="1">
                <a:solidFill>
                  <a:prstClr val="black"/>
                </a:solidFill>
              </a:rPr>
              <a:t>전처리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A3F481-7460-42AF-8342-5A77243FBA61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B3554E-4C17-47FA-86B6-A18FC5DE575B}"/>
              </a:ext>
            </a:extLst>
          </p:cNvPr>
          <p:cNvGrpSpPr/>
          <p:nvPr/>
        </p:nvGrpSpPr>
        <p:grpSpPr>
          <a:xfrm>
            <a:off x="761374" y="2790916"/>
            <a:ext cx="3698879" cy="3171734"/>
            <a:chOff x="606424" y="2620434"/>
            <a:chExt cx="3597276" cy="2807312"/>
          </a:xfr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0C1E715-3422-4E27-A6A9-A743616DBFD6}"/>
                </a:ext>
              </a:extLst>
            </p:cNvPr>
            <p:cNvSpPr/>
            <p:nvPr/>
          </p:nvSpPr>
          <p:spPr>
            <a:xfrm>
              <a:off x="606425" y="2620435"/>
              <a:ext cx="1727200" cy="6185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첫 직장 </a:t>
              </a:r>
              <a:r>
                <a:rPr lang="ko-KR" altLang="en-US" sz="1400" dirty="0" err="1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입직</a:t>
              </a:r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시기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95EEDAC-8F5B-42E7-88D3-EB2B4A80E8BF}"/>
                </a:ext>
              </a:extLst>
            </p:cNvPr>
            <p:cNvSpPr/>
            <p:nvPr/>
          </p:nvSpPr>
          <p:spPr>
            <a:xfrm>
              <a:off x="2476500" y="2620434"/>
              <a:ext cx="1727200" cy="6185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첫 직장 퇴직 시기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F3F2138-B101-40FD-9E69-FCE9289E3F75}"/>
                </a:ext>
              </a:extLst>
            </p:cNvPr>
            <p:cNvSpPr/>
            <p:nvPr/>
          </p:nvSpPr>
          <p:spPr>
            <a:xfrm>
              <a:off x="606425" y="3361269"/>
              <a:ext cx="1727200" cy="6185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새로운 직장 </a:t>
              </a:r>
              <a:r>
                <a:rPr lang="ko-KR" altLang="en-US" sz="1400" dirty="0" err="1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입직</a:t>
              </a:r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시기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18FD2C4-E92A-4CC0-9D68-83F983BC5814}"/>
                </a:ext>
              </a:extLst>
            </p:cNvPr>
            <p:cNvSpPr/>
            <p:nvPr/>
          </p:nvSpPr>
          <p:spPr>
            <a:xfrm>
              <a:off x="2476500" y="3361268"/>
              <a:ext cx="1727200" cy="6185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새로운 직장 퇴직 시기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A67C0AB-D761-4BD6-80D3-F1387D43752C}"/>
                </a:ext>
              </a:extLst>
            </p:cNvPr>
            <p:cNvSpPr/>
            <p:nvPr/>
          </p:nvSpPr>
          <p:spPr>
            <a:xfrm>
              <a:off x="606425" y="4085231"/>
              <a:ext cx="1727200" cy="6185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이전 직장 </a:t>
              </a:r>
              <a:r>
                <a:rPr lang="ko-KR" altLang="en-US" sz="1400" dirty="0" err="1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입직</a:t>
              </a:r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시기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0C9F15F-C9DC-42BB-8831-15D8787AFEE0}"/>
                </a:ext>
              </a:extLst>
            </p:cNvPr>
            <p:cNvSpPr/>
            <p:nvPr/>
          </p:nvSpPr>
          <p:spPr>
            <a:xfrm>
              <a:off x="2476500" y="4085230"/>
              <a:ext cx="1727200" cy="6185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이전 직장 퇴직 시기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E8D8327-39C4-4697-A18E-1E6DB159BF5F}"/>
                </a:ext>
              </a:extLst>
            </p:cNvPr>
            <p:cNvSpPr/>
            <p:nvPr/>
          </p:nvSpPr>
          <p:spPr>
            <a:xfrm>
              <a:off x="606424" y="4809193"/>
              <a:ext cx="3597275" cy="6185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첫 직장 유지 여부</a:t>
              </a:r>
            </a:p>
          </p:txBody>
        </p:sp>
      </p:grpSp>
      <p:sp>
        <p:nvSpPr>
          <p:cNvPr id="31" name="직사각형 89">
            <a:extLst>
              <a:ext uri="{FF2B5EF4-FFF2-40B4-BE49-F238E27FC236}">
                <a16:creationId xmlns:a16="http://schemas.microsoft.com/office/drawing/2014/main" id="{5D7A3EBD-BD0E-488D-90C2-E3A01AC0977A}"/>
              </a:ext>
            </a:extLst>
          </p:cNvPr>
          <p:cNvSpPr/>
          <p:nvPr/>
        </p:nvSpPr>
        <p:spPr>
          <a:xfrm>
            <a:off x="509588" y="1836084"/>
            <a:ext cx="1758124" cy="232221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 dirty="0"/>
              <a:t>경력데이터 삽입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92F5EC-47B3-4C6C-B8C6-04FCAA62B550}"/>
              </a:ext>
            </a:extLst>
          </p:cNvPr>
          <p:cNvSpPr/>
          <p:nvPr/>
        </p:nvSpPr>
        <p:spPr>
          <a:xfrm>
            <a:off x="761374" y="2395600"/>
            <a:ext cx="3698878" cy="30793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보유 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6D16653-FAA6-413B-9AFE-C5CD2C3EE0C4}"/>
              </a:ext>
            </a:extLst>
          </p:cNvPr>
          <p:cNvSpPr/>
          <p:nvPr/>
        </p:nvSpPr>
        <p:spPr>
          <a:xfrm>
            <a:off x="4733789" y="2395600"/>
            <a:ext cx="4562475" cy="30793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경력 산출 방법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97FB2E3-A837-4827-BAC0-4DF2D0B26C9F}"/>
              </a:ext>
            </a:extLst>
          </p:cNvPr>
          <p:cNvGrpSpPr/>
          <p:nvPr/>
        </p:nvGrpSpPr>
        <p:grpSpPr>
          <a:xfrm>
            <a:off x="415924" y="1369445"/>
            <a:ext cx="9145590" cy="385762"/>
            <a:chOff x="415923" y="1388495"/>
            <a:chExt cx="12357900" cy="385762"/>
          </a:xfrm>
        </p:grpSpPr>
        <p:sp>
          <p:nvSpPr>
            <p:cNvPr id="34" name="화살표: 오각형 33">
              <a:extLst>
                <a:ext uri="{FF2B5EF4-FFF2-40B4-BE49-F238E27FC236}">
                  <a16:creationId xmlns:a16="http://schemas.microsoft.com/office/drawing/2014/main" id="{14723F7B-6305-4E2F-9C90-02AA154ABC60}"/>
                </a:ext>
              </a:extLst>
            </p:cNvPr>
            <p:cNvSpPr/>
            <p:nvPr/>
          </p:nvSpPr>
          <p:spPr>
            <a:xfrm>
              <a:off x="415923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b="1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5" name="화살표: 오각형 34">
              <a:extLst>
                <a:ext uri="{FF2B5EF4-FFF2-40B4-BE49-F238E27FC236}">
                  <a16:creationId xmlns:a16="http://schemas.microsoft.com/office/drawing/2014/main" id="{6BBBAD65-47AE-42EE-8787-5C97D8EACD66}"/>
                </a:ext>
              </a:extLst>
            </p:cNvPr>
            <p:cNvSpPr/>
            <p:nvPr/>
          </p:nvSpPr>
          <p:spPr>
            <a:xfrm>
              <a:off x="350264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탐색</a:t>
              </a:r>
            </a:p>
          </p:txBody>
        </p:sp>
        <p:sp>
          <p:nvSpPr>
            <p:cNvPr id="36" name="화살표: 오각형 35">
              <a:extLst>
                <a:ext uri="{FF2B5EF4-FFF2-40B4-BE49-F238E27FC236}">
                  <a16:creationId xmlns:a16="http://schemas.microsoft.com/office/drawing/2014/main" id="{E97146DA-4FE4-4B1D-960A-56B0F963388F}"/>
                </a:ext>
              </a:extLst>
            </p:cNvPr>
            <p:cNvSpPr/>
            <p:nvPr/>
          </p:nvSpPr>
          <p:spPr>
            <a:xfrm>
              <a:off x="6589375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37" name="화살표: 오각형 36">
              <a:extLst>
                <a:ext uri="{FF2B5EF4-FFF2-40B4-BE49-F238E27FC236}">
                  <a16:creationId xmlns:a16="http://schemas.microsoft.com/office/drawing/2014/main" id="{4C777228-4160-4EAA-A312-D14FA3DCAF45}"/>
                </a:ext>
              </a:extLst>
            </p:cNvPr>
            <p:cNvSpPr/>
            <p:nvPr/>
          </p:nvSpPr>
          <p:spPr>
            <a:xfrm>
              <a:off x="967609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8441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01440-E5EA-4F85-B1CC-50AFF69EBB15}"/>
              </a:ext>
            </a:extLst>
          </p:cNvPr>
          <p:cNvSpPr/>
          <p:nvPr/>
        </p:nvSpPr>
        <p:spPr>
          <a:xfrm>
            <a:off x="4737098" y="2743354"/>
            <a:ext cx="4562475" cy="3238346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bIns="72000" rtlCol="0" anchor="ctr"/>
          <a:lstStyle/>
          <a:p>
            <a:pPr marL="355600" lvl="0" indent="-355600">
              <a:buAutoNum type="arabicPeriod"/>
            </a:pPr>
            <a:r>
              <a:rPr lang="ko-KR" altLang="en-US" sz="1600" b="1" i="1" u="sng" dirty="0">
                <a:solidFill>
                  <a:srgbClr val="0070C0"/>
                </a:solidFill>
              </a:rPr>
              <a:t>무응답 </a:t>
            </a:r>
            <a:r>
              <a:rPr lang="en-US" altLang="ko-KR" sz="1600" b="1" i="1" u="sng" dirty="0">
                <a:solidFill>
                  <a:srgbClr val="0070C0"/>
                </a:solidFill>
              </a:rPr>
              <a:t>-9, -8</a:t>
            </a:r>
            <a:r>
              <a:rPr lang="ko-KR" altLang="en-US" sz="1600" b="1" i="1" u="sng" dirty="0">
                <a:solidFill>
                  <a:srgbClr val="0070C0"/>
                </a:solidFill>
              </a:rPr>
              <a:t>번 </a:t>
            </a:r>
            <a:br>
              <a:rPr lang="en-US" altLang="ko-KR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prstClr val="black"/>
                </a:solidFill>
                <a:sym typeface="Wingdings" panose="05000000000000000000" pitchFamily="2" charset="2"/>
              </a:rPr>
              <a:t> 0</a:t>
            </a:r>
            <a:r>
              <a:rPr lang="ko-KR" altLang="en-US" sz="1600" dirty="0">
                <a:solidFill>
                  <a:prstClr val="black"/>
                </a:solidFill>
                <a:sym typeface="Wingdings" panose="05000000000000000000" pitchFamily="2" charset="2"/>
              </a:rPr>
              <a:t>으로 대체</a:t>
            </a:r>
            <a:br>
              <a:rPr lang="en-US" altLang="ko-KR" sz="1600" dirty="0">
                <a:solidFill>
                  <a:prstClr val="black"/>
                </a:solidFill>
                <a:sym typeface="Wingdings" panose="05000000000000000000" pitchFamily="2" charset="2"/>
              </a:rPr>
            </a:br>
            <a:endParaRPr lang="en-US" altLang="ko-KR" sz="16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355600" lvl="0" indent="-355600">
              <a:buAutoNum type="arabicPeriod"/>
            </a:pPr>
            <a:r>
              <a:rPr lang="ko-KR" altLang="en-US" sz="1600" b="1" i="1" u="sng" dirty="0">
                <a:solidFill>
                  <a:srgbClr val="0070C0"/>
                </a:solidFill>
                <a:sym typeface="Wingdings" panose="05000000000000000000" pitchFamily="2" charset="2"/>
              </a:rPr>
              <a:t>범주형 변수는 </a:t>
            </a:r>
            <a:r>
              <a:rPr lang="en-US" altLang="ko-KR" sz="1600" b="1" i="1" u="sng" dirty="0">
                <a:solidFill>
                  <a:srgbClr val="0070C0"/>
                </a:solidFill>
                <a:sym typeface="Wingdings" panose="05000000000000000000" pitchFamily="2" charset="2"/>
              </a:rPr>
              <a:t>one-hot </a:t>
            </a:r>
            <a:r>
              <a:rPr lang="ko-KR" altLang="en-US" sz="1600" b="1" i="1" u="sng" dirty="0">
                <a:solidFill>
                  <a:srgbClr val="0070C0"/>
                </a:solidFill>
                <a:sym typeface="Wingdings" panose="05000000000000000000" pitchFamily="2" charset="2"/>
              </a:rPr>
              <a:t>인코딩 진행</a:t>
            </a:r>
            <a:br>
              <a:rPr lang="en-US" altLang="ko-KR" sz="1600" b="1" i="1" u="sng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altLang="ko-KR" sz="1600" dirty="0">
                <a:solidFill>
                  <a:prstClr val="black"/>
                </a:solidFill>
                <a:sym typeface="Wingdings" panose="05000000000000000000" pitchFamily="2" charset="2"/>
              </a:rPr>
              <a:t> 109</a:t>
            </a:r>
            <a:r>
              <a:rPr lang="ko-KR" altLang="en-US" sz="1600" dirty="0">
                <a:solidFill>
                  <a:prstClr val="black"/>
                </a:solidFill>
                <a:sym typeface="Wingdings" panose="05000000000000000000" pitchFamily="2" charset="2"/>
              </a:rPr>
              <a:t>개 컬럼으로 분리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4C81830-E9B6-4B2B-AAB2-802E899B8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무응답의 경우는 </a:t>
            </a:r>
            <a:r>
              <a:rPr lang="en-US" altLang="ko-KR" dirty="0"/>
              <a:t>0</a:t>
            </a:r>
            <a:r>
              <a:rPr lang="ko-KR" altLang="en-US" dirty="0"/>
              <a:t>으로 변경하고</a:t>
            </a:r>
            <a:r>
              <a:rPr lang="en-US" altLang="ko-KR" dirty="0"/>
              <a:t>, </a:t>
            </a:r>
            <a:r>
              <a:rPr lang="ko-KR" altLang="en-US" dirty="0"/>
              <a:t>범주형 변수는 </a:t>
            </a:r>
            <a:r>
              <a:rPr lang="en-US" altLang="ko-KR" dirty="0"/>
              <a:t>pandas</a:t>
            </a:r>
            <a:r>
              <a:rPr lang="ko-KR" altLang="en-US" dirty="0"/>
              <a:t>의 </a:t>
            </a:r>
            <a:r>
              <a:rPr lang="en-US" altLang="ko-KR" dirty="0" err="1"/>
              <a:t>pd.get_dummies</a:t>
            </a:r>
            <a:r>
              <a:rPr lang="ko-KR" altLang="en-US" dirty="0"/>
              <a:t>를 이용하여 </a:t>
            </a:r>
            <a:r>
              <a:rPr lang="en-US" altLang="ko-KR" dirty="0"/>
              <a:t>one-hot </a:t>
            </a:r>
            <a:r>
              <a:rPr lang="ko-KR" altLang="en-US" dirty="0"/>
              <a:t>인코딩 진행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482162-D69B-49A5-BE3F-3B6A067F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1) </a:t>
            </a:r>
            <a:r>
              <a:rPr lang="ko-KR" altLang="en-US" sz="1800" dirty="0">
                <a:solidFill>
                  <a:prstClr val="black"/>
                </a:solidFill>
              </a:rPr>
              <a:t>데이터 </a:t>
            </a:r>
            <a:r>
              <a:rPr lang="ko-KR" altLang="en-US" sz="1800" dirty="0" err="1">
                <a:solidFill>
                  <a:prstClr val="black"/>
                </a:solidFill>
              </a:rPr>
              <a:t>전처리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A3F481-7460-42AF-8342-5A77243FBA61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B3554E-4C17-47FA-86B6-A18FC5DE575B}"/>
              </a:ext>
            </a:extLst>
          </p:cNvPr>
          <p:cNvGrpSpPr/>
          <p:nvPr/>
        </p:nvGrpSpPr>
        <p:grpSpPr>
          <a:xfrm>
            <a:off x="761374" y="2743354"/>
            <a:ext cx="3688595" cy="3238346"/>
            <a:chOff x="661304" y="2619041"/>
            <a:chExt cx="3470958" cy="291216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0C1E715-3422-4E27-A6A9-A743616DBFD6}"/>
                </a:ext>
              </a:extLst>
            </p:cNvPr>
            <p:cNvSpPr/>
            <p:nvPr/>
          </p:nvSpPr>
          <p:spPr>
            <a:xfrm>
              <a:off x="661304" y="2620434"/>
              <a:ext cx="1672321" cy="15016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가정환경</a:t>
              </a:r>
              <a:br>
                <a:rPr lang="en-US" altLang="ko-KR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</a:br>
              <a:endParaRPr lang="en-US" altLang="ko-KR" sz="8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아버지 직업</a:t>
              </a:r>
              <a:endParaRPr lang="en-US" altLang="ko-KR" sz="14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아버지 교육정도</a:t>
              </a:r>
              <a:endParaRPr lang="en-US" altLang="ko-KR" sz="14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가정 환경</a:t>
              </a:r>
              <a:endParaRPr lang="en-US" altLang="ko-KR" sz="14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어머니</a:t>
              </a:r>
              <a:r>
                <a:rPr lang="en-US" altLang="ko-KR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아버지 관계</a:t>
              </a:r>
              <a:endParaRPr lang="en-US" altLang="ko-KR" sz="14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38BD0FB-C619-4A2D-9DE1-84F5EE180510}"/>
                </a:ext>
              </a:extLst>
            </p:cNvPr>
            <p:cNvSpPr/>
            <p:nvPr/>
          </p:nvSpPr>
          <p:spPr>
            <a:xfrm>
              <a:off x="2459941" y="2619041"/>
              <a:ext cx="1672321" cy="15016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개인 정보</a:t>
              </a:r>
              <a:br>
                <a:rPr lang="en-US" altLang="ko-KR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</a:br>
              <a:endParaRPr lang="en-US" altLang="ko-KR" sz="8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교육 수준</a:t>
              </a:r>
              <a:endParaRPr lang="en-US" altLang="ko-KR" sz="14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결혼여부</a:t>
              </a:r>
              <a:endParaRPr lang="en-US" altLang="ko-KR" sz="14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고등학교 종류</a:t>
              </a:r>
              <a:endParaRPr lang="en-US" altLang="ko-KR" sz="14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대학전공</a:t>
              </a:r>
              <a:endParaRPr lang="en-US" altLang="ko-KR" sz="14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대학 지역</a:t>
              </a:r>
              <a:endParaRPr lang="en-US" altLang="ko-KR" sz="14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C5C4439-93BC-45FD-B200-749E6CD671FA}"/>
                </a:ext>
              </a:extLst>
            </p:cNvPr>
            <p:cNvSpPr/>
            <p:nvPr/>
          </p:nvSpPr>
          <p:spPr>
            <a:xfrm>
              <a:off x="661304" y="4228266"/>
              <a:ext cx="3470958" cy="13029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일자리</a:t>
              </a:r>
              <a:br>
                <a:rPr lang="en-US" altLang="ko-KR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</a:br>
              <a:endParaRPr lang="en-US" altLang="ko-KR" sz="7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고용형태</a:t>
              </a:r>
              <a:endParaRPr lang="en-US" altLang="ko-KR" sz="14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직장내 지위</a:t>
              </a:r>
              <a:endParaRPr lang="en-US" altLang="ko-KR" sz="14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회사형태</a:t>
              </a:r>
              <a:endParaRPr lang="en-US" altLang="ko-KR" sz="14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회사인원</a:t>
              </a:r>
              <a:endParaRPr lang="en-US" altLang="ko-KR" sz="14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24" name="직사각형 89">
            <a:extLst>
              <a:ext uri="{FF2B5EF4-FFF2-40B4-BE49-F238E27FC236}">
                <a16:creationId xmlns:a16="http://schemas.microsoft.com/office/drawing/2014/main" id="{9352FC59-7DAB-4564-AB00-0D62310DFF26}"/>
              </a:ext>
            </a:extLst>
          </p:cNvPr>
          <p:cNvSpPr/>
          <p:nvPr/>
        </p:nvSpPr>
        <p:spPr>
          <a:xfrm>
            <a:off x="509588" y="1836084"/>
            <a:ext cx="1758124" cy="232221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 dirty="0"/>
              <a:t>범주형 변수 변환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1CABEF-F372-49C6-9513-D3FEDD73C820}"/>
              </a:ext>
            </a:extLst>
          </p:cNvPr>
          <p:cNvSpPr/>
          <p:nvPr/>
        </p:nvSpPr>
        <p:spPr>
          <a:xfrm>
            <a:off x="761374" y="2376550"/>
            <a:ext cx="3698878" cy="30793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범주형 변수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9C5E8E-399F-4785-8858-2E0A95289C25}"/>
              </a:ext>
            </a:extLst>
          </p:cNvPr>
          <p:cNvSpPr/>
          <p:nvPr/>
        </p:nvSpPr>
        <p:spPr>
          <a:xfrm>
            <a:off x="4733789" y="2376550"/>
            <a:ext cx="4562475" cy="30793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처리 방법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F47FEA3-121A-4C5E-A332-79155418A187}"/>
              </a:ext>
            </a:extLst>
          </p:cNvPr>
          <p:cNvGrpSpPr/>
          <p:nvPr/>
        </p:nvGrpSpPr>
        <p:grpSpPr>
          <a:xfrm>
            <a:off x="415924" y="1369445"/>
            <a:ext cx="9145590" cy="385762"/>
            <a:chOff x="415923" y="1388495"/>
            <a:chExt cx="12357900" cy="385762"/>
          </a:xfrm>
        </p:grpSpPr>
        <p:sp>
          <p:nvSpPr>
            <p:cNvPr id="29" name="화살표: 오각형 28">
              <a:extLst>
                <a:ext uri="{FF2B5EF4-FFF2-40B4-BE49-F238E27FC236}">
                  <a16:creationId xmlns:a16="http://schemas.microsoft.com/office/drawing/2014/main" id="{AB011F6A-AC02-4BF3-8F48-7F8BB364EB4C}"/>
                </a:ext>
              </a:extLst>
            </p:cNvPr>
            <p:cNvSpPr/>
            <p:nvPr/>
          </p:nvSpPr>
          <p:spPr>
            <a:xfrm>
              <a:off x="415923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b="1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0" name="화살표: 오각형 29">
              <a:extLst>
                <a:ext uri="{FF2B5EF4-FFF2-40B4-BE49-F238E27FC236}">
                  <a16:creationId xmlns:a16="http://schemas.microsoft.com/office/drawing/2014/main" id="{631084A7-C180-4ACF-A41C-18A26A93CE1B}"/>
                </a:ext>
              </a:extLst>
            </p:cNvPr>
            <p:cNvSpPr/>
            <p:nvPr/>
          </p:nvSpPr>
          <p:spPr>
            <a:xfrm>
              <a:off x="350264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탐색</a:t>
              </a:r>
            </a:p>
          </p:txBody>
        </p:sp>
        <p:sp>
          <p:nvSpPr>
            <p:cNvPr id="31" name="화살표: 오각형 30">
              <a:extLst>
                <a:ext uri="{FF2B5EF4-FFF2-40B4-BE49-F238E27FC236}">
                  <a16:creationId xmlns:a16="http://schemas.microsoft.com/office/drawing/2014/main" id="{45EA6C8B-99EF-4DC9-A2BF-B700B5C20B2E}"/>
                </a:ext>
              </a:extLst>
            </p:cNvPr>
            <p:cNvSpPr/>
            <p:nvPr/>
          </p:nvSpPr>
          <p:spPr>
            <a:xfrm>
              <a:off x="6589375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32" name="화살표: 오각형 31">
              <a:extLst>
                <a:ext uri="{FF2B5EF4-FFF2-40B4-BE49-F238E27FC236}">
                  <a16:creationId xmlns:a16="http://schemas.microsoft.com/office/drawing/2014/main" id="{26A9F541-649D-4F6E-90E0-90ECEC2EF560}"/>
                </a:ext>
              </a:extLst>
            </p:cNvPr>
            <p:cNvSpPr/>
            <p:nvPr/>
          </p:nvSpPr>
          <p:spPr>
            <a:xfrm>
              <a:off x="967609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2358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C385BA0-9993-4B49-AC31-568A7FBE62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데이터 탐색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3A155-E124-4665-8376-14330C5687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응답자 주요 특성 분석</a:t>
            </a:r>
            <a:endParaRPr lang="en-US" altLang="ko-KR" dirty="0"/>
          </a:p>
          <a:p>
            <a:r>
              <a:rPr lang="ko-KR" altLang="en-US" dirty="0"/>
              <a:t>변수간 관계 분석</a:t>
            </a:r>
          </a:p>
        </p:txBody>
      </p:sp>
    </p:spTree>
    <p:extLst>
      <p:ext uri="{BB962C8B-B14F-4D97-AF65-F5344CB8AC3E}">
        <p14:creationId xmlns:p14="http://schemas.microsoft.com/office/powerpoint/2010/main" val="4225438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C22EDA6D-82CF-459C-BFC5-A4F32F62C94B}"/>
              </a:ext>
            </a:extLst>
          </p:cNvPr>
          <p:cNvSpPr/>
          <p:nvPr/>
        </p:nvSpPr>
        <p:spPr>
          <a:xfrm>
            <a:off x="3338510" y="2281299"/>
            <a:ext cx="5581654" cy="5109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7CC0BE0-3E91-4D5D-9E4E-31CB84532C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초기 </a:t>
            </a:r>
            <a:r>
              <a:rPr lang="en-US" altLang="ko-KR" dirty="0"/>
              <a:t>62,426</a:t>
            </a:r>
            <a:r>
              <a:rPr lang="ko-KR" altLang="en-US" dirty="0"/>
              <a:t>건의 데이터 중 전처리를 마친 </a:t>
            </a:r>
            <a:r>
              <a:rPr lang="en-US" altLang="ko-KR" dirty="0"/>
              <a:t>1,877</a:t>
            </a:r>
            <a:r>
              <a:rPr lang="ko-KR" altLang="en-US" dirty="0"/>
              <a:t>건의 데이터로 분석을 진행함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연령에서 </a:t>
            </a:r>
            <a:r>
              <a:rPr lang="en-US" altLang="ko-KR" dirty="0"/>
              <a:t>20-30</a:t>
            </a:r>
            <a:r>
              <a:rPr lang="ko-KR" altLang="en-US" dirty="0"/>
              <a:t>대 쏠림 현상이 있으며</a:t>
            </a:r>
            <a:r>
              <a:rPr lang="en-US" altLang="ko-KR" dirty="0"/>
              <a:t>, </a:t>
            </a:r>
            <a:r>
              <a:rPr lang="ko-KR" altLang="en-US" dirty="0"/>
              <a:t>혼인여부는 비교적 고르게 분포됨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081DEF9-CF00-490C-AC09-C18F3D7F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2) </a:t>
            </a:r>
            <a:r>
              <a:rPr lang="ko-KR" altLang="en-US" sz="1800" dirty="0">
                <a:solidFill>
                  <a:prstClr val="black"/>
                </a:solidFill>
              </a:rPr>
              <a:t>데이터 탐색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C2B08B-A521-47BC-AC25-162266788A17}"/>
              </a:ext>
            </a:extLst>
          </p:cNvPr>
          <p:cNvSpPr/>
          <p:nvPr/>
        </p:nvSpPr>
        <p:spPr>
          <a:xfrm>
            <a:off x="3338511" y="2297621"/>
            <a:ext cx="27638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초기데이터</a:t>
            </a:r>
            <a:r>
              <a:rPr lang="en-US" altLang="ko-KR" sz="1400" dirty="0"/>
              <a:t>: </a:t>
            </a:r>
            <a:r>
              <a:rPr lang="ko-KR" altLang="en-US" sz="1400" dirty="0"/>
              <a:t>62</a:t>
            </a:r>
            <a:r>
              <a:rPr lang="en-US" altLang="ko-KR" sz="1400" dirty="0"/>
              <a:t>,</a:t>
            </a:r>
            <a:r>
              <a:rPr lang="ko-KR" altLang="en-US" sz="1400" dirty="0"/>
              <a:t>426건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전처리</a:t>
            </a:r>
            <a:r>
              <a:rPr lang="ko-KR" altLang="en-US" sz="1400" dirty="0"/>
              <a:t> 완료 후 데이터</a:t>
            </a:r>
            <a:r>
              <a:rPr lang="en-US" altLang="ko-KR" sz="1400" dirty="0"/>
              <a:t>: 1,877</a:t>
            </a:r>
            <a:r>
              <a:rPr lang="ko-KR" altLang="en-US" sz="1400" dirty="0"/>
              <a:t>건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2D13D19-D007-44D3-9EBC-670306F04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481276"/>
              </p:ext>
            </p:extLst>
          </p:nvPr>
        </p:nvGraphicFramePr>
        <p:xfrm>
          <a:off x="985836" y="2878632"/>
          <a:ext cx="7934328" cy="3240924"/>
        </p:xfrm>
        <a:graphic>
          <a:graphicData uri="http://schemas.openxmlformats.org/drawingml/2006/table">
            <a:tbl>
              <a:tblPr/>
              <a:tblGrid>
                <a:gridCol w="1471614">
                  <a:extLst>
                    <a:ext uri="{9D8B030D-6E8A-4147-A177-3AD203B41FA5}">
                      <a16:colId xmlns:a16="http://schemas.microsoft.com/office/drawing/2014/main" val="2179197989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1031437418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3921316745"/>
                    </a:ext>
                  </a:extLst>
                </a:gridCol>
                <a:gridCol w="2081214">
                  <a:extLst>
                    <a:ext uri="{9D8B030D-6E8A-4147-A177-3AD203B41FA5}">
                      <a16:colId xmlns:a16="http://schemas.microsoft.com/office/drawing/2014/main" val="3918137521"/>
                    </a:ext>
                  </a:extLst>
                </a:gridCol>
              </a:tblGrid>
              <a:tr h="2983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구분</a:t>
                      </a:r>
                      <a:endParaRPr lang="ko-KR" altLang="en-US" sz="1400" kern="0" spc="0" dirty="0">
                        <a:solidFill>
                          <a:srgbClr val="264A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분류</a:t>
                      </a:r>
                      <a:endParaRPr lang="ko-KR" altLang="en-US" sz="1400" kern="0" spc="0" dirty="0">
                        <a:solidFill>
                          <a:srgbClr val="264A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빈도</a:t>
                      </a:r>
                      <a:endParaRPr lang="ko-KR" altLang="en-US" sz="1400" kern="0" spc="0">
                        <a:solidFill>
                          <a:srgbClr val="264A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비율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(%)</a:t>
                      </a:r>
                      <a:endParaRPr lang="ko-KR" altLang="en-US" sz="1400" kern="0" spc="0" dirty="0">
                        <a:solidFill>
                          <a:srgbClr val="264A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986412"/>
                  </a:ext>
                </a:extLst>
              </a:tr>
              <a:tr h="269337">
                <a:tc rowSpan="7"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연령</a:t>
                      </a:r>
                      <a:endParaRPr lang="ko-KR" altLang="en-US" sz="1400" kern="0" spc="0" dirty="0">
                        <a:solidFill>
                          <a:srgbClr val="264A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10205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400" kern="0" spc="0" dirty="0">
                          <a:solidFill>
                            <a:srgbClr val="010205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264A6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264A60"/>
                          </a:solidFill>
                          <a:effectLst/>
                          <a:latin typeface="+mn-ea"/>
                          <a:ea typeface="+mn-ea"/>
                        </a:rPr>
                        <a:t>0.7</a:t>
                      </a: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094053"/>
                  </a:ext>
                </a:extLst>
              </a:tr>
              <a:tr h="269337">
                <a:tc vMerge="1"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marL="89802" marR="89802" marT="44901" marB="44901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ko-KR" altLang="en-US" sz="1400" kern="0" spc="0" dirty="0">
                        <a:solidFill>
                          <a:srgbClr val="01020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694</a:t>
                      </a:r>
                      <a:endParaRPr lang="en-US" sz="1400" kern="0" spc="0" dirty="0">
                        <a:solidFill>
                          <a:srgbClr val="264A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264A60"/>
                          </a:solidFill>
                          <a:effectLst/>
                          <a:latin typeface="+mn-ea"/>
                          <a:ea typeface="+mn-ea"/>
                        </a:rPr>
                        <a:t>37.0</a:t>
                      </a: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090664"/>
                  </a:ext>
                </a:extLst>
              </a:tr>
              <a:tr h="269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ko-KR" altLang="en-US" sz="1400" kern="0" spc="0" dirty="0">
                        <a:solidFill>
                          <a:srgbClr val="01020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795</a:t>
                      </a:r>
                      <a:endParaRPr lang="en-US" sz="1400" kern="0" spc="0" dirty="0">
                        <a:solidFill>
                          <a:srgbClr val="264A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264A60"/>
                          </a:solidFill>
                          <a:effectLst/>
                          <a:latin typeface="+mn-ea"/>
                          <a:ea typeface="+mn-ea"/>
                        </a:rPr>
                        <a:t>42.4</a:t>
                      </a: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326754"/>
                  </a:ext>
                </a:extLst>
              </a:tr>
              <a:tr h="269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ko-KR" altLang="en-US" sz="1400" kern="0" spc="0">
                        <a:solidFill>
                          <a:srgbClr val="01020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247</a:t>
                      </a:r>
                      <a:endParaRPr lang="en-US" sz="1400" kern="0" spc="0" dirty="0">
                        <a:solidFill>
                          <a:srgbClr val="264A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264A60"/>
                          </a:solidFill>
                          <a:effectLst/>
                          <a:latin typeface="+mn-ea"/>
                          <a:ea typeface="+mn-ea"/>
                        </a:rPr>
                        <a:t>13.2</a:t>
                      </a: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52111"/>
                  </a:ext>
                </a:extLst>
              </a:tr>
              <a:tr h="269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ko-KR" altLang="en-US" sz="1400" kern="0" spc="0" dirty="0">
                        <a:solidFill>
                          <a:srgbClr val="01020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119</a:t>
                      </a:r>
                      <a:endParaRPr lang="en-US" sz="1400" kern="0" spc="0" dirty="0">
                        <a:solidFill>
                          <a:srgbClr val="264A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264A60"/>
                          </a:solidFill>
                          <a:effectLst/>
                          <a:latin typeface="+mn-ea"/>
                          <a:ea typeface="+mn-ea"/>
                        </a:rPr>
                        <a:t>6.3</a:t>
                      </a: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189495"/>
                  </a:ext>
                </a:extLst>
              </a:tr>
              <a:tr h="269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 이상</a:t>
                      </a:r>
                      <a:endParaRPr lang="ko-KR" altLang="en-US" sz="1400" kern="0" spc="0">
                        <a:solidFill>
                          <a:srgbClr val="01020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sz="1400" kern="0" spc="0" dirty="0">
                        <a:solidFill>
                          <a:srgbClr val="264A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264A60"/>
                          </a:solidFill>
                          <a:effectLst/>
                          <a:latin typeface="+mn-ea"/>
                          <a:ea typeface="+mn-ea"/>
                        </a:rPr>
                        <a:t>0.4</a:t>
                      </a: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551498"/>
                  </a:ext>
                </a:extLst>
              </a:tr>
              <a:tr h="269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endParaRPr lang="ko-KR" altLang="en-US" sz="1400" kern="0" spc="0">
                        <a:solidFill>
                          <a:srgbClr val="01020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264A60"/>
                          </a:solidFill>
                          <a:effectLst/>
                          <a:latin typeface="+mn-ea"/>
                          <a:ea typeface="+mn-ea"/>
                        </a:rPr>
                        <a:t>1877</a:t>
                      </a: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264A6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401452"/>
                  </a:ext>
                </a:extLst>
              </a:tr>
              <a:tr h="269337">
                <a:tc rowSpan="3"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혼인여부</a:t>
                      </a:r>
                      <a:endParaRPr lang="ko-KR" altLang="en-US" sz="1400" kern="0" spc="0" dirty="0">
                        <a:solidFill>
                          <a:srgbClr val="01020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기혼</a:t>
                      </a:r>
                      <a:endParaRPr lang="ko-KR" altLang="en-US" sz="1400" kern="0" spc="0">
                        <a:solidFill>
                          <a:srgbClr val="01020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1076</a:t>
                      </a:r>
                      <a:endParaRPr lang="en-US" sz="1400" kern="0" spc="0" dirty="0">
                        <a:solidFill>
                          <a:srgbClr val="264A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264A60"/>
                          </a:solidFill>
                          <a:effectLst/>
                          <a:latin typeface="+mn-ea"/>
                          <a:ea typeface="+mn-ea"/>
                        </a:rPr>
                        <a:t>57.3</a:t>
                      </a: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724790"/>
                  </a:ext>
                </a:extLst>
              </a:tr>
              <a:tr h="269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미혼</a:t>
                      </a:r>
                      <a:endParaRPr lang="ko-KR" altLang="en-US" sz="1400" kern="0" spc="0" dirty="0">
                        <a:solidFill>
                          <a:srgbClr val="01020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801</a:t>
                      </a:r>
                      <a:endParaRPr lang="en-US" sz="1400" kern="0" spc="0" dirty="0">
                        <a:solidFill>
                          <a:srgbClr val="264A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264A60"/>
                          </a:solidFill>
                          <a:effectLst/>
                          <a:latin typeface="+mn-ea"/>
                          <a:ea typeface="+mn-ea"/>
                        </a:rPr>
                        <a:t>42.7</a:t>
                      </a: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672644"/>
                  </a:ext>
                </a:extLst>
              </a:tr>
              <a:tr h="269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endParaRPr lang="ko-KR" altLang="en-US" sz="1400" kern="0" spc="0">
                        <a:solidFill>
                          <a:srgbClr val="264A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1877</a:t>
                      </a:r>
                      <a:endParaRPr lang="en-US" sz="1400" kern="0" spc="0" dirty="0">
                        <a:solidFill>
                          <a:srgbClr val="264A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100.0</a:t>
                      </a:r>
                      <a:endParaRPr lang="en-US" sz="1400" kern="0" spc="0" dirty="0">
                        <a:solidFill>
                          <a:srgbClr val="01020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54324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825681-2602-4219-B42E-CB7D05C0688A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직사각형 89">
            <a:extLst>
              <a:ext uri="{FF2B5EF4-FFF2-40B4-BE49-F238E27FC236}">
                <a16:creationId xmlns:a16="http://schemas.microsoft.com/office/drawing/2014/main" id="{459DA16E-EBAE-49D6-AA7D-5E24222C0F71}"/>
              </a:ext>
            </a:extLst>
          </p:cNvPr>
          <p:cNvSpPr/>
          <p:nvPr/>
        </p:nvSpPr>
        <p:spPr>
          <a:xfrm>
            <a:off x="509588" y="1836084"/>
            <a:ext cx="1758124" cy="232221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 dirty="0"/>
              <a:t>응답자 주요 특성 분석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EAB6AD-55C4-4AC3-867C-D87834C43F74}"/>
              </a:ext>
            </a:extLst>
          </p:cNvPr>
          <p:cNvSpPr/>
          <p:nvPr/>
        </p:nvSpPr>
        <p:spPr>
          <a:xfrm>
            <a:off x="985836" y="2281299"/>
            <a:ext cx="2194890" cy="5109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분석데이터 요약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F62908E-DC52-4A19-98AB-FE0CFD0D5418}"/>
              </a:ext>
            </a:extLst>
          </p:cNvPr>
          <p:cNvGrpSpPr/>
          <p:nvPr/>
        </p:nvGrpSpPr>
        <p:grpSpPr>
          <a:xfrm>
            <a:off x="415924" y="1369445"/>
            <a:ext cx="9145590" cy="385762"/>
            <a:chOff x="415923" y="1388495"/>
            <a:chExt cx="12357900" cy="385762"/>
          </a:xfrm>
        </p:grpSpPr>
        <p:sp>
          <p:nvSpPr>
            <p:cNvPr id="24" name="화살표: 오각형 23">
              <a:extLst>
                <a:ext uri="{FF2B5EF4-FFF2-40B4-BE49-F238E27FC236}">
                  <a16:creationId xmlns:a16="http://schemas.microsoft.com/office/drawing/2014/main" id="{6E0807DA-0423-4DFC-919E-1BF4EA40027D}"/>
                </a:ext>
              </a:extLst>
            </p:cNvPr>
            <p:cNvSpPr/>
            <p:nvPr/>
          </p:nvSpPr>
          <p:spPr>
            <a:xfrm>
              <a:off x="415923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5" name="화살표: 오각형 24">
              <a:extLst>
                <a:ext uri="{FF2B5EF4-FFF2-40B4-BE49-F238E27FC236}">
                  <a16:creationId xmlns:a16="http://schemas.microsoft.com/office/drawing/2014/main" id="{5CF793EC-F55F-429A-B6EA-10B20B92966A}"/>
                </a:ext>
              </a:extLst>
            </p:cNvPr>
            <p:cNvSpPr/>
            <p:nvPr/>
          </p:nvSpPr>
          <p:spPr>
            <a:xfrm>
              <a:off x="3502649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탐색</a:t>
              </a:r>
            </a:p>
          </p:txBody>
        </p:sp>
        <p:sp>
          <p:nvSpPr>
            <p:cNvPr id="26" name="화살표: 오각형 25">
              <a:extLst>
                <a:ext uri="{FF2B5EF4-FFF2-40B4-BE49-F238E27FC236}">
                  <a16:creationId xmlns:a16="http://schemas.microsoft.com/office/drawing/2014/main" id="{EAA6D7E3-401E-4797-96CE-37D910C9A09F}"/>
                </a:ext>
              </a:extLst>
            </p:cNvPr>
            <p:cNvSpPr/>
            <p:nvPr/>
          </p:nvSpPr>
          <p:spPr>
            <a:xfrm>
              <a:off x="6589375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27" name="화살표: 오각형 26">
              <a:extLst>
                <a:ext uri="{FF2B5EF4-FFF2-40B4-BE49-F238E27FC236}">
                  <a16:creationId xmlns:a16="http://schemas.microsoft.com/office/drawing/2014/main" id="{A08B717D-C58E-4687-A54B-521BDEA32BA1}"/>
                </a:ext>
              </a:extLst>
            </p:cNvPr>
            <p:cNvSpPr/>
            <p:nvPr/>
          </p:nvSpPr>
          <p:spPr>
            <a:xfrm>
              <a:off x="967609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2243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D2FA5E-51E0-4538-B4BC-911FBC6AB718}"/>
              </a:ext>
            </a:extLst>
          </p:cNvPr>
          <p:cNvSpPr/>
          <p:nvPr/>
        </p:nvSpPr>
        <p:spPr>
          <a:xfrm>
            <a:off x="727162" y="2473239"/>
            <a:ext cx="8464376" cy="3450462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48C612-3E3C-47CB-A8CC-D4D5D73CA1FE}"/>
              </a:ext>
            </a:extLst>
          </p:cNvPr>
          <p:cNvSpPr/>
          <p:nvPr/>
        </p:nvSpPr>
        <p:spPr>
          <a:xfrm>
            <a:off x="3962400" y="2319879"/>
            <a:ext cx="1971675" cy="3506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응답자 연령 분포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B71D987-ECE2-4260-97E3-CB28026223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응답자 연령을 살펴보면</a:t>
            </a:r>
            <a:r>
              <a:rPr lang="en-US" altLang="ko-KR" dirty="0"/>
              <a:t>, 19</a:t>
            </a:r>
            <a:r>
              <a:rPr lang="ko-KR" altLang="en-US" dirty="0"/>
              <a:t>세부터 </a:t>
            </a:r>
            <a:r>
              <a:rPr lang="en-US" altLang="ko-KR" dirty="0"/>
              <a:t>60</a:t>
            </a:r>
            <a:r>
              <a:rPr lang="ko-KR" altLang="en-US" dirty="0"/>
              <a:t>세까지 포함하고 있으며</a:t>
            </a:r>
            <a:r>
              <a:rPr lang="en-US" altLang="ko-KR" dirty="0"/>
              <a:t>, </a:t>
            </a:r>
            <a:r>
              <a:rPr lang="ko-KR" altLang="en-US" dirty="0"/>
              <a:t>평균은 </a:t>
            </a:r>
            <a:r>
              <a:rPr lang="en-US" altLang="ko-KR" dirty="0"/>
              <a:t>33</a:t>
            </a:r>
            <a:r>
              <a:rPr lang="ko-KR" altLang="en-US" dirty="0"/>
              <a:t>세임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E2C408D-FF03-448E-B311-A4916D9C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2) </a:t>
            </a:r>
            <a:r>
              <a:rPr lang="ko-KR" altLang="en-US" sz="1800" dirty="0">
                <a:solidFill>
                  <a:prstClr val="black"/>
                </a:solidFill>
              </a:rPr>
              <a:t>데이터 탐색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8166D4-2C00-4A52-9F7D-E3AC8E57F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47"/>
          <a:stretch/>
        </p:blipFill>
        <p:spPr>
          <a:xfrm>
            <a:off x="988926" y="2988233"/>
            <a:ext cx="4792749" cy="28114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EF8C96-B149-45C2-A2B9-BAAA9B2A0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913" y="2988233"/>
            <a:ext cx="2507412" cy="24848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63DECAB-BEBF-4358-A790-8A4284E8DF66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직사각형 89">
            <a:extLst>
              <a:ext uri="{FF2B5EF4-FFF2-40B4-BE49-F238E27FC236}">
                <a16:creationId xmlns:a16="http://schemas.microsoft.com/office/drawing/2014/main" id="{9E1D3154-B7DA-4F33-A8C7-CA3CA003FA2B}"/>
              </a:ext>
            </a:extLst>
          </p:cNvPr>
          <p:cNvSpPr/>
          <p:nvPr/>
        </p:nvSpPr>
        <p:spPr>
          <a:xfrm>
            <a:off x="509588" y="1836084"/>
            <a:ext cx="1758124" cy="232221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 dirty="0"/>
              <a:t>응답자 주요 특성 분석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594F230-5CA0-4730-8CA2-2AE6EE03503F}"/>
              </a:ext>
            </a:extLst>
          </p:cNvPr>
          <p:cNvGrpSpPr/>
          <p:nvPr/>
        </p:nvGrpSpPr>
        <p:grpSpPr>
          <a:xfrm>
            <a:off x="415924" y="1369445"/>
            <a:ext cx="9145590" cy="385762"/>
            <a:chOff x="415923" y="1388495"/>
            <a:chExt cx="12357900" cy="385762"/>
          </a:xfrm>
        </p:grpSpPr>
        <p:sp>
          <p:nvSpPr>
            <p:cNvPr id="21" name="화살표: 오각형 20">
              <a:extLst>
                <a:ext uri="{FF2B5EF4-FFF2-40B4-BE49-F238E27FC236}">
                  <a16:creationId xmlns:a16="http://schemas.microsoft.com/office/drawing/2014/main" id="{3EC3C500-63DC-4F66-BA81-4E9B6A0C9BCF}"/>
                </a:ext>
              </a:extLst>
            </p:cNvPr>
            <p:cNvSpPr/>
            <p:nvPr/>
          </p:nvSpPr>
          <p:spPr>
            <a:xfrm>
              <a:off x="415923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2" name="화살표: 오각형 21">
              <a:extLst>
                <a:ext uri="{FF2B5EF4-FFF2-40B4-BE49-F238E27FC236}">
                  <a16:creationId xmlns:a16="http://schemas.microsoft.com/office/drawing/2014/main" id="{6DB6B63D-2224-46E4-A3A6-0ABDEA0E164D}"/>
                </a:ext>
              </a:extLst>
            </p:cNvPr>
            <p:cNvSpPr/>
            <p:nvPr/>
          </p:nvSpPr>
          <p:spPr>
            <a:xfrm>
              <a:off x="3502649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탐색</a:t>
              </a:r>
            </a:p>
          </p:txBody>
        </p:sp>
        <p:sp>
          <p:nvSpPr>
            <p:cNvPr id="23" name="화살표: 오각형 22">
              <a:extLst>
                <a:ext uri="{FF2B5EF4-FFF2-40B4-BE49-F238E27FC236}">
                  <a16:creationId xmlns:a16="http://schemas.microsoft.com/office/drawing/2014/main" id="{44E78AD5-A22B-42C4-B949-0CF5EEBDCF0B}"/>
                </a:ext>
              </a:extLst>
            </p:cNvPr>
            <p:cNvSpPr/>
            <p:nvPr/>
          </p:nvSpPr>
          <p:spPr>
            <a:xfrm>
              <a:off x="6589375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24" name="화살표: 오각형 23">
              <a:extLst>
                <a:ext uri="{FF2B5EF4-FFF2-40B4-BE49-F238E27FC236}">
                  <a16:creationId xmlns:a16="http://schemas.microsoft.com/office/drawing/2014/main" id="{9ED18EB1-E038-4CDB-B693-15D5FDCC2C86}"/>
                </a:ext>
              </a:extLst>
            </p:cNvPr>
            <p:cNvSpPr/>
            <p:nvPr/>
          </p:nvSpPr>
          <p:spPr>
            <a:xfrm>
              <a:off x="967609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187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E0D1C9-C607-4826-976E-E8974D2358A5}"/>
              </a:ext>
            </a:extLst>
          </p:cNvPr>
          <p:cNvSpPr/>
          <p:nvPr/>
        </p:nvSpPr>
        <p:spPr>
          <a:xfrm>
            <a:off x="727162" y="2473239"/>
            <a:ext cx="8464376" cy="3450462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C9BC80E-7AE8-4C7F-AE41-C30480A3015B}"/>
              </a:ext>
            </a:extLst>
          </p:cNvPr>
          <p:cNvSpPr/>
          <p:nvPr/>
        </p:nvSpPr>
        <p:spPr>
          <a:xfrm>
            <a:off x="3962400" y="2319879"/>
            <a:ext cx="1971675" cy="3506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응답자 월급 분포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4C81830-E9B6-4B2B-AAB2-802E899B8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응답자의 월급은 최저</a:t>
            </a:r>
            <a:r>
              <a:rPr lang="en-US" altLang="ko-KR" dirty="0"/>
              <a:t>4</a:t>
            </a:r>
            <a:r>
              <a:rPr lang="ko-KR" altLang="en-US" dirty="0"/>
              <a:t>만원부터 </a:t>
            </a:r>
            <a:r>
              <a:rPr lang="en-US" altLang="ko-KR" dirty="0"/>
              <a:t>333</a:t>
            </a:r>
            <a:r>
              <a:rPr lang="ko-KR" altLang="en-US" dirty="0"/>
              <a:t>만원 사이에 분포하였으며</a:t>
            </a:r>
            <a:r>
              <a:rPr lang="en-US" altLang="ko-KR" dirty="0"/>
              <a:t>, </a:t>
            </a:r>
            <a:r>
              <a:rPr lang="ko-KR" altLang="en-US" dirty="0"/>
              <a:t>설문조사 특성상 </a:t>
            </a:r>
            <a:r>
              <a:rPr lang="en-US" altLang="ko-KR" dirty="0"/>
              <a:t>50, 100, 150, 200 </a:t>
            </a:r>
            <a:r>
              <a:rPr lang="ko-KR" altLang="en-US" dirty="0"/>
              <a:t>처럼 </a:t>
            </a:r>
            <a:r>
              <a:rPr lang="en-US" altLang="ko-KR" dirty="0"/>
              <a:t>50</a:t>
            </a:r>
            <a:r>
              <a:rPr lang="ko-KR" altLang="en-US" dirty="0"/>
              <a:t>단위 구간으로 응답이 집중되어 있음을 확인할 수 있음</a:t>
            </a:r>
            <a:r>
              <a:rPr lang="en-US" altLang="ko-KR" dirty="0"/>
              <a:t>. </a:t>
            </a:r>
            <a:r>
              <a:rPr lang="ko-KR" altLang="en-US" dirty="0" err="1"/>
              <a:t>우러급의</a:t>
            </a:r>
            <a:r>
              <a:rPr lang="ko-KR" altLang="en-US" dirty="0"/>
              <a:t> 평균값은 </a:t>
            </a:r>
            <a:r>
              <a:rPr lang="en-US" altLang="ko-KR" dirty="0"/>
              <a:t>150</a:t>
            </a:r>
            <a:r>
              <a:rPr lang="ko-KR" altLang="en-US" dirty="0"/>
              <a:t>만원이며</a:t>
            </a:r>
            <a:r>
              <a:rPr lang="en-US" altLang="ko-KR" dirty="0"/>
              <a:t>, </a:t>
            </a:r>
            <a:r>
              <a:rPr lang="ko-KR" altLang="en-US" dirty="0"/>
              <a:t>중앙값과 같음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482162-D69B-49A5-BE3F-3B6A067F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2) </a:t>
            </a:r>
            <a:r>
              <a:rPr lang="ko-KR" altLang="en-US" sz="1800" dirty="0">
                <a:solidFill>
                  <a:prstClr val="black"/>
                </a:solidFill>
              </a:rPr>
              <a:t>데이터 탐색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A3F481-7460-42AF-8342-5A77243FBA61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0F228F-F4A7-4805-BDA5-246A7B229A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8" r="3681" b="-1"/>
          <a:stretch/>
        </p:blipFill>
        <p:spPr>
          <a:xfrm>
            <a:off x="773934" y="2853205"/>
            <a:ext cx="5006169" cy="29221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9A0D83B-E48E-4518-84AB-F59B35D37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963" y="2973247"/>
            <a:ext cx="2734029" cy="2450446"/>
          </a:xfrm>
          <a:prstGeom prst="rect">
            <a:avLst/>
          </a:prstGeom>
        </p:spPr>
      </p:pic>
      <p:sp>
        <p:nvSpPr>
          <p:cNvPr id="25" name="직사각형 89">
            <a:extLst>
              <a:ext uri="{FF2B5EF4-FFF2-40B4-BE49-F238E27FC236}">
                <a16:creationId xmlns:a16="http://schemas.microsoft.com/office/drawing/2014/main" id="{DF276D89-68B3-42B7-B690-483834A42BA1}"/>
              </a:ext>
            </a:extLst>
          </p:cNvPr>
          <p:cNvSpPr/>
          <p:nvPr/>
        </p:nvSpPr>
        <p:spPr>
          <a:xfrm>
            <a:off x="509588" y="1836084"/>
            <a:ext cx="1758124" cy="232221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 dirty="0"/>
              <a:t>응답자 주요 특성 분석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32BA221-6F85-43DA-8C4D-55553DF1AC6E}"/>
              </a:ext>
            </a:extLst>
          </p:cNvPr>
          <p:cNvGrpSpPr/>
          <p:nvPr/>
        </p:nvGrpSpPr>
        <p:grpSpPr>
          <a:xfrm>
            <a:off x="415924" y="1369445"/>
            <a:ext cx="9145590" cy="385762"/>
            <a:chOff x="415923" y="1388495"/>
            <a:chExt cx="12357900" cy="385762"/>
          </a:xfrm>
        </p:grpSpPr>
        <p:sp>
          <p:nvSpPr>
            <p:cNvPr id="27" name="화살표: 오각형 26">
              <a:extLst>
                <a:ext uri="{FF2B5EF4-FFF2-40B4-BE49-F238E27FC236}">
                  <a16:creationId xmlns:a16="http://schemas.microsoft.com/office/drawing/2014/main" id="{3ADA2CA4-DAB5-4D1A-AAC1-CEC1B65F0BB1}"/>
                </a:ext>
              </a:extLst>
            </p:cNvPr>
            <p:cNvSpPr/>
            <p:nvPr/>
          </p:nvSpPr>
          <p:spPr>
            <a:xfrm>
              <a:off x="415923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8" name="화살표: 오각형 27">
              <a:extLst>
                <a:ext uri="{FF2B5EF4-FFF2-40B4-BE49-F238E27FC236}">
                  <a16:creationId xmlns:a16="http://schemas.microsoft.com/office/drawing/2014/main" id="{694234ED-AB9C-46A1-BE8A-894349D376CA}"/>
                </a:ext>
              </a:extLst>
            </p:cNvPr>
            <p:cNvSpPr/>
            <p:nvPr/>
          </p:nvSpPr>
          <p:spPr>
            <a:xfrm>
              <a:off x="3502649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탐색</a:t>
              </a:r>
            </a:p>
          </p:txBody>
        </p:sp>
        <p:sp>
          <p:nvSpPr>
            <p:cNvPr id="29" name="화살표: 오각형 28">
              <a:extLst>
                <a:ext uri="{FF2B5EF4-FFF2-40B4-BE49-F238E27FC236}">
                  <a16:creationId xmlns:a16="http://schemas.microsoft.com/office/drawing/2014/main" id="{1DF7EC03-17F1-43C6-AA27-20928F4A9089}"/>
                </a:ext>
              </a:extLst>
            </p:cNvPr>
            <p:cNvSpPr/>
            <p:nvPr/>
          </p:nvSpPr>
          <p:spPr>
            <a:xfrm>
              <a:off x="6589375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30" name="화살표: 오각형 29">
              <a:extLst>
                <a:ext uri="{FF2B5EF4-FFF2-40B4-BE49-F238E27FC236}">
                  <a16:creationId xmlns:a16="http://schemas.microsoft.com/office/drawing/2014/main" id="{04485037-4C73-4E8B-8024-1F78E0E701D5}"/>
                </a:ext>
              </a:extLst>
            </p:cNvPr>
            <p:cNvSpPr/>
            <p:nvPr/>
          </p:nvSpPr>
          <p:spPr>
            <a:xfrm>
              <a:off x="967609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5687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41C8AAB-951F-4A38-8011-038941BA2263}"/>
              </a:ext>
            </a:extLst>
          </p:cNvPr>
          <p:cNvSpPr/>
          <p:nvPr/>
        </p:nvSpPr>
        <p:spPr>
          <a:xfrm>
            <a:off x="727162" y="2473239"/>
            <a:ext cx="8464376" cy="3450462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95DE99-6865-430B-B369-265086D27F00}"/>
              </a:ext>
            </a:extLst>
          </p:cNvPr>
          <p:cNvSpPr/>
          <p:nvPr/>
        </p:nvSpPr>
        <p:spPr>
          <a:xfrm>
            <a:off x="3962400" y="2319879"/>
            <a:ext cx="1971675" cy="3506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응답자 경력 분포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4C81830-E9B6-4B2B-AAB2-802E899B8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응답자의 경력분포를 보면 최저 </a:t>
            </a:r>
            <a:r>
              <a:rPr lang="en-US" altLang="ko-KR" dirty="0"/>
              <a:t>1</a:t>
            </a:r>
            <a:r>
              <a:rPr lang="ko-KR" altLang="en-US" dirty="0"/>
              <a:t>년에서 최고 </a:t>
            </a:r>
            <a:r>
              <a:rPr lang="en-US" altLang="ko-KR" dirty="0"/>
              <a:t>14</a:t>
            </a:r>
            <a:r>
              <a:rPr lang="ko-KR" altLang="en-US" dirty="0"/>
              <a:t>년까지의 데이터로 분석을 진행하였고</a:t>
            </a:r>
            <a:r>
              <a:rPr lang="en-US" altLang="ko-KR" dirty="0"/>
              <a:t>, </a:t>
            </a:r>
            <a:r>
              <a:rPr lang="ko-KR" altLang="en-US" dirty="0"/>
              <a:t>평균은 </a:t>
            </a:r>
            <a:r>
              <a:rPr lang="en-US" altLang="ko-KR" dirty="0"/>
              <a:t>4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중앙값은 </a:t>
            </a:r>
            <a:r>
              <a:rPr lang="en-US" altLang="ko-KR" dirty="0"/>
              <a:t>3</a:t>
            </a:r>
            <a:r>
              <a:rPr lang="ko-KR" altLang="en-US" dirty="0"/>
              <a:t>년으로 분석됨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482162-D69B-49A5-BE3F-3B6A067F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2) </a:t>
            </a:r>
            <a:r>
              <a:rPr lang="ko-KR" altLang="en-US" sz="1800" dirty="0">
                <a:solidFill>
                  <a:prstClr val="black"/>
                </a:solidFill>
              </a:rPr>
              <a:t>데이터 탐색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A3F481-7460-42AF-8342-5A77243FBA61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2CF5B0-A741-4115-A0D9-C48E4D8F0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126" y="3066806"/>
            <a:ext cx="2767012" cy="22338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808121E-0697-419C-A9E3-72CEE38F5F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79" r="3395"/>
          <a:stretch/>
        </p:blipFill>
        <p:spPr>
          <a:xfrm>
            <a:off x="962025" y="2933700"/>
            <a:ext cx="4819650" cy="2802555"/>
          </a:xfrm>
          <a:prstGeom prst="rect">
            <a:avLst/>
          </a:prstGeom>
        </p:spPr>
      </p:pic>
      <p:sp>
        <p:nvSpPr>
          <p:cNvPr id="26" name="직사각형 89">
            <a:extLst>
              <a:ext uri="{FF2B5EF4-FFF2-40B4-BE49-F238E27FC236}">
                <a16:creationId xmlns:a16="http://schemas.microsoft.com/office/drawing/2014/main" id="{2025652B-2356-4B16-94CA-80860974BEB8}"/>
              </a:ext>
            </a:extLst>
          </p:cNvPr>
          <p:cNvSpPr/>
          <p:nvPr/>
        </p:nvSpPr>
        <p:spPr>
          <a:xfrm>
            <a:off x="509588" y="1836084"/>
            <a:ext cx="1758124" cy="232221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 dirty="0"/>
              <a:t>응답자 주요 특성 분석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36EC9FE-F842-4325-98C2-6DB0D72A01F8}"/>
              </a:ext>
            </a:extLst>
          </p:cNvPr>
          <p:cNvGrpSpPr/>
          <p:nvPr/>
        </p:nvGrpSpPr>
        <p:grpSpPr>
          <a:xfrm>
            <a:off x="415924" y="1369445"/>
            <a:ext cx="9145590" cy="385762"/>
            <a:chOff x="415923" y="1388495"/>
            <a:chExt cx="12357900" cy="385762"/>
          </a:xfrm>
        </p:grpSpPr>
        <p:sp>
          <p:nvSpPr>
            <p:cNvPr id="28" name="화살표: 오각형 27">
              <a:extLst>
                <a:ext uri="{FF2B5EF4-FFF2-40B4-BE49-F238E27FC236}">
                  <a16:creationId xmlns:a16="http://schemas.microsoft.com/office/drawing/2014/main" id="{5F1B2D81-5556-441B-B3FF-420CDC73B59F}"/>
                </a:ext>
              </a:extLst>
            </p:cNvPr>
            <p:cNvSpPr/>
            <p:nvPr/>
          </p:nvSpPr>
          <p:spPr>
            <a:xfrm>
              <a:off x="415923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9" name="화살표: 오각형 28">
              <a:extLst>
                <a:ext uri="{FF2B5EF4-FFF2-40B4-BE49-F238E27FC236}">
                  <a16:creationId xmlns:a16="http://schemas.microsoft.com/office/drawing/2014/main" id="{F7723248-A285-486A-93FF-8E84B0061D6A}"/>
                </a:ext>
              </a:extLst>
            </p:cNvPr>
            <p:cNvSpPr/>
            <p:nvPr/>
          </p:nvSpPr>
          <p:spPr>
            <a:xfrm>
              <a:off x="3502649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탐색</a:t>
              </a:r>
            </a:p>
          </p:txBody>
        </p:sp>
        <p:sp>
          <p:nvSpPr>
            <p:cNvPr id="30" name="화살표: 오각형 29">
              <a:extLst>
                <a:ext uri="{FF2B5EF4-FFF2-40B4-BE49-F238E27FC236}">
                  <a16:creationId xmlns:a16="http://schemas.microsoft.com/office/drawing/2014/main" id="{DE259C82-5E53-4528-873F-2F28D04A2BFC}"/>
                </a:ext>
              </a:extLst>
            </p:cNvPr>
            <p:cNvSpPr/>
            <p:nvPr/>
          </p:nvSpPr>
          <p:spPr>
            <a:xfrm>
              <a:off x="6589375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31" name="화살표: 오각형 30">
              <a:extLst>
                <a:ext uri="{FF2B5EF4-FFF2-40B4-BE49-F238E27FC236}">
                  <a16:creationId xmlns:a16="http://schemas.microsoft.com/office/drawing/2014/main" id="{EBC43F22-45CE-45B5-8CE0-57A3C6B738FF}"/>
                </a:ext>
              </a:extLst>
            </p:cNvPr>
            <p:cNvSpPr/>
            <p:nvPr/>
          </p:nvSpPr>
          <p:spPr>
            <a:xfrm>
              <a:off x="967609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7657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571871EA-D946-4766-AEC8-FCAD1EB51CCD}"/>
              </a:ext>
            </a:extLst>
          </p:cNvPr>
          <p:cNvSpPr/>
          <p:nvPr/>
        </p:nvSpPr>
        <p:spPr>
          <a:xfrm>
            <a:off x="566737" y="2160972"/>
            <a:ext cx="8815388" cy="4051443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4C81830-E9B6-4B2B-AAB2-802E899B8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변수간 관계분석을 위해 급여와 개인적 특징의 상관을 살펴봄</a:t>
            </a:r>
            <a:r>
              <a:rPr lang="en-US" altLang="ko-KR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482162-D69B-49A5-BE3F-3B6A067F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2) </a:t>
            </a:r>
            <a:r>
              <a:rPr lang="ko-KR" altLang="en-US" sz="1800" dirty="0">
                <a:solidFill>
                  <a:prstClr val="black"/>
                </a:solidFill>
              </a:rPr>
              <a:t>데이터 탐색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A3F481-7460-42AF-8342-5A77243FBA61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F6291EB-F6DF-4E7A-A894-1CBB4D2F447D}"/>
              </a:ext>
            </a:extLst>
          </p:cNvPr>
          <p:cNvGrpSpPr/>
          <p:nvPr/>
        </p:nvGrpSpPr>
        <p:grpSpPr>
          <a:xfrm>
            <a:off x="736609" y="2405141"/>
            <a:ext cx="4216391" cy="3563998"/>
            <a:chOff x="3334372" y="2385377"/>
            <a:chExt cx="4063747" cy="343497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D5B2055B-2FF1-462E-A592-291D6CCC85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4372" y="2385377"/>
              <a:ext cx="4063747" cy="3434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1FA7BB2-32EE-4C05-AD4E-D5198838D573}"/>
                </a:ext>
              </a:extLst>
            </p:cNvPr>
            <p:cNvGrpSpPr/>
            <p:nvPr/>
          </p:nvGrpSpPr>
          <p:grpSpPr>
            <a:xfrm>
              <a:off x="4819879" y="2502684"/>
              <a:ext cx="1802374" cy="3185630"/>
              <a:chOff x="4861512" y="2123660"/>
              <a:chExt cx="2225925" cy="393423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161F387-4B6F-43CB-A5F5-082ED05C934F}"/>
                  </a:ext>
                </a:extLst>
              </p:cNvPr>
              <p:cNvSpPr/>
              <p:nvPr/>
            </p:nvSpPr>
            <p:spPr>
              <a:xfrm>
                <a:off x="5284831" y="2123660"/>
                <a:ext cx="526774" cy="3934239"/>
              </a:xfrm>
              <a:prstGeom prst="rect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6FEEF2A-05C3-4EAE-AB7F-635A7375E948}"/>
                  </a:ext>
                </a:extLst>
              </p:cNvPr>
              <p:cNvSpPr/>
              <p:nvPr/>
            </p:nvSpPr>
            <p:spPr>
              <a:xfrm>
                <a:off x="4861512" y="4381500"/>
                <a:ext cx="430712" cy="411479"/>
              </a:xfrm>
              <a:prstGeom prst="rect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4BCC8DC3-8B66-4B47-B425-847D046F56F2}"/>
                  </a:ext>
                </a:extLst>
              </p:cNvPr>
              <p:cNvSpPr/>
              <p:nvPr/>
            </p:nvSpPr>
            <p:spPr>
              <a:xfrm>
                <a:off x="4861512" y="4815840"/>
                <a:ext cx="430712" cy="411479"/>
              </a:xfrm>
              <a:prstGeom prst="rect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3AF2BE2-4149-4030-984E-BCA8433CCEC6}"/>
                  </a:ext>
                </a:extLst>
              </p:cNvPr>
              <p:cNvSpPr/>
              <p:nvPr/>
            </p:nvSpPr>
            <p:spPr>
              <a:xfrm>
                <a:off x="6656725" y="2140901"/>
                <a:ext cx="430712" cy="411479"/>
              </a:xfrm>
              <a:prstGeom prst="rect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</p:grp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3E30F0-3093-487E-93BE-0E3E20F8D440}"/>
              </a:ext>
            </a:extLst>
          </p:cNvPr>
          <p:cNvSpPr/>
          <p:nvPr/>
        </p:nvSpPr>
        <p:spPr>
          <a:xfrm>
            <a:off x="5549559" y="2698879"/>
            <a:ext cx="3619831" cy="12306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C00000"/>
                </a:solidFill>
              </a:rPr>
              <a:t>급여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와 가장 상관이 높은 변수는 </a:t>
            </a:r>
            <a:br>
              <a:rPr lang="en-US" altLang="ko-KR" sz="1400" dirty="0">
                <a:solidFill>
                  <a:sysClr val="windowText" lastClr="000000"/>
                </a:solidFill>
              </a:rPr>
            </a:br>
            <a:r>
              <a:rPr lang="ko-KR" altLang="en-US" sz="1400" b="1" dirty="0">
                <a:solidFill>
                  <a:srgbClr val="C00000"/>
                </a:solidFill>
              </a:rPr>
              <a:t>대학 졸업 여부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univ_grad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, 0.24)</a:t>
            </a:r>
            <a:br>
              <a:rPr lang="en-US" altLang="ko-KR" sz="1400" dirty="0">
                <a:solidFill>
                  <a:sysClr val="windowText" lastClr="000000"/>
                </a:solidFill>
              </a:rPr>
            </a:br>
            <a:endParaRPr lang="en-US" altLang="ko-KR" sz="1050" dirty="0">
              <a:solidFill>
                <a:sysClr val="windowText" lastClr="000000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두 번째 상관이 높은 변수는 </a:t>
            </a:r>
            <a:r>
              <a:rPr lang="ko-KR" altLang="en-US" sz="1400" b="1" dirty="0">
                <a:solidFill>
                  <a:srgbClr val="C00000"/>
                </a:solidFill>
              </a:rPr>
              <a:t>아버지의 교육 수준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fa_edu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, 0.2)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9170AA-5AD1-40E9-BD4E-B4628339B83C}"/>
              </a:ext>
            </a:extLst>
          </p:cNvPr>
          <p:cNvSpPr/>
          <p:nvPr/>
        </p:nvSpPr>
        <p:spPr>
          <a:xfrm>
            <a:off x="5505525" y="2375096"/>
            <a:ext cx="1476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i="1" dirty="0">
                <a:solidFill>
                  <a:srgbClr val="0070C0"/>
                </a:solidFill>
              </a:rPr>
              <a:t>급여와 상관관계</a:t>
            </a:r>
            <a:endParaRPr lang="ko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1AADB5B-36FC-42B5-8219-96221A07FC54}"/>
              </a:ext>
            </a:extLst>
          </p:cNvPr>
          <p:cNvSpPr/>
          <p:nvPr/>
        </p:nvSpPr>
        <p:spPr>
          <a:xfrm>
            <a:off x="5505524" y="4144139"/>
            <a:ext cx="1476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i="1" dirty="0">
                <a:solidFill>
                  <a:srgbClr val="0070C0"/>
                </a:solidFill>
              </a:rPr>
              <a:t>변수간 상관관계</a:t>
            </a:r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1A3A8A9-42A1-4429-B4FC-D98782E264C7}"/>
              </a:ext>
            </a:extLst>
          </p:cNvPr>
          <p:cNvSpPr/>
          <p:nvPr/>
        </p:nvSpPr>
        <p:spPr>
          <a:xfrm>
            <a:off x="5549559" y="4444361"/>
            <a:ext cx="3619831" cy="13437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나이와 결혼여부가 가장 높음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(-0.6)</a:t>
            </a:r>
            <a:br>
              <a:rPr lang="en-US" altLang="ko-KR" sz="1400" dirty="0">
                <a:solidFill>
                  <a:sysClr val="windowText" lastClr="000000"/>
                </a:solidFill>
              </a:rPr>
            </a:br>
            <a:endParaRPr lang="en-US" altLang="ko-KR" sz="1050" dirty="0">
              <a:solidFill>
                <a:sysClr val="windowText" lastClr="000000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C00000"/>
                </a:solidFill>
              </a:rPr>
              <a:t>딸의 대졸여부는 아버지의 학력과 양의 상관</a:t>
            </a:r>
            <a:r>
              <a:rPr lang="ko-KR" altLang="en-US" sz="1400" dirty="0">
                <a:solidFill>
                  <a:schemeClr val="tx1"/>
                </a:solidFill>
              </a:rPr>
              <a:t>을 보임 </a:t>
            </a:r>
            <a:r>
              <a:rPr lang="en-US" altLang="ko-KR" sz="1400" dirty="0">
                <a:solidFill>
                  <a:schemeClr val="tx1"/>
                </a:solidFill>
              </a:rPr>
              <a:t>(0.39)</a:t>
            </a:r>
            <a:br>
              <a:rPr lang="en-US" altLang="ko-KR" sz="1400" dirty="0">
                <a:solidFill>
                  <a:schemeClr val="tx1"/>
                </a:solidFill>
              </a:rPr>
            </a:br>
            <a:endParaRPr lang="en-US" altLang="ko-KR" sz="105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나이와 대졸여부는 음의 상관을 보임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(-0.36)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89">
            <a:extLst>
              <a:ext uri="{FF2B5EF4-FFF2-40B4-BE49-F238E27FC236}">
                <a16:creationId xmlns:a16="http://schemas.microsoft.com/office/drawing/2014/main" id="{0C16C90B-B0EB-4E2A-A36E-028B74448B4D}"/>
              </a:ext>
            </a:extLst>
          </p:cNvPr>
          <p:cNvSpPr/>
          <p:nvPr/>
        </p:nvSpPr>
        <p:spPr>
          <a:xfrm>
            <a:off x="509588" y="1836084"/>
            <a:ext cx="1758124" cy="232221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/>
              <a:t>변수간 관계 분석</a:t>
            </a:r>
            <a:endParaRPr lang="ko-KR" altLang="en-US" sz="1100" b="1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D670846-DB8C-4FE3-96FA-01F7069792D2}"/>
              </a:ext>
            </a:extLst>
          </p:cNvPr>
          <p:cNvGrpSpPr/>
          <p:nvPr/>
        </p:nvGrpSpPr>
        <p:grpSpPr>
          <a:xfrm>
            <a:off x="415924" y="1369445"/>
            <a:ext cx="9145590" cy="385762"/>
            <a:chOff x="415923" y="1388495"/>
            <a:chExt cx="12357900" cy="385762"/>
          </a:xfrm>
        </p:grpSpPr>
        <p:sp>
          <p:nvSpPr>
            <p:cNvPr id="39" name="화살표: 오각형 38">
              <a:extLst>
                <a:ext uri="{FF2B5EF4-FFF2-40B4-BE49-F238E27FC236}">
                  <a16:creationId xmlns:a16="http://schemas.microsoft.com/office/drawing/2014/main" id="{DB328B67-F984-469A-8CA5-79BD730775CC}"/>
                </a:ext>
              </a:extLst>
            </p:cNvPr>
            <p:cNvSpPr/>
            <p:nvPr/>
          </p:nvSpPr>
          <p:spPr>
            <a:xfrm>
              <a:off x="415923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40" name="화살표: 오각형 39">
              <a:extLst>
                <a:ext uri="{FF2B5EF4-FFF2-40B4-BE49-F238E27FC236}">
                  <a16:creationId xmlns:a16="http://schemas.microsoft.com/office/drawing/2014/main" id="{648C80A7-5289-4744-A4A1-92C47A2BDDC1}"/>
                </a:ext>
              </a:extLst>
            </p:cNvPr>
            <p:cNvSpPr/>
            <p:nvPr/>
          </p:nvSpPr>
          <p:spPr>
            <a:xfrm>
              <a:off x="3502649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탐색</a:t>
              </a:r>
            </a:p>
          </p:txBody>
        </p:sp>
        <p:sp>
          <p:nvSpPr>
            <p:cNvPr id="41" name="화살표: 오각형 40">
              <a:extLst>
                <a:ext uri="{FF2B5EF4-FFF2-40B4-BE49-F238E27FC236}">
                  <a16:creationId xmlns:a16="http://schemas.microsoft.com/office/drawing/2014/main" id="{025790E8-B517-448B-96AC-2434DEFBE57F}"/>
                </a:ext>
              </a:extLst>
            </p:cNvPr>
            <p:cNvSpPr/>
            <p:nvPr/>
          </p:nvSpPr>
          <p:spPr>
            <a:xfrm>
              <a:off x="6589375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42" name="화살표: 오각형 41">
              <a:extLst>
                <a:ext uri="{FF2B5EF4-FFF2-40B4-BE49-F238E27FC236}">
                  <a16:creationId xmlns:a16="http://schemas.microsoft.com/office/drawing/2014/main" id="{A4177B59-3963-443C-9261-7072EDDF1AC6}"/>
                </a:ext>
              </a:extLst>
            </p:cNvPr>
            <p:cNvSpPr/>
            <p:nvPr/>
          </p:nvSpPr>
          <p:spPr>
            <a:xfrm>
              <a:off x="967609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605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959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EA4D1EED-0262-4B2B-BC5B-8FCDD0603E2B}"/>
              </a:ext>
            </a:extLst>
          </p:cNvPr>
          <p:cNvSpPr/>
          <p:nvPr/>
        </p:nvSpPr>
        <p:spPr>
          <a:xfrm>
            <a:off x="566737" y="2160972"/>
            <a:ext cx="8815388" cy="4051443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7296199-23E9-4D3D-B151-13586992B1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경력에 따른 급여의 변화를 보기 위해 두 변수의 상관 관계를 살펴봄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C1EF28-2131-4DB9-A349-48A1A144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2) </a:t>
            </a:r>
            <a:r>
              <a:rPr lang="ko-KR" altLang="en-US" sz="1800" dirty="0">
                <a:solidFill>
                  <a:prstClr val="black"/>
                </a:solidFill>
              </a:rPr>
              <a:t>데이터 탐색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595B01-6420-456D-9662-0C4E270EEBAE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859AE53-C3F9-4F4E-815D-A19067C62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80077"/>
            <a:ext cx="5583936" cy="342184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85CEDC-88E2-4265-A5AD-3B83D386A985}"/>
              </a:ext>
            </a:extLst>
          </p:cNvPr>
          <p:cNvSpPr/>
          <p:nvPr/>
        </p:nvSpPr>
        <p:spPr>
          <a:xfrm>
            <a:off x="6621788" y="2540442"/>
            <a:ext cx="2657659" cy="31837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여성의 임금은 경력이 증가할수록 증가하는 경향을 보이지 않음 </a:t>
            </a:r>
            <a:br>
              <a:rPr lang="en-US" altLang="ko-KR" sz="1400" dirty="0">
                <a:solidFill>
                  <a:schemeClr val="tx1"/>
                </a:solidFill>
              </a:rPr>
            </a:br>
            <a:endParaRPr lang="en-US" altLang="ko-KR" sz="10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급여와 가장 강력한 선형 관계를 예측하였으나 그렇지 못함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경력변수 생성 과정에서 경력 단절이 반영되지 못한 것으로 추정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경력 단절 기간을 산입한다면 경력이 증가하더라도 급여가 증가하지 않을 수 있음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D85811-490A-4B56-8C44-6BB93E7C6CB3}"/>
              </a:ext>
            </a:extLst>
          </p:cNvPr>
          <p:cNvSpPr/>
          <p:nvPr/>
        </p:nvSpPr>
        <p:spPr>
          <a:xfrm>
            <a:off x="6577754" y="2216659"/>
            <a:ext cx="17107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i="1" dirty="0">
                <a:solidFill>
                  <a:srgbClr val="0070C0"/>
                </a:solidFill>
              </a:rPr>
              <a:t>급여와 경력의 관계</a:t>
            </a:r>
            <a:endParaRPr lang="ko-KR" altLang="en-US" sz="1600" dirty="0"/>
          </a:p>
        </p:txBody>
      </p:sp>
      <p:sp>
        <p:nvSpPr>
          <p:cNvPr id="21" name="직사각형 89">
            <a:extLst>
              <a:ext uri="{FF2B5EF4-FFF2-40B4-BE49-F238E27FC236}">
                <a16:creationId xmlns:a16="http://schemas.microsoft.com/office/drawing/2014/main" id="{E40494E3-6B64-4519-8D30-8308485E27B5}"/>
              </a:ext>
            </a:extLst>
          </p:cNvPr>
          <p:cNvSpPr/>
          <p:nvPr/>
        </p:nvSpPr>
        <p:spPr>
          <a:xfrm>
            <a:off x="509588" y="1836084"/>
            <a:ext cx="1758124" cy="232221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/>
              <a:t>변수간 관계 분석</a:t>
            </a:r>
            <a:endParaRPr lang="ko-KR" altLang="en-US" sz="1100" b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E2BBEA1-5C9E-4F54-A425-D0ED13D53A42}"/>
              </a:ext>
            </a:extLst>
          </p:cNvPr>
          <p:cNvGrpSpPr/>
          <p:nvPr/>
        </p:nvGrpSpPr>
        <p:grpSpPr>
          <a:xfrm>
            <a:off x="415924" y="1369445"/>
            <a:ext cx="9145590" cy="385762"/>
            <a:chOff x="415923" y="1388495"/>
            <a:chExt cx="12357900" cy="385762"/>
          </a:xfrm>
        </p:grpSpPr>
        <p:sp>
          <p:nvSpPr>
            <p:cNvPr id="25" name="화살표: 오각형 24">
              <a:extLst>
                <a:ext uri="{FF2B5EF4-FFF2-40B4-BE49-F238E27FC236}">
                  <a16:creationId xmlns:a16="http://schemas.microsoft.com/office/drawing/2014/main" id="{51FDFD3E-EA0B-4585-9E3A-AE1D6B7EC0A6}"/>
                </a:ext>
              </a:extLst>
            </p:cNvPr>
            <p:cNvSpPr/>
            <p:nvPr/>
          </p:nvSpPr>
          <p:spPr>
            <a:xfrm>
              <a:off x="415923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6" name="화살표: 오각형 25">
              <a:extLst>
                <a:ext uri="{FF2B5EF4-FFF2-40B4-BE49-F238E27FC236}">
                  <a16:creationId xmlns:a16="http://schemas.microsoft.com/office/drawing/2014/main" id="{E8CFE6EF-701E-4FFC-AE34-5044CB6C8190}"/>
                </a:ext>
              </a:extLst>
            </p:cNvPr>
            <p:cNvSpPr/>
            <p:nvPr/>
          </p:nvSpPr>
          <p:spPr>
            <a:xfrm>
              <a:off x="3502649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탐색</a:t>
              </a:r>
            </a:p>
          </p:txBody>
        </p:sp>
        <p:sp>
          <p:nvSpPr>
            <p:cNvPr id="27" name="화살표: 오각형 26">
              <a:extLst>
                <a:ext uri="{FF2B5EF4-FFF2-40B4-BE49-F238E27FC236}">
                  <a16:creationId xmlns:a16="http://schemas.microsoft.com/office/drawing/2014/main" id="{5F638B25-2387-4D20-933E-23D63E70553E}"/>
                </a:ext>
              </a:extLst>
            </p:cNvPr>
            <p:cNvSpPr/>
            <p:nvPr/>
          </p:nvSpPr>
          <p:spPr>
            <a:xfrm>
              <a:off x="6589375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28" name="화살표: 오각형 27">
              <a:extLst>
                <a:ext uri="{FF2B5EF4-FFF2-40B4-BE49-F238E27FC236}">
                  <a16:creationId xmlns:a16="http://schemas.microsoft.com/office/drawing/2014/main" id="{8670EBE1-C968-4695-8D99-8F4BF689CFA8}"/>
                </a:ext>
              </a:extLst>
            </p:cNvPr>
            <p:cNvSpPr/>
            <p:nvPr/>
          </p:nvSpPr>
          <p:spPr>
            <a:xfrm>
              <a:off x="967609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9577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80BF08-9873-45DF-A13A-4081B1500F77}"/>
              </a:ext>
            </a:extLst>
          </p:cNvPr>
          <p:cNvSpPr/>
          <p:nvPr/>
        </p:nvSpPr>
        <p:spPr>
          <a:xfrm>
            <a:off x="566737" y="2160972"/>
            <a:ext cx="8815388" cy="4051443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4C81830-E9B6-4B2B-AAB2-802E899B8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급여에 영향을 미치는 요인들을 확인하기 위해 각 변수와 급여를 비교함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482162-D69B-49A5-BE3F-3B6A067F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2) </a:t>
            </a:r>
            <a:r>
              <a:rPr lang="ko-KR" altLang="en-US" sz="1800" dirty="0">
                <a:solidFill>
                  <a:prstClr val="black"/>
                </a:solidFill>
              </a:rPr>
              <a:t>데이터 탐색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A3F481-7460-42AF-8342-5A77243FBA61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DABCD5-CA1A-4139-89FF-B8B55DB29221}"/>
              </a:ext>
            </a:extLst>
          </p:cNvPr>
          <p:cNvGrpSpPr/>
          <p:nvPr/>
        </p:nvGrpSpPr>
        <p:grpSpPr>
          <a:xfrm>
            <a:off x="626553" y="2281300"/>
            <a:ext cx="5550410" cy="3713862"/>
            <a:chOff x="2374052" y="1877439"/>
            <a:chExt cx="6614077" cy="443128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F347A42-F5B0-405E-A7BF-BCB5E5CBF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4052" y="1877439"/>
              <a:ext cx="6614077" cy="4431286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A5514A7-81DB-4AF3-B860-468D61A26D61}"/>
                </a:ext>
              </a:extLst>
            </p:cNvPr>
            <p:cNvSpPr/>
            <p:nvPr/>
          </p:nvSpPr>
          <p:spPr>
            <a:xfrm>
              <a:off x="6227064" y="1979827"/>
              <a:ext cx="2761065" cy="1778358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95A3C39-300C-41A7-9180-3D252D560C5E}"/>
              </a:ext>
            </a:extLst>
          </p:cNvPr>
          <p:cNvSpPr/>
          <p:nvPr/>
        </p:nvSpPr>
        <p:spPr>
          <a:xfrm>
            <a:off x="6621788" y="2540442"/>
            <a:ext cx="2657659" cy="31837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변수 간 가장 뚜렷한 차이를 보이는 것은 </a:t>
            </a:r>
            <a:r>
              <a:rPr lang="ko-KR" altLang="en-US" sz="1400" b="1" dirty="0">
                <a:solidFill>
                  <a:srgbClr val="C00000"/>
                </a:solidFill>
              </a:rPr>
              <a:t>아버지의 교육 수준과 딸의 급여</a:t>
            </a:r>
            <a:r>
              <a:rPr lang="ko-KR" altLang="en-US" sz="1400" dirty="0">
                <a:solidFill>
                  <a:schemeClr val="tx1"/>
                </a:solidFill>
              </a:rPr>
              <a:t>와의 관계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15</a:t>
            </a:r>
            <a:r>
              <a:rPr lang="ko-KR" altLang="en-US" sz="1400" dirty="0">
                <a:solidFill>
                  <a:schemeClr val="tx1"/>
                </a:solidFill>
              </a:rPr>
              <a:t>세 무렵의 가정 형편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부모님의 관계는 긍정적 응답에서는 급여와 관계가 적었지만 부정적 응답 시 급여에 부정적 영향을 주는 것을 확인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아버지의 직업에 따른 급여의 중앙값은 아버지가 군인일 때 </a:t>
            </a:r>
            <a:r>
              <a:rPr lang="en-US" altLang="ko-KR" sz="1400" dirty="0">
                <a:solidFill>
                  <a:schemeClr val="tx1"/>
                </a:solidFill>
              </a:rPr>
              <a:t>(10</a:t>
            </a:r>
            <a:r>
              <a:rPr lang="ko-KR" altLang="en-US" sz="1400" dirty="0">
                <a:solidFill>
                  <a:schemeClr val="tx1"/>
                </a:solidFill>
              </a:rPr>
              <a:t>번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가 가장 높았음 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7ECECB6-C6A1-4D89-8909-865EC9FD636A}"/>
              </a:ext>
            </a:extLst>
          </p:cNvPr>
          <p:cNvSpPr/>
          <p:nvPr/>
        </p:nvSpPr>
        <p:spPr>
          <a:xfrm>
            <a:off x="6577754" y="2216659"/>
            <a:ext cx="22974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i="1" dirty="0">
                <a:solidFill>
                  <a:srgbClr val="0070C0"/>
                </a:solidFill>
              </a:rPr>
              <a:t>급여와 다른 변수와의 관계</a:t>
            </a:r>
            <a:endParaRPr lang="ko-KR" altLang="en-US" sz="1600" dirty="0"/>
          </a:p>
        </p:txBody>
      </p:sp>
      <p:sp>
        <p:nvSpPr>
          <p:cNvPr id="24" name="직사각형 89">
            <a:extLst>
              <a:ext uri="{FF2B5EF4-FFF2-40B4-BE49-F238E27FC236}">
                <a16:creationId xmlns:a16="http://schemas.microsoft.com/office/drawing/2014/main" id="{9398F2E9-41FD-4390-AC74-5AF08B9D00EC}"/>
              </a:ext>
            </a:extLst>
          </p:cNvPr>
          <p:cNvSpPr/>
          <p:nvPr/>
        </p:nvSpPr>
        <p:spPr>
          <a:xfrm>
            <a:off x="509588" y="1836084"/>
            <a:ext cx="1758124" cy="232221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/>
              <a:t>변수간 관계 분석</a:t>
            </a:r>
            <a:endParaRPr lang="ko-KR" altLang="en-US" sz="1100" b="1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98FAACE-1C4F-4758-8449-6BD9D8A14A3A}"/>
              </a:ext>
            </a:extLst>
          </p:cNvPr>
          <p:cNvGrpSpPr/>
          <p:nvPr/>
        </p:nvGrpSpPr>
        <p:grpSpPr>
          <a:xfrm>
            <a:off x="415924" y="1369445"/>
            <a:ext cx="9145590" cy="385762"/>
            <a:chOff x="415923" y="1388495"/>
            <a:chExt cx="12357900" cy="385762"/>
          </a:xfrm>
        </p:grpSpPr>
        <p:sp>
          <p:nvSpPr>
            <p:cNvPr id="28" name="화살표: 오각형 27">
              <a:extLst>
                <a:ext uri="{FF2B5EF4-FFF2-40B4-BE49-F238E27FC236}">
                  <a16:creationId xmlns:a16="http://schemas.microsoft.com/office/drawing/2014/main" id="{9642D291-97AF-4D01-A194-3E552515FAB4}"/>
                </a:ext>
              </a:extLst>
            </p:cNvPr>
            <p:cNvSpPr/>
            <p:nvPr/>
          </p:nvSpPr>
          <p:spPr>
            <a:xfrm>
              <a:off x="415923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9" name="화살표: 오각형 28">
              <a:extLst>
                <a:ext uri="{FF2B5EF4-FFF2-40B4-BE49-F238E27FC236}">
                  <a16:creationId xmlns:a16="http://schemas.microsoft.com/office/drawing/2014/main" id="{E4B01CC5-E24C-4BCF-A680-17360F5C1414}"/>
                </a:ext>
              </a:extLst>
            </p:cNvPr>
            <p:cNvSpPr/>
            <p:nvPr/>
          </p:nvSpPr>
          <p:spPr>
            <a:xfrm>
              <a:off x="3502649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탐색</a:t>
              </a:r>
            </a:p>
          </p:txBody>
        </p:sp>
        <p:sp>
          <p:nvSpPr>
            <p:cNvPr id="30" name="화살표: 오각형 29">
              <a:extLst>
                <a:ext uri="{FF2B5EF4-FFF2-40B4-BE49-F238E27FC236}">
                  <a16:creationId xmlns:a16="http://schemas.microsoft.com/office/drawing/2014/main" id="{F8BDB5F7-7FE1-4D5C-B0AD-98CCF621223A}"/>
                </a:ext>
              </a:extLst>
            </p:cNvPr>
            <p:cNvSpPr/>
            <p:nvPr/>
          </p:nvSpPr>
          <p:spPr>
            <a:xfrm>
              <a:off x="6589375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31" name="화살표: 오각형 30">
              <a:extLst>
                <a:ext uri="{FF2B5EF4-FFF2-40B4-BE49-F238E27FC236}">
                  <a16:creationId xmlns:a16="http://schemas.microsoft.com/office/drawing/2014/main" id="{3A7FD05C-21A5-4923-AC3D-62FF8477B361}"/>
                </a:ext>
              </a:extLst>
            </p:cNvPr>
            <p:cNvSpPr/>
            <p:nvPr/>
          </p:nvSpPr>
          <p:spPr>
            <a:xfrm>
              <a:off x="967609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003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AADA77-6B40-47DE-84FB-717D3E6AD268}"/>
              </a:ext>
            </a:extLst>
          </p:cNvPr>
          <p:cNvSpPr/>
          <p:nvPr/>
        </p:nvSpPr>
        <p:spPr>
          <a:xfrm>
            <a:off x="566737" y="2160972"/>
            <a:ext cx="8815388" cy="4051443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4C81830-E9B6-4B2B-AAB2-802E899B8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급여에 영향을 미치는 요인들을 확인하기 위해 각 변수와 급여를 비교함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482162-D69B-49A5-BE3F-3B6A067F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2) </a:t>
            </a:r>
            <a:r>
              <a:rPr lang="ko-KR" altLang="en-US" sz="1800" dirty="0">
                <a:solidFill>
                  <a:prstClr val="black"/>
                </a:solidFill>
              </a:rPr>
              <a:t>데이터 탐색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A3F481-7460-42AF-8342-5A77243FBA61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846CBF5-E1CF-415D-A599-59FA0DC64463}"/>
              </a:ext>
            </a:extLst>
          </p:cNvPr>
          <p:cNvGrpSpPr/>
          <p:nvPr/>
        </p:nvGrpSpPr>
        <p:grpSpPr>
          <a:xfrm>
            <a:off x="626553" y="2281300"/>
            <a:ext cx="5749986" cy="3860796"/>
            <a:chOff x="2763078" y="1958589"/>
            <a:chExt cx="6509509" cy="437077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583983E-2E08-4E3B-86E0-A62F3E3C0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3078" y="1958589"/>
              <a:ext cx="6509509" cy="4370773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A088B97-00D0-40A9-82BE-5020F8E06022}"/>
                </a:ext>
              </a:extLst>
            </p:cNvPr>
            <p:cNvSpPr/>
            <p:nvPr/>
          </p:nvSpPr>
          <p:spPr>
            <a:xfrm>
              <a:off x="3203415" y="2124554"/>
              <a:ext cx="2694469" cy="1645024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2CE4E65-5D30-41E6-86B7-3714FA52D3B4}"/>
              </a:ext>
            </a:extLst>
          </p:cNvPr>
          <p:cNvSpPr/>
          <p:nvPr/>
        </p:nvSpPr>
        <p:spPr>
          <a:xfrm>
            <a:off x="6621788" y="2540442"/>
            <a:ext cx="2657659" cy="31837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급여와 가장 큰 상관을 보인 것은 본인의 교육 수준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(6</a:t>
            </a:r>
            <a:r>
              <a:rPr lang="ko-KR" altLang="en-US" sz="1200" dirty="0">
                <a:solidFill>
                  <a:schemeClr val="tx1"/>
                </a:solidFill>
              </a:rPr>
              <a:t>번 전문대</a:t>
            </a:r>
            <a:r>
              <a:rPr lang="en-US" altLang="ko-KR" sz="1200" dirty="0">
                <a:solidFill>
                  <a:schemeClr val="tx1"/>
                </a:solidFill>
              </a:rPr>
              <a:t>, 7</a:t>
            </a:r>
            <a:r>
              <a:rPr lang="ko-KR" altLang="en-US" sz="1200" dirty="0">
                <a:solidFill>
                  <a:schemeClr val="tx1"/>
                </a:solidFill>
              </a:rPr>
              <a:t>번 </a:t>
            </a:r>
            <a:r>
              <a:rPr lang="en-US" altLang="ko-KR" sz="1200" dirty="0">
                <a:solidFill>
                  <a:schemeClr val="tx1"/>
                </a:solidFill>
              </a:rPr>
              <a:t>4</a:t>
            </a:r>
            <a:r>
              <a:rPr lang="ko-KR" altLang="en-US" sz="1200" dirty="0">
                <a:solidFill>
                  <a:schemeClr val="tx1"/>
                </a:solidFill>
              </a:rPr>
              <a:t>년제</a:t>
            </a:r>
            <a:r>
              <a:rPr lang="en-US" altLang="ko-KR" sz="1200" dirty="0">
                <a:solidFill>
                  <a:schemeClr val="tx1"/>
                </a:solidFill>
              </a:rPr>
              <a:t>(5-6</a:t>
            </a:r>
            <a:r>
              <a:rPr lang="ko-KR" altLang="en-US" sz="1200" dirty="0">
                <a:solidFill>
                  <a:schemeClr val="tx1"/>
                </a:solidFill>
              </a:rPr>
              <a:t>년제 포함</a:t>
            </a:r>
            <a:r>
              <a:rPr lang="en-US" altLang="ko-KR" sz="1200" dirty="0">
                <a:solidFill>
                  <a:schemeClr val="tx1"/>
                </a:solidFill>
              </a:rPr>
              <a:t>), 8</a:t>
            </a:r>
            <a:r>
              <a:rPr lang="ko-KR" altLang="en-US" sz="1200" dirty="0">
                <a:solidFill>
                  <a:schemeClr val="tx1"/>
                </a:solidFill>
              </a:rPr>
              <a:t>번 대학원 석사</a:t>
            </a:r>
            <a:r>
              <a:rPr lang="en-US" altLang="ko-KR" sz="1200" dirty="0">
                <a:solidFill>
                  <a:schemeClr val="tx1"/>
                </a:solidFill>
              </a:rPr>
              <a:t>, 9</a:t>
            </a:r>
            <a:r>
              <a:rPr lang="ko-KR" altLang="en-US" sz="1200" dirty="0">
                <a:solidFill>
                  <a:schemeClr val="tx1"/>
                </a:solidFill>
              </a:rPr>
              <a:t>번 대학원 박사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sz="105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본 분석에서는 대학졸업 여부로 구분하여 진행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초대졸</a:t>
            </a:r>
            <a:r>
              <a:rPr lang="ko-KR" altLang="en-US" sz="1400" dirty="0">
                <a:solidFill>
                  <a:schemeClr val="tx1"/>
                </a:solidFill>
              </a:rPr>
              <a:t> 포함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결혼여부는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번이 </a:t>
            </a:r>
            <a:r>
              <a:rPr lang="ko-KR" altLang="en-US" sz="1400" dirty="0" err="1">
                <a:solidFill>
                  <a:schemeClr val="tx1"/>
                </a:solidFill>
              </a:rPr>
              <a:t>유경험</a:t>
            </a:r>
            <a:r>
              <a:rPr lang="en-US" altLang="ko-KR" sz="1400" dirty="0">
                <a:solidFill>
                  <a:schemeClr val="tx1"/>
                </a:solidFill>
              </a:rPr>
              <a:t>, 2</a:t>
            </a:r>
            <a:r>
              <a:rPr lang="ko-KR" altLang="en-US" sz="1400" dirty="0">
                <a:solidFill>
                  <a:schemeClr val="tx1"/>
                </a:solidFill>
              </a:rPr>
              <a:t>번이 무경험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중앙값은 미혼자가 조금 더 높음을 확인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대학전공과 급여에서 급격히 높아지는 전공은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간호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약학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의학계열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644A4B-8A7A-49BA-8215-33001D13B144}"/>
              </a:ext>
            </a:extLst>
          </p:cNvPr>
          <p:cNvSpPr/>
          <p:nvPr/>
        </p:nvSpPr>
        <p:spPr>
          <a:xfrm>
            <a:off x="6577754" y="2216659"/>
            <a:ext cx="22974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i="1" dirty="0">
                <a:solidFill>
                  <a:srgbClr val="0070C0"/>
                </a:solidFill>
              </a:rPr>
              <a:t>급여와 다른 변수와의 관계</a:t>
            </a:r>
            <a:endParaRPr lang="ko-KR" altLang="en-US" sz="1600" dirty="0"/>
          </a:p>
        </p:txBody>
      </p:sp>
      <p:sp>
        <p:nvSpPr>
          <p:cNvPr id="21" name="직사각형 89">
            <a:extLst>
              <a:ext uri="{FF2B5EF4-FFF2-40B4-BE49-F238E27FC236}">
                <a16:creationId xmlns:a16="http://schemas.microsoft.com/office/drawing/2014/main" id="{3223350B-758A-4F96-9A44-618C0020D710}"/>
              </a:ext>
            </a:extLst>
          </p:cNvPr>
          <p:cNvSpPr/>
          <p:nvPr/>
        </p:nvSpPr>
        <p:spPr>
          <a:xfrm>
            <a:off x="509588" y="1836084"/>
            <a:ext cx="1758124" cy="232221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/>
              <a:t>변수간 관계 분석</a:t>
            </a:r>
            <a:endParaRPr lang="ko-KR" altLang="en-US" sz="1100" b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865F33F-5D15-438D-8E40-4E8A316DC813}"/>
              </a:ext>
            </a:extLst>
          </p:cNvPr>
          <p:cNvGrpSpPr/>
          <p:nvPr/>
        </p:nvGrpSpPr>
        <p:grpSpPr>
          <a:xfrm>
            <a:off x="415924" y="1369445"/>
            <a:ext cx="9145590" cy="385762"/>
            <a:chOff x="415923" y="1388495"/>
            <a:chExt cx="12357900" cy="385762"/>
          </a:xfrm>
        </p:grpSpPr>
        <p:sp>
          <p:nvSpPr>
            <p:cNvPr id="25" name="화살표: 오각형 24">
              <a:extLst>
                <a:ext uri="{FF2B5EF4-FFF2-40B4-BE49-F238E27FC236}">
                  <a16:creationId xmlns:a16="http://schemas.microsoft.com/office/drawing/2014/main" id="{346A69CB-C627-42A3-BF33-67718D566F04}"/>
                </a:ext>
              </a:extLst>
            </p:cNvPr>
            <p:cNvSpPr/>
            <p:nvPr/>
          </p:nvSpPr>
          <p:spPr>
            <a:xfrm>
              <a:off x="415923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6" name="화살표: 오각형 25">
              <a:extLst>
                <a:ext uri="{FF2B5EF4-FFF2-40B4-BE49-F238E27FC236}">
                  <a16:creationId xmlns:a16="http://schemas.microsoft.com/office/drawing/2014/main" id="{989974AB-004E-4706-9DAF-94DFBEE283E6}"/>
                </a:ext>
              </a:extLst>
            </p:cNvPr>
            <p:cNvSpPr/>
            <p:nvPr/>
          </p:nvSpPr>
          <p:spPr>
            <a:xfrm>
              <a:off x="3502649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탐색</a:t>
              </a:r>
            </a:p>
          </p:txBody>
        </p:sp>
        <p:sp>
          <p:nvSpPr>
            <p:cNvPr id="27" name="화살표: 오각형 26">
              <a:extLst>
                <a:ext uri="{FF2B5EF4-FFF2-40B4-BE49-F238E27FC236}">
                  <a16:creationId xmlns:a16="http://schemas.microsoft.com/office/drawing/2014/main" id="{2B518732-5D69-4420-B676-5F5303AC6F03}"/>
                </a:ext>
              </a:extLst>
            </p:cNvPr>
            <p:cNvSpPr/>
            <p:nvPr/>
          </p:nvSpPr>
          <p:spPr>
            <a:xfrm>
              <a:off x="6589375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28" name="화살표: 오각형 27">
              <a:extLst>
                <a:ext uri="{FF2B5EF4-FFF2-40B4-BE49-F238E27FC236}">
                  <a16:creationId xmlns:a16="http://schemas.microsoft.com/office/drawing/2014/main" id="{2875CD21-1322-4676-979D-843E57875A05}"/>
                </a:ext>
              </a:extLst>
            </p:cNvPr>
            <p:cNvSpPr/>
            <p:nvPr/>
          </p:nvSpPr>
          <p:spPr>
            <a:xfrm>
              <a:off x="967609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4596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BB701C-B66D-4B4C-9BA3-0F6AA883FF04}"/>
              </a:ext>
            </a:extLst>
          </p:cNvPr>
          <p:cNvSpPr/>
          <p:nvPr/>
        </p:nvSpPr>
        <p:spPr>
          <a:xfrm>
            <a:off x="566737" y="2160972"/>
            <a:ext cx="8815388" cy="4051443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4C81830-E9B6-4B2B-AAB2-802E899B8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급여에 영향을 미치는 요인들을 확인하기 위해 각 변수와 급여를 비교함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482162-D69B-49A5-BE3F-3B6A067F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2) </a:t>
            </a:r>
            <a:r>
              <a:rPr lang="ko-KR" altLang="en-US" sz="1800" dirty="0">
                <a:solidFill>
                  <a:prstClr val="black"/>
                </a:solidFill>
              </a:rPr>
              <a:t>데이터 탐색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A3F481-7460-42AF-8342-5A77243FBA61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CD820FA-9F01-467C-B179-CA0C4914D657}"/>
              </a:ext>
            </a:extLst>
          </p:cNvPr>
          <p:cNvGrpSpPr/>
          <p:nvPr/>
        </p:nvGrpSpPr>
        <p:grpSpPr>
          <a:xfrm>
            <a:off x="737862" y="2281300"/>
            <a:ext cx="5205737" cy="3810733"/>
            <a:chOff x="2829821" y="1979825"/>
            <a:chExt cx="5352308" cy="432889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CB92669-E15E-41C0-8312-EB5EDCF52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29821" y="1979825"/>
              <a:ext cx="5352308" cy="4328899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7BB0110-1A64-4459-9A09-20E8B18421BC}"/>
                </a:ext>
              </a:extLst>
            </p:cNvPr>
            <p:cNvSpPr/>
            <p:nvPr/>
          </p:nvSpPr>
          <p:spPr>
            <a:xfrm>
              <a:off x="5897881" y="2044342"/>
              <a:ext cx="2209481" cy="1146914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48A5620-432F-4959-BE76-431242DAF473}"/>
                </a:ext>
              </a:extLst>
            </p:cNvPr>
            <p:cNvSpPr/>
            <p:nvPr/>
          </p:nvSpPr>
          <p:spPr>
            <a:xfrm>
              <a:off x="3188209" y="4857646"/>
              <a:ext cx="2209481" cy="1146914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7A8540-202A-4BB8-92AD-1DE15C6FFEA7}"/>
              </a:ext>
            </a:extLst>
          </p:cNvPr>
          <p:cNvSpPr/>
          <p:nvPr/>
        </p:nvSpPr>
        <p:spPr>
          <a:xfrm>
            <a:off x="6621788" y="2540442"/>
            <a:ext cx="2657659" cy="31837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대학교 소재지는 서울지역에서만 다소 높은 중간 값을 보임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고용형태가 정규직일 경우 비정규직보다 급여의 중간 값이 </a:t>
            </a:r>
            <a:r>
              <a:rPr lang="en-US" altLang="ko-KR" sz="1400" dirty="0">
                <a:solidFill>
                  <a:schemeClr val="tx1"/>
                </a:solidFill>
              </a:rPr>
              <a:t>50</a:t>
            </a:r>
            <a:r>
              <a:rPr lang="ko-KR" altLang="en-US" sz="1400" dirty="0">
                <a:solidFill>
                  <a:schemeClr val="tx1"/>
                </a:solidFill>
              </a:rPr>
              <a:t>만원정도 높음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회사의 규모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인원수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와 급여는 높은 상관을 보였지만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예측하려는 변수로는 적합하지 않아 사용하지 않음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C9AA93-9F30-495A-9670-3E6F81AD682C}"/>
              </a:ext>
            </a:extLst>
          </p:cNvPr>
          <p:cNvSpPr/>
          <p:nvPr/>
        </p:nvSpPr>
        <p:spPr>
          <a:xfrm>
            <a:off x="6577754" y="2216659"/>
            <a:ext cx="22974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i="1" dirty="0">
                <a:solidFill>
                  <a:srgbClr val="0070C0"/>
                </a:solidFill>
              </a:rPr>
              <a:t>급여와 다른 변수와의 관계</a:t>
            </a:r>
            <a:endParaRPr lang="ko-KR" altLang="en-US" sz="1600" dirty="0"/>
          </a:p>
        </p:txBody>
      </p:sp>
      <p:sp>
        <p:nvSpPr>
          <p:cNvPr id="22" name="직사각형 89">
            <a:extLst>
              <a:ext uri="{FF2B5EF4-FFF2-40B4-BE49-F238E27FC236}">
                <a16:creationId xmlns:a16="http://schemas.microsoft.com/office/drawing/2014/main" id="{294D6466-04D8-44CD-B4FA-1750829FAF4B}"/>
              </a:ext>
            </a:extLst>
          </p:cNvPr>
          <p:cNvSpPr/>
          <p:nvPr/>
        </p:nvSpPr>
        <p:spPr>
          <a:xfrm>
            <a:off x="509588" y="1836084"/>
            <a:ext cx="1758124" cy="232221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/>
              <a:t>변수간 관계 분석</a:t>
            </a:r>
            <a:endParaRPr lang="ko-KR" altLang="en-US" sz="1100" b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7063183-5D87-49C6-BA4D-4E574D611075}"/>
              </a:ext>
            </a:extLst>
          </p:cNvPr>
          <p:cNvGrpSpPr/>
          <p:nvPr/>
        </p:nvGrpSpPr>
        <p:grpSpPr>
          <a:xfrm>
            <a:off x="415924" y="1369445"/>
            <a:ext cx="9145590" cy="385762"/>
            <a:chOff x="415923" y="1388495"/>
            <a:chExt cx="12357900" cy="385762"/>
          </a:xfrm>
        </p:grpSpPr>
        <p:sp>
          <p:nvSpPr>
            <p:cNvPr id="25" name="화살표: 오각형 24">
              <a:extLst>
                <a:ext uri="{FF2B5EF4-FFF2-40B4-BE49-F238E27FC236}">
                  <a16:creationId xmlns:a16="http://schemas.microsoft.com/office/drawing/2014/main" id="{E6D1CD09-C666-46F9-BF0A-51AB63E70CBB}"/>
                </a:ext>
              </a:extLst>
            </p:cNvPr>
            <p:cNvSpPr/>
            <p:nvPr/>
          </p:nvSpPr>
          <p:spPr>
            <a:xfrm>
              <a:off x="415923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6" name="화살표: 오각형 25">
              <a:extLst>
                <a:ext uri="{FF2B5EF4-FFF2-40B4-BE49-F238E27FC236}">
                  <a16:creationId xmlns:a16="http://schemas.microsoft.com/office/drawing/2014/main" id="{AC9A07CF-1F9E-4AED-8BFC-D6DD83D3B51A}"/>
                </a:ext>
              </a:extLst>
            </p:cNvPr>
            <p:cNvSpPr/>
            <p:nvPr/>
          </p:nvSpPr>
          <p:spPr>
            <a:xfrm>
              <a:off x="3502649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탐색</a:t>
              </a:r>
            </a:p>
          </p:txBody>
        </p:sp>
        <p:sp>
          <p:nvSpPr>
            <p:cNvPr id="27" name="화살표: 오각형 26">
              <a:extLst>
                <a:ext uri="{FF2B5EF4-FFF2-40B4-BE49-F238E27FC236}">
                  <a16:creationId xmlns:a16="http://schemas.microsoft.com/office/drawing/2014/main" id="{2F423103-B149-4DC4-93B4-3D1F8140DB3F}"/>
                </a:ext>
              </a:extLst>
            </p:cNvPr>
            <p:cNvSpPr/>
            <p:nvPr/>
          </p:nvSpPr>
          <p:spPr>
            <a:xfrm>
              <a:off x="6589375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28" name="화살표: 오각형 27">
              <a:extLst>
                <a:ext uri="{FF2B5EF4-FFF2-40B4-BE49-F238E27FC236}">
                  <a16:creationId xmlns:a16="http://schemas.microsoft.com/office/drawing/2014/main" id="{A0A24ADB-9510-41D0-8417-9395C9B739DF}"/>
                </a:ext>
              </a:extLst>
            </p:cNvPr>
            <p:cNvSpPr/>
            <p:nvPr/>
          </p:nvSpPr>
          <p:spPr>
            <a:xfrm>
              <a:off x="967609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611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C385BA0-9993-4B49-AC31-568A7FBE62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/>
              <a:t>모델 </a:t>
            </a:r>
            <a:r>
              <a:rPr lang="en-US" altLang="ko-KR" dirty="0"/>
              <a:t>Fit &amp; </a:t>
            </a:r>
            <a:r>
              <a:rPr lang="ko-KR" altLang="en-US" dirty="0"/>
              <a:t>성능확인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3A155-E124-4665-8376-14330C5687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860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1608C117-4FD9-4081-B045-19D98F157982}"/>
              </a:ext>
            </a:extLst>
          </p:cNvPr>
          <p:cNvSpPr/>
          <p:nvPr/>
        </p:nvSpPr>
        <p:spPr>
          <a:xfrm>
            <a:off x="720812" y="3952801"/>
            <a:ext cx="8464376" cy="2038423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47ACD03-B9E8-4FE4-ABF8-B667A9A1A6AB}"/>
              </a:ext>
            </a:extLst>
          </p:cNvPr>
          <p:cNvSpPr/>
          <p:nvPr/>
        </p:nvSpPr>
        <p:spPr>
          <a:xfrm>
            <a:off x="720812" y="2073410"/>
            <a:ext cx="8464376" cy="1450840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56424C-A977-4B65-A58D-7816ED1E009D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E92D746-EB4C-47F0-AB95-C8E8A32A8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전처리</a:t>
            </a:r>
            <a:r>
              <a:rPr lang="ko-KR" altLang="en-US" dirty="0"/>
              <a:t> 완료 후</a:t>
            </a:r>
            <a:r>
              <a:rPr lang="en-US" altLang="ko-KR" dirty="0"/>
              <a:t>, </a:t>
            </a:r>
            <a:r>
              <a:rPr lang="ko-KR" altLang="en-US" dirty="0"/>
              <a:t>변수와 모델을 선정하고 </a:t>
            </a:r>
            <a:r>
              <a:rPr lang="en-US" altLang="ko-KR" dirty="0"/>
              <a:t>fitting</a:t>
            </a:r>
            <a:r>
              <a:rPr lang="ko-KR" altLang="en-US" dirty="0"/>
              <a:t>을 진행함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A2F38D-A957-4CD7-B4CB-B01AD5C9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3) </a:t>
            </a:r>
            <a:r>
              <a:rPr lang="ko-KR" altLang="en-US" sz="1800" dirty="0">
                <a:solidFill>
                  <a:prstClr val="black"/>
                </a:solidFill>
              </a:rPr>
              <a:t>모델 </a:t>
            </a:r>
            <a:r>
              <a:rPr lang="en-US" altLang="ko-KR" sz="1800" dirty="0">
                <a:solidFill>
                  <a:prstClr val="black"/>
                </a:solidFill>
              </a:rPr>
              <a:t>Fit &amp; </a:t>
            </a:r>
            <a:r>
              <a:rPr lang="ko-KR" altLang="en-US" sz="1800" dirty="0">
                <a:solidFill>
                  <a:prstClr val="black"/>
                </a:solidFill>
              </a:rPr>
              <a:t>성능확인</a:t>
            </a:r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BBA8CE1-04D0-4C9A-9893-1C4B3C488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543" y="2435530"/>
            <a:ext cx="6994915" cy="81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2" anchor="ctr" anchorCtr="0" compatLnSpc="1">
            <a:prstTxWarp prst="textNoShape">
              <a:avLst/>
            </a:prstTxWarp>
            <a:noAutofit/>
          </a:bodyPr>
          <a:lstStyle/>
          <a:p>
            <a:pPr marL="182563" marR="0" lvl="0" indent="-1825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연령</a:t>
            </a:r>
          </a:p>
          <a:p>
            <a:pPr marL="182563" marR="0" lvl="0" indent="-1825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경력</a:t>
            </a:r>
          </a:p>
          <a:p>
            <a:pPr marL="182563" marR="0" lvl="0" indent="-1825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대학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소재지:서울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563" marR="0" lvl="0" indent="-1825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결혼여부: 미혼</a:t>
            </a:r>
          </a:p>
          <a:p>
            <a:pPr marL="182563" marR="0" lvl="0" indent="-1825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교육수준:  4년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대학졸업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석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박사졸업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563" marR="0" lvl="0" indent="-1825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정규직 여부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정규직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5EDFDD-0470-4E65-B916-FFAFB53059EB}"/>
              </a:ext>
            </a:extLst>
          </p:cNvPr>
          <p:cNvSpPr txBox="1"/>
          <p:nvPr/>
        </p:nvSpPr>
        <p:spPr>
          <a:xfrm>
            <a:off x="1455543" y="4246671"/>
            <a:ext cx="6994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600" dirty="0"/>
              <a:t>OLS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LinearRegression</a:t>
            </a:r>
            <a:r>
              <a:rPr lang="en-US" altLang="ko-KR" sz="1600" dirty="0"/>
              <a:t>()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DecisionTreeRegressor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max_depth</a:t>
            </a:r>
            <a:r>
              <a:rPr lang="en-US" altLang="ko-KR" sz="1600" dirty="0"/>
              <a:t>=3, </a:t>
            </a:r>
            <a:r>
              <a:rPr lang="en-US" altLang="ko-KR" sz="1600" dirty="0" err="1"/>
              <a:t>random_state</a:t>
            </a:r>
            <a:r>
              <a:rPr lang="en-US" altLang="ko-KR" sz="1600" dirty="0"/>
              <a:t>=13)))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RandomForestRegressor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n_jobs</a:t>
            </a:r>
            <a:r>
              <a:rPr lang="en-US" altLang="ko-KR" sz="1600" dirty="0"/>
              <a:t>=-1, </a:t>
            </a:r>
            <a:r>
              <a:rPr lang="en-US" altLang="ko-KR" sz="1600" dirty="0" err="1"/>
              <a:t>n_estimators</a:t>
            </a:r>
            <a:r>
              <a:rPr lang="en-US" altLang="ko-KR" sz="1600" dirty="0"/>
              <a:t>=100, </a:t>
            </a:r>
            <a:r>
              <a:rPr lang="en-US" altLang="ko-KR" sz="1600" dirty="0" err="1"/>
              <a:t>max_depth</a:t>
            </a:r>
            <a:r>
              <a:rPr lang="en-US" altLang="ko-KR" sz="1600" dirty="0"/>
              <a:t>=3)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GradientBoostingRegressor</a:t>
            </a:r>
            <a:r>
              <a:rPr lang="en-US" altLang="ko-KR" sz="1600" dirty="0"/>
              <a:t>()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XGBRegressor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max_depth</a:t>
            </a:r>
            <a:r>
              <a:rPr lang="en-US" altLang="ko-KR" sz="1600" dirty="0"/>
              <a:t>=3)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6FCB05D-8454-4CFE-B9E3-6B1F0619E70F}"/>
              </a:ext>
            </a:extLst>
          </p:cNvPr>
          <p:cNvSpPr/>
          <p:nvPr/>
        </p:nvSpPr>
        <p:spPr>
          <a:xfrm>
            <a:off x="874610" y="1929547"/>
            <a:ext cx="1971675" cy="35069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최종 선정 변수</a:t>
            </a:r>
            <a:endParaRPr lang="en-US" altLang="ko-KR" sz="14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E238D1-2CAB-47A4-A05D-5540159319E9}"/>
              </a:ext>
            </a:extLst>
          </p:cNvPr>
          <p:cNvSpPr/>
          <p:nvPr/>
        </p:nvSpPr>
        <p:spPr>
          <a:xfrm>
            <a:off x="869224" y="3811556"/>
            <a:ext cx="1971675" cy="35069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활용모델</a:t>
            </a:r>
            <a:endParaRPr lang="en-US" altLang="ko-KR" sz="14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33C0438-1BD3-4427-B09A-D16D19A14500}"/>
              </a:ext>
            </a:extLst>
          </p:cNvPr>
          <p:cNvGrpSpPr/>
          <p:nvPr/>
        </p:nvGrpSpPr>
        <p:grpSpPr>
          <a:xfrm>
            <a:off x="415924" y="1369445"/>
            <a:ext cx="9145590" cy="385762"/>
            <a:chOff x="415923" y="1388495"/>
            <a:chExt cx="12357900" cy="385762"/>
          </a:xfrm>
        </p:grpSpPr>
        <p:sp>
          <p:nvSpPr>
            <p:cNvPr id="26" name="화살표: 오각형 25">
              <a:extLst>
                <a:ext uri="{FF2B5EF4-FFF2-40B4-BE49-F238E27FC236}">
                  <a16:creationId xmlns:a16="http://schemas.microsoft.com/office/drawing/2014/main" id="{166298D8-6A47-4DFA-99A7-8FA80A216865}"/>
                </a:ext>
              </a:extLst>
            </p:cNvPr>
            <p:cNvSpPr/>
            <p:nvPr/>
          </p:nvSpPr>
          <p:spPr>
            <a:xfrm>
              <a:off x="415923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7" name="화살표: 오각형 26">
              <a:extLst>
                <a:ext uri="{FF2B5EF4-FFF2-40B4-BE49-F238E27FC236}">
                  <a16:creationId xmlns:a16="http://schemas.microsoft.com/office/drawing/2014/main" id="{3A2FF038-4D39-4FBF-BDA0-675ECF4B22DD}"/>
                </a:ext>
              </a:extLst>
            </p:cNvPr>
            <p:cNvSpPr/>
            <p:nvPr/>
          </p:nvSpPr>
          <p:spPr>
            <a:xfrm>
              <a:off x="350264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탐색</a:t>
              </a:r>
            </a:p>
          </p:txBody>
        </p:sp>
        <p:sp>
          <p:nvSpPr>
            <p:cNvPr id="28" name="화살표: 오각형 27">
              <a:extLst>
                <a:ext uri="{FF2B5EF4-FFF2-40B4-BE49-F238E27FC236}">
                  <a16:creationId xmlns:a16="http://schemas.microsoft.com/office/drawing/2014/main" id="{F3581981-919B-4DA2-B875-1952C5123042}"/>
                </a:ext>
              </a:extLst>
            </p:cNvPr>
            <p:cNvSpPr/>
            <p:nvPr/>
          </p:nvSpPr>
          <p:spPr>
            <a:xfrm>
              <a:off x="6589375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29" name="화살표: 오각형 28">
              <a:extLst>
                <a:ext uri="{FF2B5EF4-FFF2-40B4-BE49-F238E27FC236}">
                  <a16:creationId xmlns:a16="http://schemas.microsoft.com/office/drawing/2014/main" id="{7BF95C31-9654-4E20-B572-10A7E7079C99}"/>
                </a:ext>
              </a:extLst>
            </p:cNvPr>
            <p:cNvSpPr/>
            <p:nvPr/>
          </p:nvSpPr>
          <p:spPr>
            <a:xfrm>
              <a:off x="967609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9391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CF9CC3-6CBB-4BDE-9B1D-F6AC7915A783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904074A-30D9-45F0-8B45-A8CA09A514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OLS</a:t>
            </a:r>
            <a:r>
              <a:rPr lang="ko-KR" altLang="en-US" dirty="0"/>
              <a:t>분석결과  </a:t>
            </a:r>
            <a:r>
              <a:rPr lang="en-US" altLang="ko-KR" dirty="0"/>
              <a:t>R</a:t>
            </a:r>
            <a:r>
              <a:rPr lang="en-US" altLang="ko-KR" baseline="30000" dirty="0"/>
              <a:t>2</a:t>
            </a:r>
            <a:r>
              <a:rPr lang="ko-KR" altLang="en-US" dirty="0"/>
              <a:t>값은 </a:t>
            </a:r>
            <a:r>
              <a:rPr lang="en-US" altLang="ko-KR" dirty="0"/>
              <a:t>0.791</a:t>
            </a:r>
            <a:r>
              <a:rPr lang="ko-KR" altLang="en-US" dirty="0"/>
              <a:t>로 모델의 설명력이 </a:t>
            </a:r>
            <a:r>
              <a:rPr lang="en-US" altLang="ko-KR" dirty="0"/>
              <a:t>79%</a:t>
            </a:r>
            <a:r>
              <a:rPr lang="ko-KR" altLang="en-US" dirty="0"/>
              <a:t>정도임을 확인할 수 있었음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04395AA-CCF2-4000-99FD-91BED48C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3) </a:t>
            </a:r>
            <a:r>
              <a:rPr lang="ko-KR" altLang="en-US" sz="1800" dirty="0">
                <a:solidFill>
                  <a:prstClr val="black"/>
                </a:solidFill>
              </a:rPr>
              <a:t>모델 </a:t>
            </a:r>
            <a:r>
              <a:rPr lang="en-US" altLang="ko-KR" sz="1800" dirty="0">
                <a:solidFill>
                  <a:prstClr val="black"/>
                </a:solidFill>
              </a:rPr>
              <a:t>Fit &amp; </a:t>
            </a:r>
            <a:r>
              <a:rPr lang="ko-KR" altLang="en-US" sz="1800" dirty="0">
                <a:solidFill>
                  <a:prstClr val="black"/>
                </a:solidFill>
              </a:rPr>
              <a:t>성능확인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AEC26E-86FD-4B36-8507-D93AD04B597C}"/>
              </a:ext>
            </a:extLst>
          </p:cNvPr>
          <p:cNvSpPr/>
          <p:nvPr/>
        </p:nvSpPr>
        <p:spPr>
          <a:xfrm>
            <a:off x="5377188" y="2392089"/>
            <a:ext cx="3449312" cy="31837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분석 변수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400" dirty="0">
                <a:solidFill>
                  <a:schemeClr val="tx1"/>
                </a:solidFill>
              </a:rPr>
              <a:t>나이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경력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</a:rPr>
              <a:t>인서울</a:t>
            </a:r>
            <a:r>
              <a:rPr lang="ko-KR" altLang="en-US" sz="1400" dirty="0">
                <a:solidFill>
                  <a:schemeClr val="tx1"/>
                </a:solidFill>
              </a:rPr>
              <a:t> 대학 여부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미혼여부</a:t>
            </a:r>
            <a:r>
              <a:rPr lang="en-US" altLang="ko-KR" sz="1400" dirty="0">
                <a:solidFill>
                  <a:schemeClr val="tx1"/>
                </a:solidFill>
              </a:rPr>
              <a:t>, 4</a:t>
            </a:r>
            <a:r>
              <a:rPr lang="ko-KR" altLang="en-US" sz="1400" dirty="0">
                <a:solidFill>
                  <a:schemeClr val="tx1"/>
                </a:solidFill>
              </a:rPr>
              <a:t>년제 대학졸업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석사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박사 여부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모델의 </a:t>
            </a:r>
            <a:r>
              <a:rPr lang="en-US" altLang="ko-KR" sz="1400" dirty="0">
                <a:solidFill>
                  <a:schemeClr val="tx1"/>
                </a:solidFill>
              </a:rPr>
              <a:t>R</a:t>
            </a:r>
            <a:r>
              <a:rPr lang="en-US" altLang="ko-KR" sz="1400" baseline="300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값</a:t>
            </a:r>
            <a:r>
              <a:rPr lang="en-US" altLang="ko-KR" sz="1400" dirty="0">
                <a:solidFill>
                  <a:schemeClr val="tx1"/>
                </a:solidFill>
              </a:rPr>
              <a:t>: 0.791</a:t>
            </a: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</a:rPr>
              <a:t>변수별</a:t>
            </a:r>
            <a:r>
              <a:rPr lang="ko-KR" altLang="en-US" sz="1400" dirty="0">
                <a:solidFill>
                  <a:schemeClr val="tx1"/>
                </a:solidFill>
              </a:rPr>
              <a:t> 유의수준을 보면 박사 졸업</a:t>
            </a:r>
            <a:r>
              <a:rPr lang="en-US" altLang="ko-KR" sz="1100" dirty="0">
                <a:solidFill>
                  <a:schemeClr val="tx1"/>
                </a:solidFill>
              </a:rPr>
              <a:t>(edu_9.0)</a:t>
            </a:r>
            <a:r>
              <a:rPr lang="ko-KR" altLang="en-US" sz="1400" dirty="0">
                <a:solidFill>
                  <a:schemeClr val="tx1"/>
                </a:solidFill>
              </a:rPr>
              <a:t>은 급여에 영향을 주지 못함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07DEAE-6D09-4EA2-B266-7363273A1438}"/>
              </a:ext>
            </a:extLst>
          </p:cNvPr>
          <p:cNvSpPr/>
          <p:nvPr/>
        </p:nvSpPr>
        <p:spPr>
          <a:xfrm>
            <a:off x="5333154" y="2068306"/>
            <a:ext cx="13340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i="1" dirty="0">
                <a:solidFill>
                  <a:srgbClr val="0070C0"/>
                </a:solidFill>
              </a:rPr>
              <a:t>OLS</a:t>
            </a:r>
            <a:r>
              <a:rPr lang="ko-KR" altLang="en-US" sz="1600" b="1" i="1" dirty="0">
                <a:solidFill>
                  <a:srgbClr val="0070C0"/>
                </a:solidFill>
              </a:rPr>
              <a:t>분석 결과</a:t>
            </a:r>
            <a:endParaRPr lang="ko-KR" altLang="en-US" sz="16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4AE5320-9C7C-4121-A3F7-92C2033C8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39" y="2262891"/>
            <a:ext cx="4500434" cy="354831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230E8B-DB3A-48FD-80E4-272E4E30A7E7}"/>
              </a:ext>
            </a:extLst>
          </p:cNvPr>
          <p:cNvSpPr/>
          <p:nvPr/>
        </p:nvSpPr>
        <p:spPr>
          <a:xfrm>
            <a:off x="4615688" y="2498219"/>
            <a:ext cx="337312" cy="13068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58CDBD-5506-4EA3-BEBE-472F5316CDBB}"/>
              </a:ext>
            </a:extLst>
          </p:cNvPr>
          <p:cNvSpPr/>
          <p:nvPr/>
        </p:nvSpPr>
        <p:spPr>
          <a:xfrm>
            <a:off x="3167888" y="3867690"/>
            <a:ext cx="337312" cy="8567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D74AC5-B87E-4FCB-A8B6-229FDE8CA905}"/>
              </a:ext>
            </a:extLst>
          </p:cNvPr>
          <p:cNvSpPr/>
          <p:nvPr/>
        </p:nvSpPr>
        <p:spPr>
          <a:xfrm>
            <a:off x="646338" y="3867690"/>
            <a:ext cx="717642" cy="8567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83BA0CF-E157-4B36-B2DF-5FACFAFC8275}"/>
              </a:ext>
            </a:extLst>
          </p:cNvPr>
          <p:cNvGrpSpPr/>
          <p:nvPr/>
        </p:nvGrpSpPr>
        <p:grpSpPr>
          <a:xfrm>
            <a:off x="415924" y="1369445"/>
            <a:ext cx="9145590" cy="385762"/>
            <a:chOff x="415923" y="1388495"/>
            <a:chExt cx="12357900" cy="385762"/>
          </a:xfrm>
        </p:grpSpPr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B7D45CC0-D47D-4CE0-AA19-12B956C539E3}"/>
                </a:ext>
              </a:extLst>
            </p:cNvPr>
            <p:cNvSpPr/>
            <p:nvPr/>
          </p:nvSpPr>
          <p:spPr>
            <a:xfrm>
              <a:off x="415923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1" name="화살표: 오각형 20">
              <a:extLst>
                <a:ext uri="{FF2B5EF4-FFF2-40B4-BE49-F238E27FC236}">
                  <a16:creationId xmlns:a16="http://schemas.microsoft.com/office/drawing/2014/main" id="{F4D0D8AC-C270-496D-986B-2C7182F759F3}"/>
                </a:ext>
              </a:extLst>
            </p:cNvPr>
            <p:cNvSpPr/>
            <p:nvPr/>
          </p:nvSpPr>
          <p:spPr>
            <a:xfrm>
              <a:off x="350264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탐색</a:t>
              </a:r>
            </a:p>
          </p:txBody>
        </p:sp>
        <p:sp>
          <p:nvSpPr>
            <p:cNvPr id="22" name="화살표: 오각형 21">
              <a:extLst>
                <a:ext uri="{FF2B5EF4-FFF2-40B4-BE49-F238E27FC236}">
                  <a16:creationId xmlns:a16="http://schemas.microsoft.com/office/drawing/2014/main" id="{73502335-F0AB-4750-9ECF-F820135B7468}"/>
                </a:ext>
              </a:extLst>
            </p:cNvPr>
            <p:cNvSpPr/>
            <p:nvPr/>
          </p:nvSpPr>
          <p:spPr>
            <a:xfrm>
              <a:off x="6589375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23" name="화살표: 오각형 22">
              <a:extLst>
                <a:ext uri="{FF2B5EF4-FFF2-40B4-BE49-F238E27FC236}">
                  <a16:creationId xmlns:a16="http://schemas.microsoft.com/office/drawing/2014/main" id="{1210042D-D1E3-4AE9-A295-F0D745433C67}"/>
                </a:ext>
              </a:extLst>
            </p:cNvPr>
            <p:cNvSpPr/>
            <p:nvPr/>
          </p:nvSpPr>
          <p:spPr>
            <a:xfrm>
              <a:off x="967609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0069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2DD21F2-565B-404A-A00B-56C8EC87C5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모델을 이용하여 동일 데이터를 분석하였을 때</a:t>
            </a:r>
            <a:r>
              <a:rPr lang="en-US" altLang="ko-KR" dirty="0"/>
              <a:t>, R</a:t>
            </a:r>
            <a:r>
              <a:rPr lang="en-US" altLang="ko-KR" baseline="30000" dirty="0"/>
              <a:t>2</a:t>
            </a:r>
            <a:r>
              <a:rPr lang="ko-KR" altLang="en-US" dirty="0"/>
              <a:t>값은 </a:t>
            </a:r>
            <a:r>
              <a:rPr lang="en-US" altLang="ko-KR" dirty="0"/>
              <a:t>0.09, </a:t>
            </a:r>
            <a:r>
              <a:rPr lang="en-US" altLang="ko-KR" dirty="0" err="1"/>
              <a:t>rmse</a:t>
            </a:r>
            <a:r>
              <a:rPr lang="ko-KR" altLang="en-US" dirty="0"/>
              <a:t>는 </a:t>
            </a:r>
            <a:r>
              <a:rPr lang="en-US" altLang="ko-KR" dirty="0"/>
              <a:t>71</a:t>
            </a:r>
            <a:r>
              <a:rPr lang="ko-KR" altLang="en-US" dirty="0"/>
              <a:t>만원 정도로 분석됨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 값과 </a:t>
            </a:r>
            <a:r>
              <a:rPr lang="ko-KR" altLang="en-US" dirty="0" err="1"/>
              <a:t>예측값의</a:t>
            </a:r>
            <a:r>
              <a:rPr lang="ko-KR" altLang="en-US" dirty="0"/>
              <a:t> 차이를 확인하기 위해 그래프로 나타냄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BA88888-8E59-44B3-9C9E-6F1D96E0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3) </a:t>
            </a:r>
            <a:r>
              <a:rPr lang="ko-KR" altLang="en-US" sz="1800" dirty="0">
                <a:solidFill>
                  <a:prstClr val="black"/>
                </a:solidFill>
              </a:rPr>
              <a:t>모델 </a:t>
            </a:r>
            <a:r>
              <a:rPr lang="en-US" altLang="ko-KR" sz="1800" dirty="0">
                <a:solidFill>
                  <a:prstClr val="black"/>
                </a:solidFill>
              </a:rPr>
              <a:t>Fit &amp; </a:t>
            </a:r>
            <a:r>
              <a:rPr lang="ko-KR" altLang="en-US" sz="1800" dirty="0">
                <a:solidFill>
                  <a:prstClr val="black"/>
                </a:solidFill>
              </a:rPr>
              <a:t>성능확인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7F54A8-9DEC-413C-8D0B-BC91FB1BD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29" y="2068306"/>
            <a:ext cx="4526852" cy="14385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ED71B2D-003C-48C3-BB47-3B5D4A49ED05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2C86CE-4653-41F9-97DF-0ED51BACFB8F}"/>
              </a:ext>
            </a:extLst>
          </p:cNvPr>
          <p:cNvSpPr/>
          <p:nvPr/>
        </p:nvSpPr>
        <p:spPr>
          <a:xfrm>
            <a:off x="5377188" y="2392089"/>
            <a:ext cx="3449312" cy="31837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모델 분석 결과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- Linear Regressor</a:t>
            </a:r>
            <a:r>
              <a:rPr lang="ko-KR" altLang="en-US" sz="1400" dirty="0">
                <a:solidFill>
                  <a:schemeClr val="tx1"/>
                </a:solidFill>
              </a:rPr>
              <a:t>가 가장 높은 </a:t>
            </a:r>
            <a:r>
              <a:rPr lang="en-US" altLang="ko-KR" sz="1400" dirty="0">
                <a:solidFill>
                  <a:schemeClr val="tx1"/>
                </a:solidFill>
              </a:rPr>
              <a:t>R</a:t>
            </a:r>
            <a:r>
              <a:rPr lang="en-US" altLang="ko-KR" sz="1400" baseline="300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값과 가장 낮은 </a:t>
            </a:r>
            <a:r>
              <a:rPr lang="en-US" altLang="ko-KR" sz="1400" dirty="0" err="1">
                <a:solidFill>
                  <a:schemeClr val="tx1"/>
                </a:solidFill>
              </a:rPr>
              <a:t>rmse</a:t>
            </a:r>
            <a:r>
              <a:rPr lang="ko-KR" altLang="en-US" sz="1400" dirty="0">
                <a:solidFill>
                  <a:schemeClr val="tx1"/>
                </a:solidFill>
              </a:rPr>
              <a:t>를 보임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182563" lvl="0" indent="-182563"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prstClr val="black"/>
                </a:solidFill>
              </a:rPr>
              <a:t>예측값과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r>
              <a:rPr lang="ko-KR" altLang="en-US" sz="1400" dirty="0" err="1">
                <a:solidFill>
                  <a:prstClr val="black"/>
                </a:solidFill>
              </a:rPr>
              <a:t>실제값</a:t>
            </a:r>
            <a:r>
              <a:rPr lang="ko-KR" altLang="en-US" sz="1400" dirty="0">
                <a:solidFill>
                  <a:prstClr val="black"/>
                </a:solidFill>
              </a:rPr>
              <a:t> 비교 그래프</a:t>
            </a:r>
            <a:br>
              <a:rPr lang="en-US" altLang="ko-KR" sz="1400" dirty="0">
                <a:solidFill>
                  <a:prstClr val="black"/>
                </a:solidFill>
              </a:rPr>
            </a:br>
            <a:r>
              <a:rPr lang="en-US" altLang="ko-KR" sz="1400" dirty="0">
                <a:solidFill>
                  <a:prstClr val="black"/>
                </a:solidFill>
              </a:rPr>
              <a:t>- </a:t>
            </a:r>
            <a:r>
              <a:rPr lang="ko-KR" altLang="en-US" sz="1400" dirty="0">
                <a:solidFill>
                  <a:prstClr val="black"/>
                </a:solidFill>
              </a:rPr>
              <a:t>기울기 </a:t>
            </a:r>
            <a:r>
              <a:rPr lang="en-US" altLang="ko-KR" sz="1400" dirty="0">
                <a:solidFill>
                  <a:prstClr val="black"/>
                </a:solidFill>
              </a:rPr>
              <a:t>1</a:t>
            </a:r>
            <a:r>
              <a:rPr lang="ko-KR" altLang="en-US" sz="1400" dirty="0">
                <a:solidFill>
                  <a:prstClr val="black"/>
                </a:solidFill>
              </a:rPr>
              <a:t>인 직선상에 있는 데이터가 별로 없음 </a:t>
            </a:r>
            <a:br>
              <a:rPr lang="en-US" altLang="ko-KR" sz="1400" dirty="0">
                <a:solidFill>
                  <a:prstClr val="black"/>
                </a:solidFill>
              </a:rPr>
            </a:br>
            <a:r>
              <a:rPr lang="en-US" altLang="ko-KR" sz="1400" dirty="0">
                <a:solidFill>
                  <a:prstClr val="black"/>
                </a:solidFill>
              </a:rPr>
              <a:t>- </a:t>
            </a:r>
            <a:r>
              <a:rPr lang="ko-KR" altLang="en-US" sz="1400" dirty="0">
                <a:solidFill>
                  <a:prstClr val="black"/>
                </a:solidFill>
              </a:rPr>
              <a:t>데이터의 퍼짐이 심함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776DC5-46C0-4B3F-B411-846188F6066B}"/>
              </a:ext>
            </a:extLst>
          </p:cNvPr>
          <p:cNvSpPr/>
          <p:nvPr/>
        </p:nvSpPr>
        <p:spPr>
          <a:xfrm>
            <a:off x="5333154" y="2068306"/>
            <a:ext cx="14414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i="1" dirty="0">
                <a:solidFill>
                  <a:srgbClr val="0070C0"/>
                </a:solidFill>
              </a:rPr>
              <a:t>Model Fit</a:t>
            </a:r>
            <a:r>
              <a:rPr lang="ko-KR" altLang="en-US" sz="1600" b="1" i="1" dirty="0">
                <a:solidFill>
                  <a:srgbClr val="0070C0"/>
                </a:solidFill>
              </a:rPr>
              <a:t> 결과</a:t>
            </a:r>
            <a:endParaRPr lang="ko-KR" altLang="en-US" sz="1600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A4062CE9-860D-42B0-BAA9-B2A2775D1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67" y="3506852"/>
            <a:ext cx="3668008" cy="248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9E6DCB-DD4D-4039-85C8-C5AAC7996459}"/>
              </a:ext>
            </a:extLst>
          </p:cNvPr>
          <p:cNvSpPr/>
          <p:nvPr/>
        </p:nvSpPr>
        <p:spPr>
          <a:xfrm>
            <a:off x="3506333" y="2362355"/>
            <a:ext cx="337312" cy="17466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BD9B40-5DDC-48B5-B489-35B24C2ACF48}"/>
              </a:ext>
            </a:extLst>
          </p:cNvPr>
          <p:cNvSpPr/>
          <p:nvPr/>
        </p:nvSpPr>
        <p:spPr>
          <a:xfrm>
            <a:off x="4723633" y="2362355"/>
            <a:ext cx="337312" cy="17466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4D328AD-D6BB-4262-BF3D-5AE6A4A972E1}"/>
              </a:ext>
            </a:extLst>
          </p:cNvPr>
          <p:cNvGrpSpPr/>
          <p:nvPr/>
        </p:nvGrpSpPr>
        <p:grpSpPr>
          <a:xfrm>
            <a:off x="415924" y="1369445"/>
            <a:ext cx="9145590" cy="385762"/>
            <a:chOff x="415923" y="1388495"/>
            <a:chExt cx="12357900" cy="385762"/>
          </a:xfrm>
        </p:grpSpPr>
        <p:sp>
          <p:nvSpPr>
            <p:cNvPr id="17" name="화살표: 오각형 16">
              <a:extLst>
                <a:ext uri="{FF2B5EF4-FFF2-40B4-BE49-F238E27FC236}">
                  <a16:creationId xmlns:a16="http://schemas.microsoft.com/office/drawing/2014/main" id="{8B89E2E1-A2D6-438D-870B-FE27F2C519C2}"/>
                </a:ext>
              </a:extLst>
            </p:cNvPr>
            <p:cNvSpPr/>
            <p:nvPr/>
          </p:nvSpPr>
          <p:spPr>
            <a:xfrm>
              <a:off x="415923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CF11C3E3-3757-48B7-9F97-E67BED04E71B}"/>
                </a:ext>
              </a:extLst>
            </p:cNvPr>
            <p:cNvSpPr/>
            <p:nvPr/>
          </p:nvSpPr>
          <p:spPr>
            <a:xfrm>
              <a:off x="350264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탐색</a:t>
              </a:r>
            </a:p>
          </p:txBody>
        </p:sp>
        <p:sp>
          <p:nvSpPr>
            <p:cNvPr id="19" name="화살표: 오각형 18">
              <a:extLst>
                <a:ext uri="{FF2B5EF4-FFF2-40B4-BE49-F238E27FC236}">
                  <a16:creationId xmlns:a16="http://schemas.microsoft.com/office/drawing/2014/main" id="{A063C338-7DD6-4FF0-BA0A-D89B32E4DF8D}"/>
                </a:ext>
              </a:extLst>
            </p:cNvPr>
            <p:cNvSpPr/>
            <p:nvPr/>
          </p:nvSpPr>
          <p:spPr>
            <a:xfrm>
              <a:off x="6589375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AF3345FA-6FD4-476A-9EF5-339CDCC2B19D}"/>
                </a:ext>
              </a:extLst>
            </p:cNvPr>
            <p:cNvSpPr/>
            <p:nvPr/>
          </p:nvSpPr>
          <p:spPr>
            <a:xfrm>
              <a:off x="967609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8446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C385BA0-9993-4B49-AC31-568A7FBE62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4) </a:t>
            </a:r>
            <a:r>
              <a:rPr lang="ko-KR" altLang="en-US" dirty="0"/>
              <a:t>예측모델 성능 향상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3A155-E124-4665-8376-14330C5687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767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FFFC325-19B4-4006-B8D8-2E03AAF409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모델의 개선을 위해 기존 최종학력 컬럼을 대학졸업 여부로만 두고</a:t>
            </a:r>
            <a:r>
              <a:rPr lang="en-US" altLang="ko-KR" dirty="0"/>
              <a:t>, </a:t>
            </a:r>
            <a:r>
              <a:rPr lang="ko-KR" altLang="en-US" dirty="0"/>
              <a:t>변수를 조정하며 최적 모델을 도출함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최종으로 선정된 변수는 연령</a:t>
            </a:r>
            <a:r>
              <a:rPr lang="en-US" altLang="ko-KR" dirty="0"/>
              <a:t>, </a:t>
            </a:r>
            <a:r>
              <a:rPr lang="ko-KR" altLang="en-US" dirty="0"/>
              <a:t>경력</a:t>
            </a:r>
            <a:r>
              <a:rPr lang="en-US" altLang="ko-KR" dirty="0"/>
              <a:t>, </a:t>
            </a:r>
            <a:r>
              <a:rPr lang="ko-KR" altLang="en-US" dirty="0"/>
              <a:t>미혼여부</a:t>
            </a:r>
            <a:r>
              <a:rPr lang="en-US" altLang="ko-KR" dirty="0"/>
              <a:t>, </a:t>
            </a:r>
            <a:r>
              <a:rPr lang="ko-KR" altLang="en-US" dirty="0"/>
              <a:t>대졸여부</a:t>
            </a:r>
            <a:r>
              <a:rPr lang="en-US" altLang="ko-KR" dirty="0"/>
              <a:t>, </a:t>
            </a:r>
            <a:r>
              <a:rPr lang="ko-KR" altLang="en-US" dirty="0"/>
              <a:t>정규직 여부임</a:t>
            </a:r>
            <a:r>
              <a:rPr lang="en-US" altLang="ko-KR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11E2B16-F79B-4163-9C71-560E4CFF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4) </a:t>
            </a:r>
            <a:r>
              <a:rPr lang="ko-KR" altLang="en-US" sz="1800" dirty="0">
                <a:solidFill>
                  <a:prstClr val="black"/>
                </a:solidFill>
              </a:rPr>
              <a:t>예측모델 성능 향상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C30E2F-2F29-448A-9B49-2C49645E7AA5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40810DD-25DD-4856-904F-E2643405B8EA}"/>
              </a:ext>
            </a:extLst>
          </p:cNvPr>
          <p:cNvSpPr/>
          <p:nvPr/>
        </p:nvSpPr>
        <p:spPr>
          <a:xfrm>
            <a:off x="971537" y="2281300"/>
            <a:ext cx="2280132" cy="15262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 anchorCtr="0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변수 변경 </a:t>
            </a:r>
            <a:br>
              <a:rPr lang="en-US" altLang="ko-KR" sz="16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4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최종학력 컬럼을 대학졸업 컬럼으로 변경</a:t>
            </a:r>
            <a:r>
              <a:rPr lang="en-US" altLang="ko-KR" sz="12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marL="285750" indent="-285750" algn="ctr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학력 변수 대학졸업 여부로만 구분 </a:t>
            </a:r>
            <a:endParaRPr lang="en-US" altLang="ko-KR" sz="14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ADA23B-3A4F-4749-8834-5CB8590AB906}"/>
              </a:ext>
            </a:extLst>
          </p:cNvPr>
          <p:cNvSpPr/>
          <p:nvPr/>
        </p:nvSpPr>
        <p:spPr>
          <a:xfrm>
            <a:off x="3911826" y="2281300"/>
            <a:ext cx="2280132" cy="15262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 anchorCtr="0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변수 조정</a:t>
            </a:r>
            <a:endParaRPr lang="en-US" altLang="ko-KR" sz="1600" b="1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성능 향상을 위해 독립변수 조합 변경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709608-5648-4B2A-9491-50C9B2CAB6E4}"/>
              </a:ext>
            </a:extLst>
          </p:cNvPr>
          <p:cNvSpPr/>
          <p:nvPr/>
        </p:nvSpPr>
        <p:spPr>
          <a:xfrm>
            <a:off x="6852117" y="2281300"/>
            <a:ext cx="2280132" cy="15262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 anchorCtr="0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최적 모델 도출</a:t>
            </a:r>
            <a:endParaRPr lang="en-US" altLang="ko-KR" sz="1600" b="1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GridsearchCV</a:t>
            </a:r>
            <a:r>
              <a:rPr lang="ko-KR" altLang="en-US" sz="14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통한 최적모델 도출</a:t>
            </a:r>
            <a:endParaRPr lang="en-US" altLang="ko-KR" sz="14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BBF636-0154-45E2-99AF-C9D1A5AA436E}"/>
              </a:ext>
            </a:extLst>
          </p:cNvPr>
          <p:cNvSpPr/>
          <p:nvPr/>
        </p:nvSpPr>
        <p:spPr>
          <a:xfrm>
            <a:off x="956557" y="4409767"/>
            <a:ext cx="8160712" cy="1336440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5CEFE2C6-444C-4E30-AE15-61F478C5F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968" y="4753865"/>
            <a:ext cx="6994915" cy="81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2" anchor="ctr" anchorCtr="0" compatLnSpc="1">
            <a:prstTxWarp prst="textNoShape">
              <a:avLst/>
            </a:prstTxWarp>
            <a:noAutofit/>
          </a:bodyPr>
          <a:lstStyle/>
          <a:p>
            <a:pPr marL="182563" marR="0" lvl="0" indent="-182563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연령</a:t>
            </a:r>
          </a:p>
          <a:p>
            <a:pPr marL="182563" marR="0" lvl="0" indent="-182563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경력</a:t>
            </a:r>
          </a:p>
          <a:p>
            <a:pPr marL="182563" marR="0" lvl="0" indent="-182563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미혼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여부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563" marR="0" lvl="0" indent="-182563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대졸 여부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563" marR="0" lvl="0" indent="-182563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정규직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여부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79E3D6-83CC-4E22-B41B-51C29FF0AE8B}"/>
              </a:ext>
            </a:extLst>
          </p:cNvPr>
          <p:cNvSpPr/>
          <p:nvPr/>
        </p:nvSpPr>
        <p:spPr>
          <a:xfrm>
            <a:off x="1110355" y="4265904"/>
            <a:ext cx="1971675" cy="35069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최종 선정 변수</a:t>
            </a:r>
            <a:endParaRPr lang="en-US" altLang="ko-KR" sz="14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077130D-9046-4B8F-8A17-AADB87959592}"/>
              </a:ext>
            </a:extLst>
          </p:cNvPr>
          <p:cNvGrpSpPr/>
          <p:nvPr/>
        </p:nvGrpSpPr>
        <p:grpSpPr>
          <a:xfrm>
            <a:off x="3355496" y="2851533"/>
            <a:ext cx="452503" cy="385762"/>
            <a:chOff x="3367900" y="2799958"/>
            <a:chExt cx="452503" cy="385762"/>
          </a:xfrm>
        </p:grpSpPr>
        <p:sp>
          <p:nvSpPr>
            <p:cNvPr id="16" name="화살표: 갈매기형 수장 15">
              <a:extLst>
                <a:ext uri="{FF2B5EF4-FFF2-40B4-BE49-F238E27FC236}">
                  <a16:creationId xmlns:a16="http://schemas.microsoft.com/office/drawing/2014/main" id="{8DF54505-C2DF-4622-A698-DECBD3D6F147}"/>
                </a:ext>
              </a:extLst>
            </p:cNvPr>
            <p:cNvSpPr/>
            <p:nvPr/>
          </p:nvSpPr>
          <p:spPr>
            <a:xfrm>
              <a:off x="3367900" y="2799958"/>
              <a:ext cx="276225" cy="385762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7" name="화살표: 갈매기형 수장 16">
              <a:extLst>
                <a:ext uri="{FF2B5EF4-FFF2-40B4-BE49-F238E27FC236}">
                  <a16:creationId xmlns:a16="http://schemas.microsoft.com/office/drawing/2014/main" id="{86A3F290-850A-4425-9E67-D37DD2B6EFD1}"/>
                </a:ext>
              </a:extLst>
            </p:cNvPr>
            <p:cNvSpPr/>
            <p:nvPr/>
          </p:nvSpPr>
          <p:spPr>
            <a:xfrm>
              <a:off x="3544178" y="2799958"/>
              <a:ext cx="276225" cy="385762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CEE0F93-CA28-4CFF-8782-5A2C65872AC8}"/>
              </a:ext>
            </a:extLst>
          </p:cNvPr>
          <p:cNvGrpSpPr/>
          <p:nvPr/>
        </p:nvGrpSpPr>
        <p:grpSpPr>
          <a:xfrm>
            <a:off x="6295785" y="2851533"/>
            <a:ext cx="452503" cy="385762"/>
            <a:chOff x="3367900" y="2799958"/>
            <a:chExt cx="452503" cy="385762"/>
          </a:xfrm>
        </p:grpSpPr>
        <p:sp>
          <p:nvSpPr>
            <p:cNvPr id="20" name="화살표: 갈매기형 수장 19">
              <a:extLst>
                <a:ext uri="{FF2B5EF4-FFF2-40B4-BE49-F238E27FC236}">
                  <a16:creationId xmlns:a16="http://schemas.microsoft.com/office/drawing/2014/main" id="{02AEE78C-7FD9-4A59-A6A3-D86960860C91}"/>
                </a:ext>
              </a:extLst>
            </p:cNvPr>
            <p:cNvSpPr/>
            <p:nvPr/>
          </p:nvSpPr>
          <p:spPr>
            <a:xfrm>
              <a:off x="3367900" y="2799958"/>
              <a:ext cx="276225" cy="385762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1" name="화살표: 갈매기형 수장 20">
              <a:extLst>
                <a:ext uri="{FF2B5EF4-FFF2-40B4-BE49-F238E27FC236}">
                  <a16:creationId xmlns:a16="http://schemas.microsoft.com/office/drawing/2014/main" id="{184DE919-2AE6-4EF0-80D8-A5FD65D69E1D}"/>
                </a:ext>
              </a:extLst>
            </p:cNvPr>
            <p:cNvSpPr/>
            <p:nvPr/>
          </p:nvSpPr>
          <p:spPr>
            <a:xfrm>
              <a:off x="3544178" y="2799958"/>
              <a:ext cx="276225" cy="385762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4C4925D-FAE3-405A-9F2C-015383A3E5BD}"/>
              </a:ext>
            </a:extLst>
          </p:cNvPr>
          <p:cNvGrpSpPr/>
          <p:nvPr/>
        </p:nvGrpSpPr>
        <p:grpSpPr>
          <a:xfrm>
            <a:off x="415924" y="1369445"/>
            <a:ext cx="9145590" cy="385762"/>
            <a:chOff x="415923" y="1388495"/>
            <a:chExt cx="12357900" cy="385762"/>
          </a:xfrm>
        </p:grpSpPr>
        <p:sp>
          <p:nvSpPr>
            <p:cNvPr id="23" name="화살표: 오각형 22">
              <a:extLst>
                <a:ext uri="{FF2B5EF4-FFF2-40B4-BE49-F238E27FC236}">
                  <a16:creationId xmlns:a16="http://schemas.microsoft.com/office/drawing/2014/main" id="{8D262072-A640-4135-9916-1D3E6967A51D}"/>
                </a:ext>
              </a:extLst>
            </p:cNvPr>
            <p:cNvSpPr/>
            <p:nvPr/>
          </p:nvSpPr>
          <p:spPr>
            <a:xfrm>
              <a:off x="415923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4" name="화살표: 오각형 23">
              <a:extLst>
                <a:ext uri="{FF2B5EF4-FFF2-40B4-BE49-F238E27FC236}">
                  <a16:creationId xmlns:a16="http://schemas.microsoft.com/office/drawing/2014/main" id="{9C0CE10D-C021-460D-95D8-1697B6C23E15}"/>
                </a:ext>
              </a:extLst>
            </p:cNvPr>
            <p:cNvSpPr/>
            <p:nvPr/>
          </p:nvSpPr>
          <p:spPr>
            <a:xfrm>
              <a:off x="350264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탐색</a:t>
              </a:r>
            </a:p>
          </p:txBody>
        </p:sp>
        <p:sp>
          <p:nvSpPr>
            <p:cNvPr id="25" name="화살표: 오각형 24">
              <a:extLst>
                <a:ext uri="{FF2B5EF4-FFF2-40B4-BE49-F238E27FC236}">
                  <a16:creationId xmlns:a16="http://schemas.microsoft.com/office/drawing/2014/main" id="{D5096FD2-755D-4423-9800-E61AD1778637}"/>
                </a:ext>
              </a:extLst>
            </p:cNvPr>
            <p:cNvSpPr/>
            <p:nvPr/>
          </p:nvSpPr>
          <p:spPr>
            <a:xfrm>
              <a:off x="6589375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26" name="화살표: 오각형 25">
              <a:extLst>
                <a:ext uri="{FF2B5EF4-FFF2-40B4-BE49-F238E27FC236}">
                  <a16:creationId xmlns:a16="http://schemas.microsoft.com/office/drawing/2014/main" id="{1CC229F0-425F-49BE-93CF-A4B3E4FC8A2C}"/>
                </a:ext>
              </a:extLst>
            </p:cNvPr>
            <p:cNvSpPr/>
            <p:nvPr/>
          </p:nvSpPr>
          <p:spPr>
            <a:xfrm>
              <a:off x="9676099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843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C385BA0-9993-4B49-AC31-568A7FBE62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Ⅰ. </a:t>
            </a:r>
            <a:r>
              <a:rPr lang="ko-KR" altLang="en-US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D7022E-05E5-42E6-85FE-1FE82B6A28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프로젝트 배경</a:t>
            </a:r>
            <a:endParaRPr lang="en-US" altLang="ko-KR" dirty="0"/>
          </a:p>
          <a:p>
            <a:r>
              <a:rPr lang="ko-KR" altLang="en-US" dirty="0"/>
              <a:t>프로젝트 목적 및 개요</a:t>
            </a:r>
          </a:p>
        </p:txBody>
      </p:sp>
    </p:spTree>
    <p:extLst>
      <p:ext uri="{BB962C8B-B14F-4D97-AF65-F5344CB8AC3E}">
        <p14:creationId xmlns:p14="http://schemas.microsoft.com/office/powerpoint/2010/main" val="2824034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CF9CC3-6CBB-4BDE-9B1D-F6AC7915A783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904074A-30D9-45F0-8B45-A8CA09A514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OLS</a:t>
            </a:r>
            <a:r>
              <a:rPr lang="ko-KR" altLang="en-US" dirty="0"/>
              <a:t>분석 결과 </a:t>
            </a:r>
            <a:r>
              <a:rPr lang="en-US" altLang="ko-KR" dirty="0"/>
              <a:t>R</a:t>
            </a:r>
            <a:r>
              <a:rPr lang="en-US" altLang="ko-KR" baseline="30000" dirty="0"/>
              <a:t>2</a:t>
            </a:r>
            <a:r>
              <a:rPr lang="ko-KR" altLang="en-US" dirty="0"/>
              <a:t>값은 이전보다 개선된 </a:t>
            </a:r>
            <a:r>
              <a:rPr lang="en-US" altLang="ko-KR" dirty="0"/>
              <a:t>0.892</a:t>
            </a:r>
            <a:r>
              <a:rPr lang="ko-KR" altLang="en-US" dirty="0"/>
              <a:t>로 나타났고</a:t>
            </a:r>
            <a:r>
              <a:rPr lang="en-US" altLang="ko-KR" dirty="0"/>
              <a:t>, </a:t>
            </a:r>
            <a:r>
              <a:rPr lang="ko-KR" altLang="en-US" dirty="0"/>
              <a:t>모든 변수는 본 모델에서 유의한 것으로 확인됨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04395AA-CCF2-4000-99FD-91BED48C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4) </a:t>
            </a:r>
            <a:r>
              <a:rPr lang="ko-KR" altLang="en-US" sz="1800" dirty="0">
                <a:solidFill>
                  <a:prstClr val="black"/>
                </a:solidFill>
              </a:rPr>
              <a:t>예측모델 성능 향상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AEC26E-86FD-4B36-8507-D93AD04B597C}"/>
              </a:ext>
            </a:extLst>
          </p:cNvPr>
          <p:cNvSpPr/>
          <p:nvPr/>
        </p:nvSpPr>
        <p:spPr>
          <a:xfrm>
            <a:off x="5377188" y="2392089"/>
            <a:ext cx="3449312" cy="31837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분석 변수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400" dirty="0">
                <a:solidFill>
                  <a:schemeClr val="tx1"/>
                </a:solidFill>
              </a:rPr>
              <a:t>나이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경력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미혼여부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정규직 여부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대학졸업여부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전문대 포함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모델의 </a:t>
            </a:r>
            <a:r>
              <a:rPr lang="en-US" altLang="ko-KR" sz="1400" dirty="0">
                <a:solidFill>
                  <a:schemeClr val="tx1"/>
                </a:solidFill>
              </a:rPr>
              <a:t>R</a:t>
            </a:r>
            <a:r>
              <a:rPr lang="en-US" altLang="ko-KR" sz="1400" baseline="300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값</a:t>
            </a:r>
            <a:r>
              <a:rPr lang="en-US" altLang="ko-KR" sz="1400" dirty="0">
                <a:solidFill>
                  <a:schemeClr val="tx1"/>
                </a:solidFill>
              </a:rPr>
              <a:t>: 0.892</a:t>
            </a: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모든 변수는 </a:t>
            </a:r>
            <a:r>
              <a:rPr lang="en-US" altLang="ko-KR" sz="1400" dirty="0">
                <a:solidFill>
                  <a:schemeClr val="tx1"/>
                </a:solidFill>
              </a:rPr>
              <a:t>p</a:t>
            </a:r>
            <a:r>
              <a:rPr lang="ko-KR" altLang="en-US" sz="1400" dirty="0">
                <a:solidFill>
                  <a:schemeClr val="tx1"/>
                </a:solidFill>
              </a:rPr>
              <a:t>값이 </a:t>
            </a:r>
            <a:r>
              <a:rPr lang="en-US" altLang="ko-KR" sz="1400" dirty="0">
                <a:solidFill>
                  <a:schemeClr val="tx1"/>
                </a:solidFill>
              </a:rPr>
              <a:t>0.01 </a:t>
            </a:r>
            <a:r>
              <a:rPr lang="ko-KR" altLang="en-US" sz="1400" dirty="0">
                <a:solidFill>
                  <a:schemeClr val="tx1"/>
                </a:solidFill>
              </a:rPr>
              <a:t>이하로 </a:t>
            </a:r>
            <a:r>
              <a:rPr lang="en-US" altLang="ko-KR" sz="1400" dirty="0">
                <a:solidFill>
                  <a:schemeClr val="tx1"/>
                </a:solidFill>
              </a:rPr>
              <a:t>99% </a:t>
            </a:r>
            <a:r>
              <a:rPr lang="ko-KR" altLang="en-US" sz="1400" dirty="0">
                <a:solidFill>
                  <a:schemeClr val="tx1"/>
                </a:solidFill>
              </a:rPr>
              <a:t>수준에서 유의한 것으로 확인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07DEAE-6D09-4EA2-B266-7363273A1438}"/>
              </a:ext>
            </a:extLst>
          </p:cNvPr>
          <p:cNvSpPr/>
          <p:nvPr/>
        </p:nvSpPr>
        <p:spPr>
          <a:xfrm>
            <a:off x="5333154" y="2068306"/>
            <a:ext cx="13340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i="1" dirty="0">
                <a:solidFill>
                  <a:srgbClr val="0070C0"/>
                </a:solidFill>
              </a:rPr>
              <a:t>OLS</a:t>
            </a:r>
            <a:r>
              <a:rPr lang="ko-KR" altLang="en-US" sz="1600" b="1" i="1" dirty="0">
                <a:solidFill>
                  <a:srgbClr val="0070C0"/>
                </a:solidFill>
              </a:rPr>
              <a:t>분석 결과</a:t>
            </a:r>
            <a:endParaRPr lang="ko-KR" altLang="en-US" sz="1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4A52491-0B69-4563-A975-0A65C8003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06" y="2179512"/>
            <a:ext cx="4594301" cy="339627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0CBA30-1655-4647-8CE1-14A54E2D1BA7}"/>
              </a:ext>
            </a:extLst>
          </p:cNvPr>
          <p:cNvSpPr/>
          <p:nvPr/>
        </p:nvSpPr>
        <p:spPr>
          <a:xfrm>
            <a:off x="3132523" y="3600450"/>
            <a:ext cx="337312" cy="87765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D7266A-1FC5-48EE-95CF-4D62D7864F7E}"/>
              </a:ext>
            </a:extLst>
          </p:cNvPr>
          <p:cNvSpPr/>
          <p:nvPr/>
        </p:nvSpPr>
        <p:spPr>
          <a:xfrm>
            <a:off x="4648273" y="2406859"/>
            <a:ext cx="337312" cy="15989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4047D5-CC44-43AB-9BA3-7A09E3C54FA0}"/>
              </a:ext>
            </a:extLst>
          </p:cNvPr>
          <p:cNvSpPr/>
          <p:nvPr/>
        </p:nvSpPr>
        <p:spPr>
          <a:xfrm>
            <a:off x="599404" y="3798570"/>
            <a:ext cx="726475" cy="67953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D98CE45-F562-4F23-9D39-2CEB848731DD}"/>
              </a:ext>
            </a:extLst>
          </p:cNvPr>
          <p:cNvGrpSpPr/>
          <p:nvPr/>
        </p:nvGrpSpPr>
        <p:grpSpPr>
          <a:xfrm>
            <a:off x="415924" y="1369445"/>
            <a:ext cx="9145590" cy="385762"/>
            <a:chOff x="415923" y="1388495"/>
            <a:chExt cx="12357900" cy="385762"/>
          </a:xfrm>
        </p:grpSpPr>
        <p:sp>
          <p:nvSpPr>
            <p:cNvPr id="19" name="화살표: 오각형 18">
              <a:extLst>
                <a:ext uri="{FF2B5EF4-FFF2-40B4-BE49-F238E27FC236}">
                  <a16:creationId xmlns:a16="http://schemas.microsoft.com/office/drawing/2014/main" id="{4FE4D0E2-C0D2-42FF-B4B3-CE3B50BAD894}"/>
                </a:ext>
              </a:extLst>
            </p:cNvPr>
            <p:cNvSpPr/>
            <p:nvPr/>
          </p:nvSpPr>
          <p:spPr>
            <a:xfrm>
              <a:off x="415923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1A72004D-61AC-4716-9565-E6CDB4462566}"/>
                </a:ext>
              </a:extLst>
            </p:cNvPr>
            <p:cNvSpPr/>
            <p:nvPr/>
          </p:nvSpPr>
          <p:spPr>
            <a:xfrm>
              <a:off x="350264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탐색</a:t>
              </a:r>
            </a:p>
          </p:txBody>
        </p:sp>
        <p:sp>
          <p:nvSpPr>
            <p:cNvPr id="21" name="화살표: 오각형 20">
              <a:extLst>
                <a:ext uri="{FF2B5EF4-FFF2-40B4-BE49-F238E27FC236}">
                  <a16:creationId xmlns:a16="http://schemas.microsoft.com/office/drawing/2014/main" id="{29C081AC-26A1-4BC8-B5F9-E36CEA21D874}"/>
                </a:ext>
              </a:extLst>
            </p:cNvPr>
            <p:cNvSpPr/>
            <p:nvPr/>
          </p:nvSpPr>
          <p:spPr>
            <a:xfrm>
              <a:off x="6589375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22" name="화살표: 오각형 21">
              <a:extLst>
                <a:ext uri="{FF2B5EF4-FFF2-40B4-BE49-F238E27FC236}">
                  <a16:creationId xmlns:a16="http://schemas.microsoft.com/office/drawing/2014/main" id="{66D72EEF-EF77-4B90-B74F-A9F25C6A69C2}"/>
                </a:ext>
              </a:extLst>
            </p:cNvPr>
            <p:cNvSpPr/>
            <p:nvPr/>
          </p:nvSpPr>
          <p:spPr>
            <a:xfrm>
              <a:off x="9676099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347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DEA329A-8174-47FE-90F3-ACAE26DFC8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MinMaxScaler</a:t>
            </a:r>
            <a:r>
              <a:rPr lang="ko-KR" altLang="en-US" dirty="0"/>
              <a:t>를 적용하여 다시 분석한 결과 </a:t>
            </a:r>
            <a:r>
              <a:rPr lang="en-US" altLang="ko-KR" dirty="0"/>
              <a:t>R2</a:t>
            </a:r>
            <a:r>
              <a:rPr lang="ko-KR" altLang="en-US" dirty="0"/>
              <a:t>값이 다소 떨어졌지만 개별 변수의 유의확률은 높아짐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CDB945F-FC6A-462F-90BC-6599CBC7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4) </a:t>
            </a:r>
            <a:r>
              <a:rPr lang="ko-KR" altLang="en-US" sz="1800" dirty="0">
                <a:solidFill>
                  <a:prstClr val="black"/>
                </a:solidFill>
              </a:rPr>
              <a:t>예측모델 성능 향상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A6B543-C3DC-4DE7-9E05-55CB3ADD401D}"/>
              </a:ext>
            </a:extLst>
          </p:cNvPr>
          <p:cNvSpPr/>
          <p:nvPr/>
        </p:nvSpPr>
        <p:spPr>
          <a:xfrm>
            <a:off x="5377188" y="2392089"/>
            <a:ext cx="3449312" cy="31837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더미변수는 별도의 스케일링 없이 사용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R2</a:t>
            </a:r>
            <a:r>
              <a:rPr lang="ko-KR" altLang="en-US" sz="1400" dirty="0">
                <a:solidFill>
                  <a:schemeClr val="tx1"/>
                </a:solidFill>
              </a:rPr>
              <a:t>값은 </a:t>
            </a:r>
            <a:r>
              <a:rPr lang="en-US" altLang="ko-KR" sz="1400" dirty="0">
                <a:solidFill>
                  <a:schemeClr val="tx1"/>
                </a:solidFill>
              </a:rPr>
              <a:t>0.876</a:t>
            </a:r>
            <a:r>
              <a:rPr lang="ko-KR" altLang="en-US" sz="1400" dirty="0">
                <a:solidFill>
                  <a:schemeClr val="tx1"/>
                </a:solidFill>
              </a:rPr>
              <a:t>으로 </a:t>
            </a:r>
            <a:r>
              <a:rPr lang="en-US" altLang="ko-KR" sz="1400" dirty="0">
                <a:solidFill>
                  <a:schemeClr val="tx1"/>
                </a:solidFill>
              </a:rPr>
              <a:t>scaler </a:t>
            </a:r>
            <a:r>
              <a:rPr lang="ko-KR" altLang="en-US" sz="1400" dirty="0">
                <a:solidFill>
                  <a:schemeClr val="tx1"/>
                </a:solidFill>
              </a:rPr>
              <a:t>적용 전보다 떨어짐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각 변수의 유의확률은 모두 </a:t>
            </a:r>
            <a:r>
              <a:rPr lang="en-US" altLang="ko-KR" sz="1400" dirty="0">
                <a:solidFill>
                  <a:schemeClr val="tx1"/>
                </a:solidFill>
              </a:rPr>
              <a:t>0.01 </a:t>
            </a:r>
            <a:r>
              <a:rPr lang="ko-KR" altLang="en-US" sz="1400" dirty="0">
                <a:solidFill>
                  <a:schemeClr val="tx1"/>
                </a:solidFill>
              </a:rPr>
              <a:t>이하로 </a:t>
            </a:r>
            <a:r>
              <a:rPr lang="en-US" altLang="ko-KR" sz="1400" dirty="0">
                <a:solidFill>
                  <a:schemeClr val="tx1"/>
                </a:solidFill>
              </a:rPr>
              <a:t>99% </a:t>
            </a:r>
            <a:r>
              <a:rPr lang="ko-KR" altLang="en-US" sz="1400" dirty="0">
                <a:solidFill>
                  <a:schemeClr val="tx1"/>
                </a:solidFill>
              </a:rPr>
              <a:t>수준에서 유의한 것으로 확인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BA3AD4-28FC-4293-805A-5FA100C784AD}"/>
              </a:ext>
            </a:extLst>
          </p:cNvPr>
          <p:cNvSpPr/>
          <p:nvPr/>
        </p:nvSpPr>
        <p:spPr>
          <a:xfrm>
            <a:off x="5333154" y="2068306"/>
            <a:ext cx="31699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i="1" dirty="0">
                <a:solidFill>
                  <a:srgbClr val="0070C0"/>
                </a:solidFill>
              </a:rPr>
              <a:t>OLS</a:t>
            </a:r>
            <a:r>
              <a:rPr lang="ko-KR" altLang="en-US" sz="1600" b="1" i="1" dirty="0">
                <a:solidFill>
                  <a:srgbClr val="0070C0"/>
                </a:solidFill>
              </a:rPr>
              <a:t>분석 결과 </a:t>
            </a:r>
            <a:r>
              <a:rPr lang="en-US" altLang="ko-KR" sz="1600" b="1" i="1" dirty="0">
                <a:solidFill>
                  <a:srgbClr val="0070C0"/>
                </a:solidFill>
              </a:rPr>
              <a:t>_ </a:t>
            </a:r>
            <a:r>
              <a:rPr lang="en-US" altLang="ko-KR" sz="1600" b="1" i="1" dirty="0" err="1">
                <a:solidFill>
                  <a:srgbClr val="0070C0"/>
                </a:solidFill>
              </a:rPr>
              <a:t>MinMaxScaler</a:t>
            </a:r>
            <a:r>
              <a:rPr lang="ko-KR" altLang="en-US" sz="1600" b="1" i="1" dirty="0">
                <a:solidFill>
                  <a:srgbClr val="0070C0"/>
                </a:solidFill>
              </a:rPr>
              <a:t>적용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8A97A6-9B7B-4DD1-8690-2593B432BB67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11FCCD0-7540-4100-AE9E-A24DD487B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18" y="2160972"/>
            <a:ext cx="4602334" cy="341481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E71C11-A403-45C1-A9B9-F84A8A890EAA}"/>
              </a:ext>
            </a:extLst>
          </p:cNvPr>
          <p:cNvSpPr/>
          <p:nvPr/>
        </p:nvSpPr>
        <p:spPr>
          <a:xfrm>
            <a:off x="3018223" y="3600450"/>
            <a:ext cx="337312" cy="87765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49A41B9-A6C6-497B-B618-8BD2EA0EC580}"/>
              </a:ext>
            </a:extLst>
          </p:cNvPr>
          <p:cNvSpPr/>
          <p:nvPr/>
        </p:nvSpPr>
        <p:spPr>
          <a:xfrm>
            <a:off x="4641923" y="2406859"/>
            <a:ext cx="337312" cy="15989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0E6160A-0163-4467-8B9A-1F228D2E7D3B}"/>
              </a:ext>
            </a:extLst>
          </p:cNvPr>
          <p:cNvGrpSpPr/>
          <p:nvPr/>
        </p:nvGrpSpPr>
        <p:grpSpPr>
          <a:xfrm>
            <a:off x="415924" y="1369445"/>
            <a:ext cx="9145590" cy="385762"/>
            <a:chOff x="415923" y="1388495"/>
            <a:chExt cx="12357900" cy="385762"/>
          </a:xfrm>
        </p:grpSpPr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205C3C37-8709-4332-ADE8-97FC377D27D4}"/>
                </a:ext>
              </a:extLst>
            </p:cNvPr>
            <p:cNvSpPr/>
            <p:nvPr/>
          </p:nvSpPr>
          <p:spPr>
            <a:xfrm>
              <a:off x="415923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1" name="화살표: 오각형 20">
              <a:extLst>
                <a:ext uri="{FF2B5EF4-FFF2-40B4-BE49-F238E27FC236}">
                  <a16:creationId xmlns:a16="http://schemas.microsoft.com/office/drawing/2014/main" id="{425588FE-4FEF-43DA-A73C-57207B1247E8}"/>
                </a:ext>
              </a:extLst>
            </p:cNvPr>
            <p:cNvSpPr/>
            <p:nvPr/>
          </p:nvSpPr>
          <p:spPr>
            <a:xfrm>
              <a:off x="350264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탐색</a:t>
              </a:r>
            </a:p>
          </p:txBody>
        </p:sp>
        <p:sp>
          <p:nvSpPr>
            <p:cNvPr id="22" name="화살표: 오각형 21">
              <a:extLst>
                <a:ext uri="{FF2B5EF4-FFF2-40B4-BE49-F238E27FC236}">
                  <a16:creationId xmlns:a16="http://schemas.microsoft.com/office/drawing/2014/main" id="{A68BD1AB-4370-424D-80A3-9018BE1705BF}"/>
                </a:ext>
              </a:extLst>
            </p:cNvPr>
            <p:cNvSpPr/>
            <p:nvPr/>
          </p:nvSpPr>
          <p:spPr>
            <a:xfrm>
              <a:off x="6589375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23" name="화살표: 오각형 22">
              <a:extLst>
                <a:ext uri="{FF2B5EF4-FFF2-40B4-BE49-F238E27FC236}">
                  <a16:creationId xmlns:a16="http://schemas.microsoft.com/office/drawing/2014/main" id="{5FECD440-37BA-47E9-8B60-DF0E677C6AC7}"/>
                </a:ext>
              </a:extLst>
            </p:cNvPr>
            <p:cNvSpPr/>
            <p:nvPr/>
          </p:nvSpPr>
          <p:spPr>
            <a:xfrm>
              <a:off x="9676099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7943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752BD49-850A-4504-971F-75E092B2FF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모델 분석 결과 </a:t>
            </a:r>
            <a:r>
              <a:rPr lang="en-US" altLang="ko-KR" dirty="0" err="1"/>
              <a:t>RandomForest</a:t>
            </a:r>
            <a:r>
              <a:rPr lang="en-US" altLang="ko-KR" dirty="0"/>
              <a:t> Regressor</a:t>
            </a:r>
            <a:r>
              <a:rPr lang="ko-KR" altLang="en-US" dirty="0"/>
              <a:t>가 가장 좋은 성능을 나타냄</a:t>
            </a:r>
            <a:r>
              <a:rPr lang="en-US" altLang="ko-KR" dirty="0"/>
              <a:t>. </a:t>
            </a:r>
            <a:r>
              <a:rPr lang="ko-KR" altLang="en-US" dirty="0" err="1"/>
              <a:t>실제값과</a:t>
            </a:r>
            <a:r>
              <a:rPr lang="ko-KR" altLang="en-US" dirty="0"/>
              <a:t> </a:t>
            </a:r>
            <a:r>
              <a:rPr lang="ko-KR" altLang="en-US" dirty="0" err="1"/>
              <a:t>예측값</a:t>
            </a:r>
            <a:r>
              <a:rPr lang="ko-KR" altLang="en-US" dirty="0"/>
              <a:t> 사이 </a:t>
            </a:r>
            <a:r>
              <a:rPr lang="en-US" altLang="ko-KR" dirty="0"/>
              <a:t>53</a:t>
            </a:r>
            <a:r>
              <a:rPr lang="ko-KR" altLang="en-US" dirty="0"/>
              <a:t>만원 정도의 오차가 예상됨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C522FE1-4F1A-4D00-875E-6BAF66C2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4) </a:t>
            </a:r>
            <a:r>
              <a:rPr lang="ko-KR" altLang="en-US" sz="1800" dirty="0">
                <a:solidFill>
                  <a:prstClr val="black"/>
                </a:solidFill>
              </a:rPr>
              <a:t>예측모델 성능 향상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8DB884-C139-4C43-B7FE-00D2C854A430}"/>
              </a:ext>
            </a:extLst>
          </p:cNvPr>
          <p:cNvSpPr/>
          <p:nvPr/>
        </p:nvSpPr>
        <p:spPr>
          <a:xfrm>
            <a:off x="5377188" y="2392089"/>
            <a:ext cx="3449312" cy="31837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가장 성능이 좋은 모델은 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 err="1">
                <a:solidFill>
                  <a:schemeClr val="tx1"/>
                </a:solidFill>
              </a:rPr>
              <a:t>RandomForest</a:t>
            </a:r>
            <a:r>
              <a:rPr lang="en-US" altLang="ko-KR" sz="1400" dirty="0">
                <a:solidFill>
                  <a:schemeClr val="tx1"/>
                </a:solidFill>
              </a:rPr>
              <a:t> Regressor</a:t>
            </a:r>
            <a:r>
              <a:rPr lang="ko-KR" altLang="en-US" sz="1400" dirty="0">
                <a:solidFill>
                  <a:schemeClr val="tx1"/>
                </a:solidFill>
              </a:rPr>
              <a:t>였으며</a:t>
            </a:r>
            <a:r>
              <a:rPr lang="en-US" altLang="ko-KR" sz="1400" dirty="0">
                <a:solidFill>
                  <a:schemeClr val="tx1"/>
                </a:solidFill>
              </a:rPr>
              <a:t>, test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</a:rPr>
              <a:t>R2</a:t>
            </a:r>
            <a:r>
              <a:rPr lang="ko-KR" altLang="en-US" sz="1400" dirty="0">
                <a:solidFill>
                  <a:schemeClr val="tx1"/>
                </a:solidFill>
              </a:rPr>
              <a:t>값이 </a:t>
            </a:r>
            <a:r>
              <a:rPr lang="en-US" altLang="ko-KR" sz="1400" dirty="0">
                <a:solidFill>
                  <a:schemeClr val="tx1"/>
                </a:solidFill>
              </a:rPr>
              <a:t>0.23, </a:t>
            </a:r>
            <a:r>
              <a:rPr lang="en-US" altLang="ko-KR" sz="1400" dirty="0" err="1">
                <a:solidFill>
                  <a:schemeClr val="tx1"/>
                </a:solidFill>
              </a:rPr>
              <a:t>rmse</a:t>
            </a:r>
            <a:r>
              <a:rPr lang="ko-KR" altLang="en-US" sz="1400" dirty="0">
                <a:solidFill>
                  <a:schemeClr val="tx1"/>
                </a:solidFill>
              </a:rPr>
              <a:t>가 </a:t>
            </a:r>
            <a:r>
              <a:rPr lang="en-US" altLang="ko-KR" sz="1400" dirty="0">
                <a:solidFill>
                  <a:schemeClr val="tx1"/>
                </a:solidFill>
              </a:rPr>
              <a:t>53.01</a:t>
            </a:r>
            <a:r>
              <a:rPr lang="ko-KR" altLang="en-US" sz="1400" dirty="0">
                <a:solidFill>
                  <a:schemeClr val="tx1"/>
                </a:solidFill>
              </a:rPr>
              <a:t>로 분석됨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월급의 단위가 만원인 것을 고려할 때 </a:t>
            </a:r>
            <a:r>
              <a:rPr lang="ko-KR" altLang="en-US" sz="1400" dirty="0" err="1">
                <a:solidFill>
                  <a:srgbClr val="0070C0"/>
                </a:solidFill>
              </a:rPr>
              <a:t>예측값과</a:t>
            </a:r>
            <a:r>
              <a:rPr lang="ko-KR" altLang="en-US" sz="1400" dirty="0">
                <a:solidFill>
                  <a:srgbClr val="0070C0"/>
                </a:solidFill>
              </a:rPr>
              <a:t> </a:t>
            </a:r>
            <a:r>
              <a:rPr lang="ko-KR" altLang="en-US" sz="1400" dirty="0" err="1">
                <a:solidFill>
                  <a:srgbClr val="0070C0"/>
                </a:solidFill>
              </a:rPr>
              <a:t>실제값</a:t>
            </a:r>
            <a:r>
              <a:rPr lang="ko-KR" altLang="en-US" sz="1400" dirty="0">
                <a:solidFill>
                  <a:srgbClr val="0070C0"/>
                </a:solidFill>
              </a:rPr>
              <a:t> 사이에 </a:t>
            </a:r>
            <a:r>
              <a:rPr lang="en-US" altLang="ko-KR" sz="1400" dirty="0">
                <a:solidFill>
                  <a:srgbClr val="0070C0"/>
                </a:solidFill>
              </a:rPr>
              <a:t>53</a:t>
            </a:r>
            <a:r>
              <a:rPr lang="ko-KR" altLang="en-US" sz="1400" dirty="0">
                <a:solidFill>
                  <a:srgbClr val="0070C0"/>
                </a:solidFill>
              </a:rPr>
              <a:t>만원 정도의 오차가 있을 수 있음</a:t>
            </a:r>
            <a:r>
              <a:rPr lang="ko-KR" altLang="en-US" sz="1400" dirty="0">
                <a:solidFill>
                  <a:schemeClr val="tx1"/>
                </a:solidFill>
              </a:rPr>
              <a:t>을 의미함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CBB4B5-C1F0-46DA-8D08-513D01BAE148}"/>
              </a:ext>
            </a:extLst>
          </p:cNvPr>
          <p:cNvSpPr/>
          <p:nvPr/>
        </p:nvSpPr>
        <p:spPr>
          <a:xfrm>
            <a:off x="5333154" y="2068306"/>
            <a:ext cx="14414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i="1" dirty="0">
                <a:solidFill>
                  <a:srgbClr val="0070C0"/>
                </a:solidFill>
              </a:rPr>
              <a:t>Model Fit</a:t>
            </a:r>
            <a:r>
              <a:rPr lang="ko-KR" altLang="en-US" sz="1600" b="1" i="1" dirty="0">
                <a:solidFill>
                  <a:srgbClr val="0070C0"/>
                </a:solidFill>
              </a:rPr>
              <a:t> 결과</a:t>
            </a:r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8C40F9-4F00-4F02-8899-3CFEDEFF3F22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8C21075-20DE-4F18-AAC0-9F4B1CF44900}"/>
              </a:ext>
            </a:extLst>
          </p:cNvPr>
          <p:cNvGrpSpPr/>
          <p:nvPr/>
        </p:nvGrpSpPr>
        <p:grpSpPr>
          <a:xfrm>
            <a:off x="574565" y="2681634"/>
            <a:ext cx="4643983" cy="2101059"/>
            <a:chOff x="581990" y="2443509"/>
            <a:chExt cx="4643983" cy="210105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7934479-37D2-4CB4-AC33-D5082B0C4686}"/>
                </a:ext>
              </a:extLst>
            </p:cNvPr>
            <p:cNvGrpSpPr/>
            <p:nvPr/>
          </p:nvGrpSpPr>
          <p:grpSpPr>
            <a:xfrm>
              <a:off x="581990" y="2443509"/>
              <a:ext cx="4643983" cy="2101059"/>
              <a:chOff x="885113" y="2444792"/>
              <a:chExt cx="7011412" cy="3172146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105B5721-5CEC-443F-B15B-B2E424A7D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85113" y="2444792"/>
                <a:ext cx="7011412" cy="2173319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1FE274B6-38AE-4E0D-BAF3-0A0577726C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585" y="4835030"/>
                <a:ext cx="6908508" cy="781908"/>
              </a:xfrm>
              <a:prstGeom prst="rect">
                <a:avLst/>
              </a:prstGeom>
            </p:spPr>
          </p:pic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AA30E62-1D0D-4A70-82D9-01456413D790}"/>
                </a:ext>
              </a:extLst>
            </p:cNvPr>
            <p:cNvSpPr/>
            <p:nvPr/>
          </p:nvSpPr>
          <p:spPr>
            <a:xfrm>
              <a:off x="3611784" y="3186865"/>
              <a:ext cx="337312" cy="174664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6A845B1-89C0-496C-9E42-A9964476E059}"/>
                </a:ext>
              </a:extLst>
            </p:cNvPr>
            <p:cNvSpPr/>
            <p:nvPr/>
          </p:nvSpPr>
          <p:spPr>
            <a:xfrm>
              <a:off x="4829084" y="3186865"/>
              <a:ext cx="337312" cy="174664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F6D177E-9D8F-433E-BF18-369500118CBD}"/>
              </a:ext>
            </a:extLst>
          </p:cNvPr>
          <p:cNvGrpSpPr/>
          <p:nvPr/>
        </p:nvGrpSpPr>
        <p:grpSpPr>
          <a:xfrm>
            <a:off x="415924" y="1369445"/>
            <a:ext cx="9145590" cy="385762"/>
            <a:chOff x="415923" y="1388495"/>
            <a:chExt cx="12357900" cy="385762"/>
          </a:xfrm>
        </p:grpSpPr>
        <p:sp>
          <p:nvSpPr>
            <p:cNvPr id="25" name="화살표: 오각형 24">
              <a:extLst>
                <a:ext uri="{FF2B5EF4-FFF2-40B4-BE49-F238E27FC236}">
                  <a16:creationId xmlns:a16="http://schemas.microsoft.com/office/drawing/2014/main" id="{BF5C859C-EC76-4454-8840-3AFBB07FA73D}"/>
                </a:ext>
              </a:extLst>
            </p:cNvPr>
            <p:cNvSpPr/>
            <p:nvPr/>
          </p:nvSpPr>
          <p:spPr>
            <a:xfrm>
              <a:off x="415923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6" name="화살표: 오각형 25">
              <a:extLst>
                <a:ext uri="{FF2B5EF4-FFF2-40B4-BE49-F238E27FC236}">
                  <a16:creationId xmlns:a16="http://schemas.microsoft.com/office/drawing/2014/main" id="{8E2D5004-49DE-4F32-9C3C-0F0DFFE52F68}"/>
                </a:ext>
              </a:extLst>
            </p:cNvPr>
            <p:cNvSpPr/>
            <p:nvPr/>
          </p:nvSpPr>
          <p:spPr>
            <a:xfrm>
              <a:off x="350264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탐색</a:t>
              </a:r>
            </a:p>
          </p:txBody>
        </p:sp>
        <p:sp>
          <p:nvSpPr>
            <p:cNvPr id="27" name="화살표: 오각형 26">
              <a:extLst>
                <a:ext uri="{FF2B5EF4-FFF2-40B4-BE49-F238E27FC236}">
                  <a16:creationId xmlns:a16="http://schemas.microsoft.com/office/drawing/2014/main" id="{61A95BA5-7599-4086-AE38-56E87642FBD9}"/>
                </a:ext>
              </a:extLst>
            </p:cNvPr>
            <p:cNvSpPr/>
            <p:nvPr/>
          </p:nvSpPr>
          <p:spPr>
            <a:xfrm>
              <a:off x="6589375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28" name="화살표: 오각형 27">
              <a:extLst>
                <a:ext uri="{FF2B5EF4-FFF2-40B4-BE49-F238E27FC236}">
                  <a16:creationId xmlns:a16="http://schemas.microsoft.com/office/drawing/2014/main" id="{784517B9-17A1-40CA-A457-918C77A6F835}"/>
                </a:ext>
              </a:extLst>
            </p:cNvPr>
            <p:cNvSpPr/>
            <p:nvPr/>
          </p:nvSpPr>
          <p:spPr>
            <a:xfrm>
              <a:off x="9676099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4128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786B8B-A62B-4ED7-849D-B2BB230DBFC4}"/>
              </a:ext>
            </a:extLst>
          </p:cNvPr>
          <p:cNvSpPr/>
          <p:nvPr/>
        </p:nvSpPr>
        <p:spPr>
          <a:xfrm>
            <a:off x="1026623" y="2375818"/>
            <a:ext cx="3698878" cy="30793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성능향상 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4A06E3-3CEC-4430-84E7-298030341EB6}"/>
              </a:ext>
            </a:extLst>
          </p:cNvPr>
          <p:cNvSpPr/>
          <p:nvPr/>
        </p:nvSpPr>
        <p:spPr>
          <a:xfrm>
            <a:off x="5336200" y="2375818"/>
            <a:ext cx="3862661" cy="30793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성능향상 후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82C27B5-3F9C-438E-A631-DDC7EDB0F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성능 향상 전</a:t>
            </a:r>
            <a:r>
              <a:rPr lang="en-US" altLang="ko-KR" dirty="0"/>
              <a:t>, </a:t>
            </a:r>
            <a:r>
              <a:rPr lang="ko-KR" altLang="en-US" dirty="0"/>
              <a:t>후 </a:t>
            </a:r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실제값의</a:t>
            </a:r>
            <a:r>
              <a:rPr lang="ko-KR" altLang="en-US" dirty="0"/>
              <a:t> 비교 그래프 확인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E62E269-59D2-441A-B300-CBAAD6F5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4) </a:t>
            </a:r>
            <a:r>
              <a:rPr lang="ko-KR" altLang="en-US" sz="1800" dirty="0">
                <a:solidFill>
                  <a:prstClr val="black"/>
                </a:solidFill>
              </a:rPr>
              <a:t>예측모델 성능 향상</a:t>
            </a:r>
            <a:endParaRPr lang="ko-KR" altLang="en-US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80EF668F-1464-4463-9F9A-2F8C1153F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681" y="2839143"/>
            <a:ext cx="4107180" cy="278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556388-1BB9-4401-B5CD-1DAA05022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14" y="2839143"/>
            <a:ext cx="4034809" cy="273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9B13FBD-57BD-456F-AE35-C79D8FF5F70E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직사각형 89">
            <a:extLst>
              <a:ext uri="{FF2B5EF4-FFF2-40B4-BE49-F238E27FC236}">
                <a16:creationId xmlns:a16="http://schemas.microsoft.com/office/drawing/2014/main" id="{0FB066DA-4DED-4F61-8BCD-8BF5E28C4A2C}"/>
              </a:ext>
            </a:extLst>
          </p:cNvPr>
          <p:cNvSpPr/>
          <p:nvPr/>
        </p:nvSpPr>
        <p:spPr>
          <a:xfrm>
            <a:off x="509588" y="1836084"/>
            <a:ext cx="1758124" cy="232221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 dirty="0"/>
              <a:t>성능 향상 전후 비교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C569030-F84C-480C-A73A-E417F82AA89F}"/>
              </a:ext>
            </a:extLst>
          </p:cNvPr>
          <p:cNvGrpSpPr/>
          <p:nvPr/>
        </p:nvGrpSpPr>
        <p:grpSpPr>
          <a:xfrm>
            <a:off x="415924" y="1369445"/>
            <a:ext cx="9145590" cy="385762"/>
            <a:chOff x="415923" y="1388495"/>
            <a:chExt cx="12357900" cy="385762"/>
          </a:xfrm>
        </p:grpSpPr>
        <p:sp>
          <p:nvSpPr>
            <p:cNvPr id="21" name="화살표: 오각형 20">
              <a:extLst>
                <a:ext uri="{FF2B5EF4-FFF2-40B4-BE49-F238E27FC236}">
                  <a16:creationId xmlns:a16="http://schemas.microsoft.com/office/drawing/2014/main" id="{BF8CC868-6458-4764-AD91-66EA01FFAB14}"/>
                </a:ext>
              </a:extLst>
            </p:cNvPr>
            <p:cNvSpPr/>
            <p:nvPr/>
          </p:nvSpPr>
          <p:spPr>
            <a:xfrm>
              <a:off x="415923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2" name="화살표: 오각형 21">
              <a:extLst>
                <a:ext uri="{FF2B5EF4-FFF2-40B4-BE49-F238E27FC236}">
                  <a16:creationId xmlns:a16="http://schemas.microsoft.com/office/drawing/2014/main" id="{561D6C32-4402-4A3F-A9F7-3B9BEDE0F5D4}"/>
                </a:ext>
              </a:extLst>
            </p:cNvPr>
            <p:cNvSpPr/>
            <p:nvPr/>
          </p:nvSpPr>
          <p:spPr>
            <a:xfrm>
              <a:off x="350264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탐색</a:t>
              </a:r>
            </a:p>
          </p:txBody>
        </p:sp>
        <p:sp>
          <p:nvSpPr>
            <p:cNvPr id="23" name="화살표: 오각형 22">
              <a:extLst>
                <a:ext uri="{FF2B5EF4-FFF2-40B4-BE49-F238E27FC236}">
                  <a16:creationId xmlns:a16="http://schemas.microsoft.com/office/drawing/2014/main" id="{143744DC-A2F9-4349-830B-03F0C51F0D4A}"/>
                </a:ext>
              </a:extLst>
            </p:cNvPr>
            <p:cNvSpPr/>
            <p:nvPr/>
          </p:nvSpPr>
          <p:spPr>
            <a:xfrm>
              <a:off x="6589375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24" name="화살표: 오각형 23">
              <a:extLst>
                <a:ext uri="{FF2B5EF4-FFF2-40B4-BE49-F238E27FC236}">
                  <a16:creationId xmlns:a16="http://schemas.microsoft.com/office/drawing/2014/main" id="{12E43F34-DBF1-43C6-97E3-070C873D8D3D}"/>
                </a:ext>
              </a:extLst>
            </p:cNvPr>
            <p:cNvSpPr/>
            <p:nvPr/>
          </p:nvSpPr>
          <p:spPr>
            <a:xfrm>
              <a:off x="9676099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7767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82C27B5-3F9C-438E-A631-DDC7EDB0F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실제 월급 예측을 위해 가상의 인물을 선정하여 예측함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E62E269-59D2-441A-B300-CBAAD6F5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4) </a:t>
            </a:r>
            <a:r>
              <a:rPr lang="ko-KR" altLang="en-US" sz="1800" dirty="0">
                <a:solidFill>
                  <a:prstClr val="black"/>
                </a:solidFill>
              </a:rPr>
              <a:t>예측모델 성능 향상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B13FBD-57BD-456F-AE35-C79D8FF5F70E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직사각형 89">
            <a:extLst>
              <a:ext uri="{FF2B5EF4-FFF2-40B4-BE49-F238E27FC236}">
                <a16:creationId xmlns:a16="http://schemas.microsoft.com/office/drawing/2014/main" id="{0FB066DA-4DED-4F61-8BCD-8BF5E28C4A2C}"/>
              </a:ext>
            </a:extLst>
          </p:cNvPr>
          <p:cNvSpPr/>
          <p:nvPr/>
        </p:nvSpPr>
        <p:spPr>
          <a:xfrm>
            <a:off x="509588" y="1836084"/>
            <a:ext cx="1758124" cy="232221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 dirty="0"/>
              <a:t>실제 값 예측하기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A7A35C5-A25E-43F7-9E4D-2892863CA6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EE2CA"/>
              </a:clrFrom>
              <a:clrTo>
                <a:srgbClr val="EEE2C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4" t="37742" r="66717" b="33614"/>
          <a:stretch/>
        </p:blipFill>
        <p:spPr>
          <a:xfrm>
            <a:off x="806638" y="2377891"/>
            <a:ext cx="1231712" cy="133091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826C0C6-1D76-4E29-AB7D-B85B0C2610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EE2CA"/>
              </a:clrFrom>
              <a:clrTo>
                <a:srgbClr val="EEE2C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83" t="37742" r="3999" b="33614"/>
          <a:stretch/>
        </p:blipFill>
        <p:spPr>
          <a:xfrm>
            <a:off x="4923671" y="2329376"/>
            <a:ext cx="1399352" cy="13309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8DDC3D-F006-4C85-AC41-B004D7779A10}"/>
              </a:ext>
            </a:extLst>
          </p:cNvPr>
          <p:cNvSpPr txBox="1"/>
          <p:nvPr/>
        </p:nvSpPr>
        <p:spPr>
          <a:xfrm>
            <a:off x="2267712" y="2377891"/>
            <a:ext cx="2266950" cy="1641816"/>
          </a:xfrm>
          <a:prstGeom prst="roundRect">
            <a:avLst>
              <a:gd name="adj" fmla="val 10009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나이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30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세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경력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4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결혼여부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기혼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정규직여부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정규직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대졸여부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CA98E8-A69A-461A-8040-6E9F82EE7FD9}"/>
              </a:ext>
            </a:extLst>
          </p:cNvPr>
          <p:cNvSpPr txBox="1"/>
          <p:nvPr/>
        </p:nvSpPr>
        <p:spPr>
          <a:xfrm>
            <a:off x="6712032" y="2377891"/>
            <a:ext cx="2387330" cy="1641816"/>
          </a:xfrm>
          <a:prstGeom prst="roundRect">
            <a:avLst>
              <a:gd name="adj" fmla="val 10009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나이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25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세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경력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1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결혼여부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미혼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정규직여부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비정규직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대졸여부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F30B230-BBB9-41B6-A991-6533D00A0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46" y="2866398"/>
            <a:ext cx="3902452" cy="313274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79A635-2912-43EA-8FB1-480169B64C25}"/>
              </a:ext>
            </a:extLst>
          </p:cNvPr>
          <p:cNvSpPr/>
          <p:nvPr/>
        </p:nvSpPr>
        <p:spPr>
          <a:xfrm>
            <a:off x="4594778" y="3484026"/>
            <a:ext cx="4966735" cy="3199436"/>
          </a:xfrm>
          <a:prstGeom prst="rect">
            <a:avLst/>
          </a:prstGeom>
          <a:solidFill>
            <a:srgbClr val="FDD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예측이 이따위로 나옴</a:t>
            </a:r>
            <a:r>
              <a:rPr lang="en-US" altLang="ko-KR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그래서 예측만 넣고 우리는 </a:t>
            </a:r>
            <a:r>
              <a:rPr lang="en-US" altLang="ko-KR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outlier</a:t>
            </a:r>
            <a:r>
              <a:rPr lang="ko-KR" altLang="en-US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라 </a:t>
            </a:r>
            <a:r>
              <a:rPr lang="ko-KR" altLang="en-US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우리한테</a:t>
            </a:r>
            <a:r>
              <a:rPr lang="ko-KR" altLang="en-US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맞는 모델은 아니다 이러고 마쳐야 할까 고민중</a:t>
            </a:r>
            <a:endParaRPr lang="en-US" altLang="ko-KR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뒤에 개선 필요사항을 </a:t>
            </a:r>
            <a:r>
              <a:rPr lang="ko-KR" altLang="en-US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적을거라면</a:t>
            </a:r>
            <a:r>
              <a:rPr lang="ko-KR" altLang="en-US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나는 </a:t>
            </a:r>
            <a:r>
              <a:rPr lang="ko-KR" altLang="en-US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경력산출할</a:t>
            </a:r>
            <a:r>
              <a:rPr lang="ko-KR" altLang="en-US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때 육아휴직이나 중간에 쉬는게 고려되지 않았을 수 </a:t>
            </a:r>
            <a:r>
              <a:rPr lang="ko-KR" altLang="en-US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있다는점</a:t>
            </a:r>
            <a:r>
              <a:rPr lang="ko-KR" altLang="en-US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쓰려고 했거든</a:t>
            </a:r>
            <a:endParaRPr lang="en-US" altLang="ko-KR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그게 </a:t>
            </a:r>
            <a:r>
              <a:rPr lang="ko-KR" altLang="en-US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필요없을것같으면</a:t>
            </a:r>
            <a:r>
              <a:rPr lang="ko-KR" altLang="en-US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여기서 발표 마쳐도 </a:t>
            </a:r>
            <a:r>
              <a:rPr lang="ko-KR" altLang="en-US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될거같아</a:t>
            </a:r>
            <a:r>
              <a:rPr lang="en-US" altLang="ko-KR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!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이거는 의견 주면 앞에까지 </a:t>
            </a:r>
            <a:r>
              <a:rPr lang="ko-KR" altLang="en-US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반영할게</a:t>
            </a:r>
            <a:r>
              <a:rPr lang="en-US" altLang="ko-KR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!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뒤에 버리는 구역은 </a:t>
            </a:r>
            <a:r>
              <a:rPr lang="ko-KR" altLang="en-US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신경쓰지마</a:t>
            </a:r>
            <a:endParaRPr lang="ko-KR" altLang="en-US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FB9BA0D-6637-4F38-B44F-FEF44C45F038}"/>
              </a:ext>
            </a:extLst>
          </p:cNvPr>
          <p:cNvGrpSpPr/>
          <p:nvPr/>
        </p:nvGrpSpPr>
        <p:grpSpPr>
          <a:xfrm>
            <a:off x="415924" y="1369445"/>
            <a:ext cx="9145590" cy="385762"/>
            <a:chOff x="415923" y="1388495"/>
            <a:chExt cx="12357900" cy="385762"/>
          </a:xfrm>
        </p:grpSpPr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288675F3-5E7C-40D5-82A3-359A72E2A89C}"/>
                </a:ext>
              </a:extLst>
            </p:cNvPr>
            <p:cNvSpPr/>
            <p:nvPr/>
          </p:nvSpPr>
          <p:spPr>
            <a:xfrm>
              <a:off x="415923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1" name="화살표: 오각형 20">
              <a:extLst>
                <a:ext uri="{FF2B5EF4-FFF2-40B4-BE49-F238E27FC236}">
                  <a16:creationId xmlns:a16="http://schemas.microsoft.com/office/drawing/2014/main" id="{83E78749-C138-4609-92F8-F7D7279B5CF9}"/>
                </a:ext>
              </a:extLst>
            </p:cNvPr>
            <p:cNvSpPr/>
            <p:nvPr/>
          </p:nvSpPr>
          <p:spPr>
            <a:xfrm>
              <a:off x="350264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탐색</a:t>
              </a:r>
            </a:p>
          </p:txBody>
        </p:sp>
        <p:sp>
          <p:nvSpPr>
            <p:cNvPr id="22" name="화살표: 오각형 21">
              <a:extLst>
                <a:ext uri="{FF2B5EF4-FFF2-40B4-BE49-F238E27FC236}">
                  <a16:creationId xmlns:a16="http://schemas.microsoft.com/office/drawing/2014/main" id="{C14E6839-1129-47B5-844B-10669D631D3D}"/>
                </a:ext>
              </a:extLst>
            </p:cNvPr>
            <p:cNvSpPr/>
            <p:nvPr/>
          </p:nvSpPr>
          <p:spPr>
            <a:xfrm>
              <a:off x="6589375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23" name="화살표: 오각형 22">
              <a:extLst>
                <a:ext uri="{FF2B5EF4-FFF2-40B4-BE49-F238E27FC236}">
                  <a16:creationId xmlns:a16="http://schemas.microsoft.com/office/drawing/2014/main" id="{CA197EBB-43F1-48BB-8620-B4F60C69FE74}"/>
                </a:ext>
              </a:extLst>
            </p:cNvPr>
            <p:cNvSpPr/>
            <p:nvPr/>
          </p:nvSpPr>
          <p:spPr>
            <a:xfrm>
              <a:off x="9676099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4724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2127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963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C385BA0-9993-4B49-AC31-568A7FBE62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Ⅲ. </a:t>
            </a:r>
            <a:r>
              <a:rPr lang="ko-KR" altLang="en-US" dirty="0"/>
              <a:t>개선 필요 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D7022E-05E5-42E6-85FE-1FE82B6A28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4325" y="3721736"/>
            <a:ext cx="5372100" cy="2437764"/>
          </a:xfrm>
        </p:spPr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954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FB2DC9-DB72-45DC-9A57-9CBC3F5E6B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52D7DBC-91EE-4B58-AFF2-E28884A0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08096-D48C-462F-862C-DE9886DBCB4D}"/>
              </a:ext>
            </a:extLst>
          </p:cNvPr>
          <p:cNvSpPr txBox="1"/>
          <p:nvPr/>
        </p:nvSpPr>
        <p:spPr>
          <a:xfrm>
            <a:off x="415925" y="2238375"/>
            <a:ext cx="802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경력 </a:t>
            </a:r>
            <a:r>
              <a:rPr lang="ko-KR" altLang="en-US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재산출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필요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육아 등의 공백을 온전히 반영하지 못함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dirty="0" err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4929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AEFB559-EEF1-4644-B43B-E4C5C6C908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A5090E3-5D38-429D-AA1E-FF85F8D2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3) </a:t>
            </a:r>
            <a:r>
              <a:rPr lang="ko-KR" altLang="en-US" sz="1800" dirty="0">
                <a:solidFill>
                  <a:prstClr val="black"/>
                </a:solidFill>
              </a:rPr>
              <a:t>모델 </a:t>
            </a:r>
            <a:r>
              <a:rPr lang="en-US" altLang="ko-KR" sz="1800" dirty="0">
                <a:solidFill>
                  <a:prstClr val="black"/>
                </a:solidFill>
              </a:rPr>
              <a:t>Fit &amp; </a:t>
            </a:r>
            <a:r>
              <a:rPr lang="ko-KR" altLang="en-US" sz="1800" dirty="0">
                <a:solidFill>
                  <a:prstClr val="black"/>
                </a:solidFill>
              </a:rPr>
              <a:t>성능확인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FF99972-6074-4A29-815E-58E04D462256}"/>
              </a:ext>
            </a:extLst>
          </p:cNvPr>
          <p:cNvGrpSpPr/>
          <p:nvPr/>
        </p:nvGrpSpPr>
        <p:grpSpPr>
          <a:xfrm>
            <a:off x="853451" y="2112457"/>
            <a:ext cx="2937499" cy="4055108"/>
            <a:chOff x="1527138" y="2377891"/>
            <a:chExt cx="3705225" cy="511492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ECC7463-537D-46FD-8E14-AD4B4638B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7138" y="2377891"/>
              <a:ext cx="3705225" cy="5114925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B716B3B-27BA-4F2A-B3B2-C002501EFFB8}"/>
                </a:ext>
              </a:extLst>
            </p:cNvPr>
            <p:cNvSpPr/>
            <p:nvPr/>
          </p:nvSpPr>
          <p:spPr>
            <a:xfrm>
              <a:off x="1606651" y="3004058"/>
              <a:ext cx="2008326" cy="395963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F29313-17BF-4E9F-BD66-72854E26E9B6}"/>
              </a:ext>
            </a:extLst>
          </p:cNvPr>
          <p:cNvSpPr/>
          <p:nvPr/>
        </p:nvSpPr>
        <p:spPr>
          <a:xfrm>
            <a:off x="5377188" y="2392089"/>
            <a:ext cx="3449312" cy="31837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Linear Regression</a:t>
            </a:r>
            <a:r>
              <a:rPr lang="ko-KR" altLang="en-US" sz="1400" dirty="0">
                <a:solidFill>
                  <a:schemeClr val="tx1"/>
                </a:solidFill>
              </a:rPr>
              <a:t>이 </a:t>
            </a:r>
            <a:r>
              <a:rPr lang="en-US" altLang="ko-KR" sz="1400" dirty="0">
                <a:solidFill>
                  <a:schemeClr val="tx1"/>
                </a:solidFill>
              </a:rPr>
              <a:t>test</a:t>
            </a:r>
            <a:r>
              <a:rPr lang="ko-KR" altLang="en-US" sz="1400" dirty="0">
                <a:solidFill>
                  <a:schemeClr val="tx1"/>
                </a:solidFill>
              </a:rPr>
              <a:t>데이터에서 가장 낮은 </a:t>
            </a:r>
            <a:r>
              <a:rPr lang="en-US" altLang="ko-KR" sz="1400" dirty="0" err="1">
                <a:solidFill>
                  <a:schemeClr val="tx1"/>
                </a:solidFill>
              </a:rPr>
              <a:t>rmse</a:t>
            </a:r>
            <a:r>
              <a:rPr lang="ko-KR" altLang="en-US" sz="1400" dirty="0">
                <a:solidFill>
                  <a:schemeClr val="tx1"/>
                </a:solidFill>
              </a:rPr>
              <a:t>를 나타냄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R2 </a:t>
            </a:r>
            <a:r>
              <a:rPr lang="ko-KR" altLang="en-US" sz="1400" dirty="0">
                <a:solidFill>
                  <a:schemeClr val="tx1"/>
                </a:solidFill>
              </a:rPr>
              <a:t>값은 대체로 </a:t>
            </a:r>
            <a:r>
              <a:rPr lang="en-US" altLang="ko-KR" sz="1400" dirty="0">
                <a:solidFill>
                  <a:schemeClr val="tx1"/>
                </a:solidFill>
              </a:rPr>
              <a:t>0.1 </a:t>
            </a:r>
            <a:r>
              <a:rPr lang="ko-KR" altLang="en-US" sz="1400" dirty="0">
                <a:solidFill>
                  <a:schemeClr val="tx1"/>
                </a:solidFill>
              </a:rPr>
              <a:t>미만으로 나타남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050DE2-2857-4588-A37F-89536CCB92B0}"/>
              </a:ext>
            </a:extLst>
          </p:cNvPr>
          <p:cNvSpPr/>
          <p:nvPr/>
        </p:nvSpPr>
        <p:spPr>
          <a:xfrm>
            <a:off x="5333154" y="2068306"/>
            <a:ext cx="21210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i="1" dirty="0" err="1">
                <a:solidFill>
                  <a:srgbClr val="0070C0"/>
                </a:solidFill>
              </a:rPr>
              <a:t>머신러닝</a:t>
            </a:r>
            <a:r>
              <a:rPr lang="ko-KR" altLang="en-US" sz="1600" b="1" i="1" dirty="0">
                <a:solidFill>
                  <a:srgbClr val="0070C0"/>
                </a:solidFill>
              </a:rPr>
              <a:t> 모델 분석 결과</a:t>
            </a:r>
            <a:endParaRPr lang="ko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7334B3-2788-470B-B6E4-8EE4D2BB4493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7124259-5C29-4F1A-AF4C-B64609ACA1DA}"/>
              </a:ext>
            </a:extLst>
          </p:cNvPr>
          <p:cNvGrpSpPr/>
          <p:nvPr/>
        </p:nvGrpSpPr>
        <p:grpSpPr>
          <a:xfrm>
            <a:off x="415924" y="1388495"/>
            <a:ext cx="9145589" cy="385762"/>
            <a:chOff x="415924" y="1388495"/>
            <a:chExt cx="12184352" cy="385762"/>
          </a:xfrm>
        </p:grpSpPr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D3F2E0B3-F14B-4FD1-9709-04C939212063}"/>
                </a:ext>
              </a:extLst>
            </p:cNvPr>
            <p:cNvSpPr/>
            <p:nvPr/>
          </p:nvSpPr>
          <p:spPr>
            <a:xfrm>
              <a:off x="415924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9" name="화살표: 오각형 18">
              <a:extLst>
                <a:ext uri="{FF2B5EF4-FFF2-40B4-BE49-F238E27FC236}">
                  <a16:creationId xmlns:a16="http://schemas.microsoft.com/office/drawing/2014/main" id="{7946038E-9831-48F3-B8D6-B3AE6CCAFE06}"/>
                </a:ext>
              </a:extLst>
            </p:cNvPr>
            <p:cNvSpPr/>
            <p:nvPr/>
          </p:nvSpPr>
          <p:spPr>
            <a:xfrm>
              <a:off x="3497262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탐색</a:t>
              </a:r>
            </a:p>
          </p:txBody>
        </p:sp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39A57EE2-4CD8-4CA3-99BA-A8ACB4135051}"/>
                </a:ext>
              </a:extLst>
            </p:cNvPr>
            <p:cNvSpPr/>
            <p:nvPr/>
          </p:nvSpPr>
          <p:spPr>
            <a:xfrm>
              <a:off x="6645274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21" name="화살표: 오각형 20">
              <a:extLst>
                <a:ext uri="{FF2B5EF4-FFF2-40B4-BE49-F238E27FC236}">
                  <a16:creationId xmlns:a16="http://schemas.microsoft.com/office/drawing/2014/main" id="{D53904FD-7C13-4B2E-8ABB-1C556D714E75}"/>
                </a:ext>
              </a:extLst>
            </p:cNvPr>
            <p:cNvSpPr/>
            <p:nvPr/>
          </p:nvSpPr>
          <p:spPr>
            <a:xfrm>
              <a:off x="9676100" y="1388495"/>
              <a:ext cx="2924176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</a:t>
              </a:r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)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18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1E137A-F6C8-4C35-BA32-8E333B02C5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남성 근로자의 임금 대비 여성근로자의 임금 수준은 </a:t>
            </a:r>
            <a:r>
              <a:rPr lang="en-US" altLang="ko-KR" dirty="0"/>
              <a:t>'16</a:t>
            </a:r>
            <a:r>
              <a:rPr lang="ko-KR" altLang="en-US" dirty="0"/>
              <a:t>년 </a:t>
            </a:r>
            <a:r>
              <a:rPr lang="en-US" altLang="ko-KR" dirty="0"/>
              <a:t>64.0%</a:t>
            </a:r>
            <a:r>
              <a:rPr lang="ko-KR" altLang="en-US" dirty="0"/>
              <a:t>에서 </a:t>
            </a:r>
            <a:r>
              <a:rPr lang="en-US" altLang="ko-KR" dirty="0"/>
              <a:t>'17</a:t>
            </a:r>
            <a:r>
              <a:rPr lang="ko-KR" altLang="en-US" dirty="0"/>
              <a:t>년 </a:t>
            </a:r>
            <a:r>
              <a:rPr lang="en-US" altLang="ko-KR" dirty="0"/>
              <a:t>64.7%</a:t>
            </a:r>
            <a:r>
              <a:rPr lang="ko-KR" altLang="en-US" dirty="0"/>
              <a:t>로 </a:t>
            </a:r>
            <a:r>
              <a:rPr lang="en-US" altLang="ko-KR" dirty="0"/>
              <a:t>0.7%p </a:t>
            </a:r>
            <a:r>
              <a:rPr lang="ko-KR" altLang="en-US" dirty="0"/>
              <a:t>증가하였지만</a:t>
            </a:r>
            <a:r>
              <a:rPr lang="en-US" altLang="ko-KR" dirty="0"/>
              <a:t>, OECD </a:t>
            </a:r>
            <a:r>
              <a:rPr lang="ko-KR" altLang="en-US" dirty="0"/>
              <a:t>주요회원국 중 남녀임금격차가 가장 크며</a:t>
            </a:r>
            <a:r>
              <a:rPr lang="en-US" altLang="ko-KR" dirty="0"/>
              <a:t>, </a:t>
            </a:r>
            <a:r>
              <a:rPr lang="ko-KR" altLang="en-US" dirty="0"/>
              <a:t>우리나라 여성은 남성보다 </a:t>
            </a:r>
            <a:r>
              <a:rPr lang="en-US" altLang="ko-KR" dirty="0"/>
              <a:t>37% </a:t>
            </a:r>
            <a:r>
              <a:rPr lang="ko-KR" altLang="en-US" dirty="0"/>
              <a:t>정도 임금을 덜 받음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9A8651F-0214-4669-A3D2-991E3DDF7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배경 </a:t>
            </a:r>
          </a:p>
        </p:txBody>
      </p:sp>
      <p:pic>
        <p:nvPicPr>
          <p:cNvPr id="1026" name="Picture 2" descr="차트이미지">
            <a:extLst>
              <a:ext uri="{FF2B5EF4-FFF2-40B4-BE49-F238E27FC236}">
                <a16:creationId xmlns:a16="http://schemas.microsoft.com/office/drawing/2014/main" id="{6CED2555-E990-4BA1-9B52-2BC4D58CC7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0"/>
          <a:stretch/>
        </p:blipFill>
        <p:spPr bwMode="auto">
          <a:xfrm>
            <a:off x="1550987" y="1556419"/>
            <a:ext cx="6804025" cy="334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8EB5BA0-4A4B-4EC5-B817-970E2E41B041}"/>
              </a:ext>
            </a:extLst>
          </p:cNvPr>
          <p:cNvSpPr/>
          <p:nvPr/>
        </p:nvSpPr>
        <p:spPr>
          <a:xfrm>
            <a:off x="415925" y="6031726"/>
            <a:ext cx="4953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출처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고용노동부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고용형태별근로실태조사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(1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인 이상 기준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</a:t>
            </a:r>
            <a:endParaRPr lang="en-US" altLang="ko-KR" sz="1200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99FF415-E53C-4239-B74F-2517C5C64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543956"/>
              </p:ext>
            </p:extLst>
          </p:nvPr>
        </p:nvGraphicFramePr>
        <p:xfrm>
          <a:off x="587057" y="5121953"/>
          <a:ext cx="8731885" cy="685800"/>
        </p:xfrm>
        <a:graphic>
          <a:graphicData uri="http://schemas.openxmlformats.org/drawingml/2006/table">
            <a:tbl>
              <a:tblPr/>
              <a:tblGrid>
                <a:gridCol w="754607">
                  <a:extLst>
                    <a:ext uri="{9D8B030D-6E8A-4147-A177-3AD203B41FA5}">
                      <a16:colId xmlns:a16="http://schemas.microsoft.com/office/drawing/2014/main" val="1909860894"/>
                    </a:ext>
                  </a:extLst>
                </a:gridCol>
                <a:gridCol w="693007">
                  <a:extLst>
                    <a:ext uri="{9D8B030D-6E8A-4147-A177-3AD203B41FA5}">
                      <a16:colId xmlns:a16="http://schemas.microsoft.com/office/drawing/2014/main" val="185678486"/>
                    </a:ext>
                  </a:extLst>
                </a:gridCol>
                <a:gridCol w="800808">
                  <a:extLst>
                    <a:ext uri="{9D8B030D-6E8A-4147-A177-3AD203B41FA5}">
                      <a16:colId xmlns:a16="http://schemas.microsoft.com/office/drawing/2014/main" val="2404009309"/>
                    </a:ext>
                  </a:extLst>
                </a:gridCol>
                <a:gridCol w="723807">
                  <a:extLst>
                    <a:ext uri="{9D8B030D-6E8A-4147-A177-3AD203B41FA5}">
                      <a16:colId xmlns:a16="http://schemas.microsoft.com/office/drawing/2014/main" val="705753466"/>
                    </a:ext>
                  </a:extLst>
                </a:gridCol>
                <a:gridCol w="693007">
                  <a:extLst>
                    <a:ext uri="{9D8B030D-6E8A-4147-A177-3AD203B41FA5}">
                      <a16:colId xmlns:a16="http://schemas.microsoft.com/office/drawing/2014/main" val="2800766272"/>
                    </a:ext>
                  </a:extLst>
                </a:gridCol>
                <a:gridCol w="693007">
                  <a:extLst>
                    <a:ext uri="{9D8B030D-6E8A-4147-A177-3AD203B41FA5}">
                      <a16:colId xmlns:a16="http://schemas.microsoft.com/office/drawing/2014/main" val="2827314075"/>
                    </a:ext>
                  </a:extLst>
                </a:gridCol>
                <a:gridCol w="785407">
                  <a:extLst>
                    <a:ext uri="{9D8B030D-6E8A-4147-A177-3AD203B41FA5}">
                      <a16:colId xmlns:a16="http://schemas.microsoft.com/office/drawing/2014/main" val="2985886807"/>
                    </a:ext>
                  </a:extLst>
                </a:gridCol>
                <a:gridCol w="693007">
                  <a:extLst>
                    <a:ext uri="{9D8B030D-6E8A-4147-A177-3AD203B41FA5}">
                      <a16:colId xmlns:a16="http://schemas.microsoft.com/office/drawing/2014/main" val="4010954760"/>
                    </a:ext>
                  </a:extLst>
                </a:gridCol>
                <a:gridCol w="723807">
                  <a:extLst>
                    <a:ext uri="{9D8B030D-6E8A-4147-A177-3AD203B41FA5}">
                      <a16:colId xmlns:a16="http://schemas.microsoft.com/office/drawing/2014/main" val="1280775874"/>
                    </a:ext>
                  </a:extLst>
                </a:gridCol>
                <a:gridCol w="723807">
                  <a:extLst>
                    <a:ext uri="{9D8B030D-6E8A-4147-A177-3AD203B41FA5}">
                      <a16:colId xmlns:a16="http://schemas.microsoft.com/office/drawing/2014/main" val="2487709916"/>
                    </a:ext>
                  </a:extLst>
                </a:gridCol>
                <a:gridCol w="708407">
                  <a:extLst>
                    <a:ext uri="{9D8B030D-6E8A-4147-A177-3AD203B41FA5}">
                      <a16:colId xmlns:a16="http://schemas.microsoft.com/office/drawing/2014/main" val="3646367664"/>
                    </a:ext>
                  </a:extLst>
                </a:gridCol>
                <a:gridCol w="739207">
                  <a:extLst>
                    <a:ext uri="{9D8B030D-6E8A-4147-A177-3AD203B41FA5}">
                      <a16:colId xmlns:a16="http://schemas.microsoft.com/office/drawing/2014/main" val="2782676276"/>
                    </a:ext>
                  </a:extLst>
                </a:gridCol>
              </a:tblGrid>
              <a:tr h="364314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연도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OECD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평균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  <a:latin typeface="+mn-ea"/>
                          <a:ea typeface="+mn-ea"/>
                        </a:rPr>
                        <a:t>캐나다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4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덴마크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핀란드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프랑스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독일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한국</a:t>
                      </a:r>
                      <a:endParaRPr lang="ko-KR" altLang="en-US" sz="1100" spc="-4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583245"/>
                  </a:ext>
                </a:extLst>
              </a:tr>
              <a:tr h="159566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1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14.5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13.0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effectLst/>
                          <a:latin typeface="+mn-ea"/>
                          <a:ea typeface="+mn-ea"/>
                        </a:rPr>
                        <a:t>18.6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9.9</a:t>
                      </a:r>
                      <a:endParaRPr lang="ko-KR" altLang="en-US" sz="1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37.2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06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1617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1972680-0C43-4F5F-A175-998DAF9B1A71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DADC40F-A9C3-4F37-A919-FA576AB167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A69A036-FB14-443D-8F4E-DEB99C34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3) </a:t>
            </a:r>
            <a:r>
              <a:rPr lang="ko-KR" altLang="en-US" sz="1800" dirty="0">
                <a:solidFill>
                  <a:prstClr val="black"/>
                </a:solidFill>
              </a:rPr>
              <a:t>모델 </a:t>
            </a:r>
            <a:r>
              <a:rPr lang="en-US" altLang="ko-KR" sz="1800" dirty="0">
                <a:solidFill>
                  <a:prstClr val="black"/>
                </a:solidFill>
              </a:rPr>
              <a:t>Fit &amp; </a:t>
            </a:r>
            <a:r>
              <a:rPr lang="ko-KR" altLang="en-US" sz="1800" dirty="0">
                <a:solidFill>
                  <a:prstClr val="black"/>
                </a:solidFill>
              </a:rPr>
              <a:t>성능확인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84F874-6543-4D99-A69E-06940211E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3" y="2633662"/>
            <a:ext cx="4262438" cy="2850133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1462603-4F86-4AB5-B67F-6E577A9BD056}"/>
              </a:ext>
            </a:extLst>
          </p:cNvPr>
          <p:cNvGrpSpPr/>
          <p:nvPr/>
        </p:nvGrpSpPr>
        <p:grpSpPr>
          <a:xfrm>
            <a:off x="415924" y="1388495"/>
            <a:ext cx="9145589" cy="385762"/>
            <a:chOff x="415924" y="1388495"/>
            <a:chExt cx="12184352" cy="385762"/>
          </a:xfrm>
        </p:grpSpPr>
        <p:sp>
          <p:nvSpPr>
            <p:cNvPr id="6" name="화살표: 오각형 5">
              <a:extLst>
                <a:ext uri="{FF2B5EF4-FFF2-40B4-BE49-F238E27FC236}">
                  <a16:creationId xmlns:a16="http://schemas.microsoft.com/office/drawing/2014/main" id="{8AA82594-2894-4D84-95F1-06CA845FC65F}"/>
                </a:ext>
              </a:extLst>
            </p:cNvPr>
            <p:cNvSpPr/>
            <p:nvPr/>
          </p:nvSpPr>
          <p:spPr>
            <a:xfrm>
              <a:off x="415924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7" name="화살표: 오각형 6">
              <a:extLst>
                <a:ext uri="{FF2B5EF4-FFF2-40B4-BE49-F238E27FC236}">
                  <a16:creationId xmlns:a16="http://schemas.microsoft.com/office/drawing/2014/main" id="{D592F12E-564B-4122-B377-F04637EAC499}"/>
                </a:ext>
              </a:extLst>
            </p:cNvPr>
            <p:cNvSpPr/>
            <p:nvPr/>
          </p:nvSpPr>
          <p:spPr>
            <a:xfrm>
              <a:off x="3497262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탐색</a:t>
              </a:r>
            </a:p>
          </p:txBody>
        </p:sp>
        <p:sp>
          <p:nvSpPr>
            <p:cNvPr id="8" name="화살표: 오각형 7">
              <a:extLst>
                <a:ext uri="{FF2B5EF4-FFF2-40B4-BE49-F238E27FC236}">
                  <a16:creationId xmlns:a16="http://schemas.microsoft.com/office/drawing/2014/main" id="{E0F14B7E-E81B-4F3C-BC1F-016B20ECFBC0}"/>
                </a:ext>
              </a:extLst>
            </p:cNvPr>
            <p:cNvSpPr/>
            <p:nvPr/>
          </p:nvSpPr>
          <p:spPr>
            <a:xfrm>
              <a:off x="6645274" y="1388495"/>
              <a:ext cx="2924176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9" name="화살표: 오각형 8">
              <a:extLst>
                <a:ext uri="{FF2B5EF4-FFF2-40B4-BE49-F238E27FC236}">
                  <a16:creationId xmlns:a16="http://schemas.microsoft.com/office/drawing/2014/main" id="{7933EE1B-F044-4559-AE7D-DD867FDB1E10}"/>
                </a:ext>
              </a:extLst>
            </p:cNvPr>
            <p:cNvSpPr/>
            <p:nvPr/>
          </p:nvSpPr>
          <p:spPr>
            <a:xfrm>
              <a:off x="9676100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9BBA47-09E1-4715-833C-8A0F549160B2}"/>
              </a:ext>
            </a:extLst>
          </p:cNvPr>
          <p:cNvSpPr/>
          <p:nvPr/>
        </p:nvSpPr>
        <p:spPr>
          <a:xfrm>
            <a:off x="5377188" y="2392089"/>
            <a:ext cx="3449312" cy="31837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기울기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인 직선에서 벗어난 값이 많음을 확인할 수 있음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343560-4EDD-4195-AD83-AEA952F87280}"/>
              </a:ext>
            </a:extLst>
          </p:cNvPr>
          <p:cNvSpPr/>
          <p:nvPr/>
        </p:nvSpPr>
        <p:spPr>
          <a:xfrm>
            <a:off x="5333154" y="2068306"/>
            <a:ext cx="25891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i="1" dirty="0">
                <a:solidFill>
                  <a:srgbClr val="0070C0"/>
                </a:solidFill>
              </a:rPr>
              <a:t>실제 값과 예측 값 비교 그래프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490199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BEF6760-EFD6-4790-8AD0-552B7B4CEF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D1FF94-1744-4456-9AD3-1696D823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4) </a:t>
            </a:r>
            <a:r>
              <a:rPr lang="ko-KR" altLang="en-US" sz="1800" dirty="0">
                <a:solidFill>
                  <a:prstClr val="black"/>
                </a:solidFill>
              </a:rPr>
              <a:t>예측모델 성능 향상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65C28C-A3BD-4DD0-BC41-FB0DDE7ED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208" y="1754933"/>
            <a:ext cx="4561583" cy="431820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5B4B9D7-EAE0-44A0-B28A-ABD78DDB1030}"/>
              </a:ext>
            </a:extLst>
          </p:cNvPr>
          <p:cNvSpPr/>
          <p:nvPr/>
        </p:nvSpPr>
        <p:spPr>
          <a:xfrm>
            <a:off x="4671685" y="2103692"/>
            <a:ext cx="2337503" cy="13736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C39B2F-9DB1-47F9-BF54-6EC16544B8CC}"/>
              </a:ext>
            </a:extLst>
          </p:cNvPr>
          <p:cNvSpPr/>
          <p:nvPr/>
        </p:nvSpPr>
        <p:spPr>
          <a:xfrm>
            <a:off x="5191627" y="3533069"/>
            <a:ext cx="350521" cy="122396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F02BACF-88B1-4A78-9938-9D32A1EE4422}"/>
              </a:ext>
            </a:extLst>
          </p:cNvPr>
          <p:cNvGrpSpPr/>
          <p:nvPr/>
        </p:nvGrpSpPr>
        <p:grpSpPr>
          <a:xfrm>
            <a:off x="415924" y="1388495"/>
            <a:ext cx="9145589" cy="385762"/>
            <a:chOff x="415924" y="1388495"/>
            <a:chExt cx="12184352" cy="385762"/>
          </a:xfrm>
        </p:grpSpPr>
        <p:sp>
          <p:nvSpPr>
            <p:cNvPr id="9" name="화살표: 오각형 8">
              <a:extLst>
                <a:ext uri="{FF2B5EF4-FFF2-40B4-BE49-F238E27FC236}">
                  <a16:creationId xmlns:a16="http://schemas.microsoft.com/office/drawing/2014/main" id="{7C0C1FDF-4D44-49D5-A676-7C9F42C2F481}"/>
                </a:ext>
              </a:extLst>
            </p:cNvPr>
            <p:cNvSpPr/>
            <p:nvPr/>
          </p:nvSpPr>
          <p:spPr>
            <a:xfrm>
              <a:off x="415924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0" name="화살표: 오각형 9">
              <a:extLst>
                <a:ext uri="{FF2B5EF4-FFF2-40B4-BE49-F238E27FC236}">
                  <a16:creationId xmlns:a16="http://schemas.microsoft.com/office/drawing/2014/main" id="{CC50A4F1-875A-458B-981C-4274398D66C1}"/>
                </a:ext>
              </a:extLst>
            </p:cNvPr>
            <p:cNvSpPr/>
            <p:nvPr/>
          </p:nvSpPr>
          <p:spPr>
            <a:xfrm>
              <a:off x="3497262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탐색</a:t>
              </a:r>
            </a:p>
          </p:txBody>
        </p:sp>
        <p:sp>
          <p:nvSpPr>
            <p:cNvPr id="11" name="화살표: 오각형 10">
              <a:extLst>
                <a:ext uri="{FF2B5EF4-FFF2-40B4-BE49-F238E27FC236}">
                  <a16:creationId xmlns:a16="http://schemas.microsoft.com/office/drawing/2014/main" id="{95B2BC12-13F2-4696-9FEE-DD494B0B430F}"/>
                </a:ext>
              </a:extLst>
            </p:cNvPr>
            <p:cNvSpPr/>
            <p:nvPr/>
          </p:nvSpPr>
          <p:spPr>
            <a:xfrm>
              <a:off x="6645274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12" name="화살표: 오각형 11">
              <a:extLst>
                <a:ext uri="{FF2B5EF4-FFF2-40B4-BE49-F238E27FC236}">
                  <a16:creationId xmlns:a16="http://schemas.microsoft.com/office/drawing/2014/main" id="{4D633385-EC5B-4065-ACE6-13472F0DCEE7}"/>
                </a:ext>
              </a:extLst>
            </p:cNvPr>
            <p:cNvSpPr/>
            <p:nvPr/>
          </p:nvSpPr>
          <p:spPr>
            <a:xfrm>
              <a:off x="9676100" y="1388495"/>
              <a:ext cx="2924176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58228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C5CC86A-9A75-4783-BD7D-476D3CF335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A4838B5-2BA8-41A8-9D03-8840828E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4) </a:t>
            </a:r>
            <a:r>
              <a:rPr lang="ko-KR" altLang="en-US" sz="1800" dirty="0">
                <a:solidFill>
                  <a:prstClr val="black"/>
                </a:solidFill>
              </a:rPr>
              <a:t>예측모델 성능 향상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8BF5AE-82E3-4E8E-95EE-3FDF9E172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80" y="1740260"/>
            <a:ext cx="6538249" cy="10381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EDF149-F242-4899-BB47-BC90C95E4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80" y="3120903"/>
            <a:ext cx="8289173" cy="226610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EA27019-DE7A-4925-A442-7E0C444282C4}"/>
              </a:ext>
            </a:extLst>
          </p:cNvPr>
          <p:cNvSpPr/>
          <p:nvPr/>
        </p:nvSpPr>
        <p:spPr>
          <a:xfrm>
            <a:off x="657680" y="4253956"/>
            <a:ext cx="8289172" cy="35780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D2F6C37-893C-4B28-B2AE-0BE22AC0244D}"/>
              </a:ext>
            </a:extLst>
          </p:cNvPr>
          <p:cNvGrpSpPr/>
          <p:nvPr/>
        </p:nvGrpSpPr>
        <p:grpSpPr>
          <a:xfrm>
            <a:off x="415924" y="1388495"/>
            <a:ext cx="9145589" cy="385762"/>
            <a:chOff x="415924" y="1388495"/>
            <a:chExt cx="12184352" cy="385762"/>
          </a:xfrm>
        </p:grpSpPr>
        <p:sp>
          <p:nvSpPr>
            <p:cNvPr id="13" name="화살표: 오각형 12">
              <a:extLst>
                <a:ext uri="{FF2B5EF4-FFF2-40B4-BE49-F238E27FC236}">
                  <a16:creationId xmlns:a16="http://schemas.microsoft.com/office/drawing/2014/main" id="{6F495208-DE7D-4C9F-A039-DC280495A066}"/>
                </a:ext>
              </a:extLst>
            </p:cNvPr>
            <p:cNvSpPr/>
            <p:nvPr/>
          </p:nvSpPr>
          <p:spPr>
            <a:xfrm>
              <a:off x="415924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4" name="화살표: 오각형 13">
              <a:extLst>
                <a:ext uri="{FF2B5EF4-FFF2-40B4-BE49-F238E27FC236}">
                  <a16:creationId xmlns:a16="http://schemas.microsoft.com/office/drawing/2014/main" id="{B993989B-5A82-4768-8263-64980C105391}"/>
                </a:ext>
              </a:extLst>
            </p:cNvPr>
            <p:cNvSpPr/>
            <p:nvPr/>
          </p:nvSpPr>
          <p:spPr>
            <a:xfrm>
              <a:off x="3497262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탐색</a:t>
              </a:r>
            </a:p>
          </p:txBody>
        </p:sp>
        <p:sp>
          <p:nvSpPr>
            <p:cNvPr id="15" name="화살표: 오각형 14">
              <a:extLst>
                <a:ext uri="{FF2B5EF4-FFF2-40B4-BE49-F238E27FC236}">
                  <a16:creationId xmlns:a16="http://schemas.microsoft.com/office/drawing/2014/main" id="{54D89EB1-683B-417F-99CD-79CD09135E3B}"/>
                </a:ext>
              </a:extLst>
            </p:cNvPr>
            <p:cNvSpPr/>
            <p:nvPr/>
          </p:nvSpPr>
          <p:spPr>
            <a:xfrm>
              <a:off x="6645274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16" name="화살표: 오각형 15">
              <a:extLst>
                <a:ext uri="{FF2B5EF4-FFF2-40B4-BE49-F238E27FC236}">
                  <a16:creationId xmlns:a16="http://schemas.microsoft.com/office/drawing/2014/main" id="{752D14F3-5E7F-458D-B4E9-DE94EA3153AB}"/>
                </a:ext>
              </a:extLst>
            </p:cNvPr>
            <p:cNvSpPr/>
            <p:nvPr/>
          </p:nvSpPr>
          <p:spPr>
            <a:xfrm>
              <a:off x="9676100" y="1388495"/>
              <a:ext cx="2924176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</a:t>
              </a:r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)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5792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D2770F-0BC3-47C8-A077-1B61320B69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7789FDA-A94C-4941-AEB5-29240573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4) </a:t>
            </a:r>
            <a:r>
              <a:rPr lang="ko-KR" altLang="en-US" sz="1800" dirty="0">
                <a:solidFill>
                  <a:prstClr val="black"/>
                </a:solidFill>
              </a:rPr>
              <a:t>예측모델 성능 향상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D91F96-1266-4529-B73C-08F24F1F3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1852612"/>
            <a:ext cx="4629150" cy="315277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7026C259-EB28-417D-807B-5904FF791838}"/>
              </a:ext>
            </a:extLst>
          </p:cNvPr>
          <p:cNvGrpSpPr/>
          <p:nvPr/>
        </p:nvGrpSpPr>
        <p:grpSpPr>
          <a:xfrm>
            <a:off x="415924" y="1388495"/>
            <a:ext cx="9145589" cy="385762"/>
            <a:chOff x="415924" y="1388495"/>
            <a:chExt cx="12184352" cy="385762"/>
          </a:xfrm>
        </p:grpSpPr>
        <p:sp>
          <p:nvSpPr>
            <p:cNvPr id="11" name="화살표: 오각형 10">
              <a:extLst>
                <a:ext uri="{FF2B5EF4-FFF2-40B4-BE49-F238E27FC236}">
                  <a16:creationId xmlns:a16="http://schemas.microsoft.com/office/drawing/2014/main" id="{29FC4F15-9A1D-4E2E-A04E-D830EDE6CE99}"/>
                </a:ext>
              </a:extLst>
            </p:cNvPr>
            <p:cNvSpPr/>
            <p:nvPr/>
          </p:nvSpPr>
          <p:spPr>
            <a:xfrm>
              <a:off x="415924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2" name="화살표: 오각형 11">
              <a:extLst>
                <a:ext uri="{FF2B5EF4-FFF2-40B4-BE49-F238E27FC236}">
                  <a16:creationId xmlns:a16="http://schemas.microsoft.com/office/drawing/2014/main" id="{694FC699-F5B3-4742-864A-478F88456B19}"/>
                </a:ext>
              </a:extLst>
            </p:cNvPr>
            <p:cNvSpPr/>
            <p:nvPr/>
          </p:nvSpPr>
          <p:spPr>
            <a:xfrm>
              <a:off x="3497262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탐색</a:t>
              </a:r>
            </a:p>
          </p:txBody>
        </p:sp>
        <p:sp>
          <p:nvSpPr>
            <p:cNvPr id="13" name="화살표: 오각형 12">
              <a:extLst>
                <a:ext uri="{FF2B5EF4-FFF2-40B4-BE49-F238E27FC236}">
                  <a16:creationId xmlns:a16="http://schemas.microsoft.com/office/drawing/2014/main" id="{D6D0ECF4-F550-403E-B9B5-78EA97D598A8}"/>
                </a:ext>
              </a:extLst>
            </p:cNvPr>
            <p:cNvSpPr/>
            <p:nvPr/>
          </p:nvSpPr>
          <p:spPr>
            <a:xfrm>
              <a:off x="6645274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14" name="화살표: 오각형 13">
              <a:extLst>
                <a:ext uri="{FF2B5EF4-FFF2-40B4-BE49-F238E27FC236}">
                  <a16:creationId xmlns:a16="http://schemas.microsoft.com/office/drawing/2014/main" id="{7D4D142E-B34A-450D-AD9D-5F57C4827524}"/>
                </a:ext>
              </a:extLst>
            </p:cNvPr>
            <p:cNvSpPr/>
            <p:nvPr/>
          </p:nvSpPr>
          <p:spPr>
            <a:xfrm>
              <a:off x="9676100" y="1388495"/>
              <a:ext cx="2924176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</a:t>
              </a:r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)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44504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D2770F-0BC3-47C8-A077-1B61320B69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7789FDA-A94C-4941-AEB5-29240573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4) </a:t>
            </a:r>
            <a:r>
              <a:rPr lang="ko-KR" altLang="en-US" sz="1800" dirty="0">
                <a:solidFill>
                  <a:prstClr val="black"/>
                </a:solidFill>
              </a:rPr>
              <a:t>예측모델 성능 향상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6F18F1-55DF-4CA0-83CB-BBFFBD8E2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96" y="2068306"/>
            <a:ext cx="4533486" cy="30313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D30DDD-D23C-4F69-8DFF-9431B7324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319" y="2068306"/>
            <a:ext cx="4588549" cy="3125123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F9A0DBDF-0586-400C-9A3C-484EED460752}"/>
              </a:ext>
            </a:extLst>
          </p:cNvPr>
          <p:cNvGrpSpPr/>
          <p:nvPr/>
        </p:nvGrpSpPr>
        <p:grpSpPr>
          <a:xfrm>
            <a:off x="415924" y="1388495"/>
            <a:ext cx="9145589" cy="385762"/>
            <a:chOff x="415924" y="1388495"/>
            <a:chExt cx="12184352" cy="385762"/>
          </a:xfrm>
        </p:grpSpPr>
        <p:sp>
          <p:nvSpPr>
            <p:cNvPr id="14" name="화살표: 오각형 13">
              <a:extLst>
                <a:ext uri="{FF2B5EF4-FFF2-40B4-BE49-F238E27FC236}">
                  <a16:creationId xmlns:a16="http://schemas.microsoft.com/office/drawing/2014/main" id="{33AA13FE-DC91-4E89-8395-3FB5618A27A4}"/>
                </a:ext>
              </a:extLst>
            </p:cNvPr>
            <p:cNvSpPr/>
            <p:nvPr/>
          </p:nvSpPr>
          <p:spPr>
            <a:xfrm>
              <a:off x="415924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5" name="화살표: 오각형 14">
              <a:extLst>
                <a:ext uri="{FF2B5EF4-FFF2-40B4-BE49-F238E27FC236}">
                  <a16:creationId xmlns:a16="http://schemas.microsoft.com/office/drawing/2014/main" id="{A3407811-B7D5-45C7-A49E-F8DB3DD4E9D1}"/>
                </a:ext>
              </a:extLst>
            </p:cNvPr>
            <p:cNvSpPr/>
            <p:nvPr/>
          </p:nvSpPr>
          <p:spPr>
            <a:xfrm>
              <a:off x="3497262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탐색</a:t>
              </a:r>
            </a:p>
          </p:txBody>
        </p:sp>
        <p:sp>
          <p:nvSpPr>
            <p:cNvPr id="16" name="화살표: 오각형 15">
              <a:extLst>
                <a:ext uri="{FF2B5EF4-FFF2-40B4-BE49-F238E27FC236}">
                  <a16:creationId xmlns:a16="http://schemas.microsoft.com/office/drawing/2014/main" id="{758539FC-AAB3-451E-AE4D-620B45B289CD}"/>
                </a:ext>
              </a:extLst>
            </p:cNvPr>
            <p:cNvSpPr/>
            <p:nvPr/>
          </p:nvSpPr>
          <p:spPr>
            <a:xfrm>
              <a:off x="6645274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17" name="화살표: 오각형 16">
              <a:extLst>
                <a:ext uri="{FF2B5EF4-FFF2-40B4-BE49-F238E27FC236}">
                  <a16:creationId xmlns:a16="http://schemas.microsoft.com/office/drawing/2014/main" id="{3882A974-D927-48D6-B4C8-116D0AB50C44}"/>
                </a:ext>
              </a:extLst>
            </p:cNvPr>
            <p:cNvSpPr/>
            <p:nvPr/>
          </p:nvSpPr>
          <p:spPr>
            <a:xfrm>
              <a:off x="9676100" y="1388495"/>
              <a:ext cx="2924176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</a:t>
              </a:r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)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57318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B4B27D-5C33-4F8A-AABD-1A35EB9B7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66" y="2457881"/>
            <a:ext cx="4041002" cy="373986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56424C-A977-4B65-A58D-7816ED1E009D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E92D746-EB4C-47F0-AB95-C8E8A32A8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원본 데이터에서 전처리를 위해 크게</a:t>
            </a:r>
            <a:r>
              <a:rPr lang="en-US" altLang="ko-KR" dirty="0"/>
              <a:t> </a:t>
            </a:r>
            <a:r>
              <a:rPr lang="ko-KR" altLang="en-US" dirty="0" err="1"/>
              <a:t>결측치</a:t>
            </a:r>
            <a:r>
              <a:rPr lang="ko-KR" altLang="en-US" dirty="0"/>
              <a:t> 확인 후 제거 및 대체</a:t>
            </a:r>
            <a:r>
              <a:rPr lang="en-US" altLang="ko-KR" dirty="0"/>
              <a:t>, </a:t>
            </a:r>
            <a:r>
              <a:rPr lang="ko-KR" altLang="en-US" dirty="0"/>
              <a:t>노후 데이터 제거</a:t>
            </a:r>
            <a:r>
              <a:rPr lang="en-US" altLang="ko-KR" dirty="0"/>
              <a:t>, </a:t>
            </a:r>
            <a:r>
              <a:rPr lang="ko-KR" altLang="en-US" dirty="0"/>
              <a:t>경력 데이터 생성 및 삽입</a:t>
            </a:r>
            <a:r>
              <a:rPr lang="en-US" altLang="ko-KR" dirty="0"/>
              <a:t>, </a:t>
            </a:r>
            <a:r>
              <a:rPr lang="ko-KR" altLang="en-US" dirty="0"/>
              <a:t>범주형 데이터 변환의 네 가지 활동을 진행함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A2F38D-A957-4CD7-B4CB-B01AD5C9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내용 </a:t>
            </a:r>
            <a:r>
              <a:rPr lang="en-US" altLang="ko-KR" dirty="0"/>
              <a:t>_ </a:t>
            </a:r>
            <a:r>
              <a:rPr lang="en-US" altLang="ko-KR" sz="1800" dirty="0"/>
              <a:t>2) </a:t>
            </a:r>
            <a:r>
              <a:rPr lang="ko-KR" altLang="en-US" sz="1800" dirty="0"/>
              <a:t>모델 </a:t>
            </a:r>
            <a:r>
              <a:rPr lang="en-US" altLang="ko-KR" sz="1800" dirty="0"/>
              <a:t>fit</a:t>
            </a:r>
            <a:r>
              <a:rPr lang="ko-KR" altLang="en-US" sz="1800" dirty="0"/>
              <a:t> 및 성능 확인</a:t>
            </a:r>
            <a:endParaRPr lang="ko-KR" altLang="en-US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7A875CD-5921-4EC8-AFCE-8515F2ACBC7B}"/>
              </a:ext>
            </a:extLst>
          </p:cNvPr>
          <p:cNvSpPr/>
          <p:nvPr/>
        </p:nvSpPr>
        <p:spPr>
          <a:xfrm>
            <a:off x="415924" y="1392239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ko-KR" altLang="en-US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E6F59EE7-78E8-4674-B123-8593BAD4D71A}"/>
              </a:ext>
            </a:extLst>
          </p:cNvPr>
          <p:cNvSpPr/>
          <p:nvPr/>
        </p:nvSpPr>
        <p:spPr>
          <a:xfrm>
            <a:off x="3497262" y="1392238"/>
            <a:ext cx="2924176" cy="3857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</a:t>
            </a:r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fit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성능확인</a:t>
            </a: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87B7D680-8085-4DA7-8AE9-F25C727316CA}"/>
              </a:ext>
            </a:extLst>
          </p:cNvPr>
          <p:cNvSpPr/>
          <p:nvPr/>
        </p:nvSpPr>
        <p:spPr>
          <a:xfrm>
            <a:off x="6645274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예측모델 성능 향상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779D86-F0A9-4C28-B97A-665375F0B7A5}"/>
              </a:ext>
            </a:extLst>
          </p:cNvPr>
          <p:cNvSpPr txBox="1"/>
          <p:nvPr/>
        </p:nvSpPr>
        <p:spPr>
          <a:xfrm>
            <a:off x="1344612" y="2027221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&lt;OLS</a:t>
            </a:r>
            <a:r>
              <a:rPr lang="ko-KR" altLang="en-US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분석결과</a:t>
            </a:r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</a:t>
            </a:r>
            <a:endParaRPr lang="ko-KR" altLang="en-US" b="1" dirty="0" err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0C2996-6AD5-4CB4-9A44-9434EFFCEC4C}"/>
              </a:ext>
            </a:extLst>
          </p:cNvPr>
          <p:cNvSpPr/>
          <p:nvPr/>
        </p:nvSpPr>
        <p:spPr>
          <a:xfrm>
            <a:off x="2331843" y="2740707"/>
            <a:ext cx="2152650" cy="1373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DDFD1D-C69E-4343-A812-F90C5391F270}"/>
              </a:ext>
            </a:extLst>
          </p:cNvPr>
          <p:cNvSpPr/>
          <p:nvPr/>
        </p:nvSpPr>
        <p:spPr>
          <a:xfrm>
            <a:off x="2861309" y="3905731"/>
            <a:ext cx="350521" cy="113388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149E23-1A5B-4C3C-81FB-8B2737919965}"/>
              </a:ext>
            </a:extLst>
          </p:cNvPr>
          <p:cNvSpPr txBox="1"/>
          <p:nvPr/>
        </p:nvSpPr>
        <p:spPr>
          <a:xfrm>
            <a:off x="4988718" y="3466787"/>
            <a:ext cx="4016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</a:t>
            </a:r>
            <a:r>
              <a:rPr lang="en-US" altLang="ko-KR" baseline="30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: 0.791</a:t>
            </a:r>
          </a:p>
        </p:txBody>
      </p:sp>
    </p:spTree>
    <p:extLst>
      <p:ext uri="{BB962C8B-B14F-4D97-AF65-F5344CB8AC3E}">
        <p14:creationId xmlns:p14="http://schemas.microsoft.com/office/powerpoint/2010/main" val="31418767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56424C-A977-4B65-A58D-7816ED1E009D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E92D746-EB4C-47F0-AB95-C8E8A32A8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원본 데이터에서 전처리를 위해 크게</a:t>
            </a:r>
            <a:r>
              <a:rPr lang="en-US" altLang="ko-KR" dirty="0"/>
              <a:t> </a:t>
            </a:r>
            <a:r>
              <a:rPr lang="ko-KR" altLang="en-US" dirty="0" err="1"/>
              <a:t>결측치</a:t>
            </a:r>
            <a:r>
              <a:rPr lang="ko-KR" altLang="en-US" dirty="0"/>
              <a:t> 확인 후 제거 및 대체</a:t>
            </a:r>
            <a:r>
              <a:rPr lang="en-US" altLang="ko-KR" dirty="0"/>
              <a:t>, </a:t>
            </a:r>
            <a:r>
              <a:rPr lang="ko-KR" altLang="en-US" dirty="0"/>
              <a:t>노후 데이터 제거</a:t>
            </a:r>
            <a:r>
              <a:rPr lang="en-US" altLang="ko-KR" dirty="0"/>
              <a:t>, </a:t>
            </a:r>
            <a:r>
              <a:rPr lang="ko-KR" altLang="en-US" dirty="0"/>
              <a:t>경력 데이터 생성 및 삽입</a:t>
            </a:r>
            <a:r>
              <a:rPr lang="en-US" altLang="ko-KR" dirty="0"/>
              <a:t>, </a:t>
            </a:r>
            <a:r>
              <a:rPr lang="ko-KR" altLang="en-US" dirty="0"/>
              <a:t>범주형 데이터 변환의 네 가지 활동을 진행함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A2F38D-A957-4CD7-B4CB-B01AD5C9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내용 </a:t>
            </a:r>
            <a:r>
              <a:rPr lang="en-US" altLang="ko-KR" dirty="0"/>
              <a:t>_ </a:t>
            </a:r>
            <a:r>
              <a:rPr lang="en-US" altLang="ko-KR" sz="1800" dirty="0"/>
              <a:t>2) </a:t>
            </a:r>
            <a:r>
              <a:rPr lang="ko-KR" altLang="en-US" sz="1800" dirty="0"/>
              <a:t>모델 </a:t>
            </a:r>
            <a:r>
              <a:rPr lang="en-US" altLang="ko-KR" sz="1800" dirty="0"/>
              <a:t>fit</a:t>
            </a:r>
            <a:r>
              <a:rPr lang="ko-KR" altLang="en-US" sz="1800" dirty="0"/>
              <a:t> 및 성능 확인</a:t>
            </a:r>
            <a:endParaRPr lang="ko-KR" altLang="en-US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7A875CD-5921-4EC8-AFCE-8515F2ACBC7B}"/>
              </a:ext>
            </a:extLst>
          </p:cNvPr>
          <p:cNvSpPr/>
          <p:nvPr/>
        </p:nvSpPr>
        <p:spPr>
          <a:xfrm>
            <a:off x="415924" y="1392239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ko-KR" altLang="en-US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E6F59EE7-78E8-4674-B123-8593BAD4D71A}"/>
              </a:ext>
            </a:extLst>
          </p:cNvPr>
          <p:cNvSpPr/>
          <p:nvPr/>
        </p:nvSpPr>
        <p:spPr>
          <a:xfrm>
            <a:off x="3497262" y="1392238"/>
            <a:ext cx="2924176" cy="3857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</a:t>
            </a:r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fit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성능확인</a:t>
            </a: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87B7D680-8085-4DA7-8AE9-F25C727316CA}"/>
              </a:ext>
            </a:extLst>
          </p:cNvPr>
          <p:cNvSpPr/>
          <p:nvPr/>
        </p:nvSpPr>
        <p:spPr>
          <a:xfrm>
            <a:off x="6645274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예측모델 성능 향상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779D86-F0A9-4C28-B97A-665375F0B7A5}"/>
              </a:ext>
            </a:extLst>
          </p:cNvPr>
          <p:cNvSpPr txBox="1"/>
          <p:nvPr/>
        </p:nvSpPr>
        <p:spPr>
          <a:xfrm>
            <a:off x="1344612" y="2027221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</a:t>
            </a:r>
            <a:r>
              <a:rPr lang="ko-KR" altLang="en-US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다른 모델 적용</a:t>
            </a:r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</a:t>
            </a:r>
            <a:endParaRPr lang="ko-KR" altLang="en-US" b="1" dirty="0" err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DFD208-EDDD-4BDD-ADEB-44716041F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30" y="2435712"/>
            <a:ext cx="7335805" cy="14981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E320F85-843C-4FFD-B4D4-ABF3F75C3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543" y="2866436"/>
            <a:ext cx="5921789" cy="330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725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56424C-A977-4B65-A58D-7816ED1E009D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E92D746-EB4C-47F0-AB95-C8E8A32A8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원본 데이터에서 전처리를 위해 크게</a:t>
            </a:r>
            <a:r>
              <a:rPr lang="en-US" altLang="ko-KR" dirty="0"/>
              <a:t> </a:t>
            </a:r>
            <a:r>
              <a:rPr lang="ko-KR" altLang="en-US" dirty="0" err="1"/>
              <a:t>결측치</a:t>
            </a:r>
            <a:r>
              <a:rPr lang="ko-KR" altLang="en-US" dirty="0"/>
              <a:t> 확인 후 제거 및 대체</a:t>
            </a:r>
            <a:r>
              <a:rPr lang="en-US" altLang="ko-KR" dirty="0"/>
              <a:t>, </a:t>
            </a:r>
            <a:r>
              <a:rPr lang="ko-KR" altLang="en-US" dirty="0"/>
              <a:t>노후 데이터 제거</a:t>
            </a:r>
            <a:r>
              <a:rPr lang="en-US" altLang="ko-KR" dirty="0"/>
              <a:t>, </a:t>
            </a:r>
            <a:r>
              <a:rPr lang="ko-KR" altLang="en-US" dirty="0"/>
              <a:t>경력 데이터 생성 및 삽입</a:t>
            </a:r>
            <a:r>
              <a:rPr lang="en-US" altLang="ko-KR" dirty="0"/>
              <a:t>, </a:t>
            </a:r>
            <a:r>
              <a:rPr lang="ko-KR" altLang="en-US" dirty="0"/>
              <a:t>범주형 데이터 변환의 네 가지 활동을 진행함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A2F38D-A957-4CD7-B4CB-B01AD5C9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내용 </a:t>
            </a:r>
            <a:r>
              <a:rPr lang="en-US" altLang="ko-KR" dirty="0"/>
              <a:t>_ </a:t>
            </a:r>
            <a:r>
              <a:rPr lang="en-US" altLang="ko-KR" sz="1800" dirty="0"/>
              <a:t>2) </a:t>
            </a:r>
            <a:r>
              <a:rPr lang="ko-KR" altLang="en-US" sz="1800" dirty="0"/>
              <a:t>모델 </a:t>
            </a:r>
            <a:r>
              <a:rPr lang="en-US" altLang="ko-KR" sz="1800" dirty="0"/>
              <a:t>fit</a:t>
            </a:r>
            <a:r>
              <a:rPr lang="ko-KR" altLang="en-US" sz="1800" dirty="0"/>
              <a:t> 및 성능 확인</a:t>
            </a:r>
            <a:endParaRPr lang="ko-KR" altLang="en-US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7A875CD-5921-4EC8-AFCE-8515F2ACBC7B}"/>
              </a:ext>
            </a:extLst>
          </p:cNvPr>
          <p:cNvSpPr/>
          <p:nvPr/>
        </p:nvSpPr>
        <p:spPr>
          <a:xfrm>
            <a:off x="415924" y="1392239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ko-KR" altLang="en-US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E6F59EE7-78E8-4674-B123-8593BAD4D71A}"/>
              </a:ext>
            </a:extLst>
          </p:cNvPr>
          <p:cNvSpPr/>
          <p:nvPr/>
        </p:nvSpPr>
        <p:spPr>
          <a:xfrm>
            <a:off x="3497262" y="1392238"/>
            <a:ext cx="2924176" cy="3857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</a:t>
            </a:r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fit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성능확인</a:t>
            </a: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87B7D680-8085-4DA7-8AE9-F25C727316CA}"/>
              </a:ext>
            </a:extLst>
          </p:cNvPr>
          <p:cNvSpPr/>
          <p:nvPr/>
        </p:nvSpPr>
        <p:spPr>
          <a:xfrm>
            <a:off x="6645274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예측모델 성능 향상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779D86-F0A9-4C28-B97A-665375F0B7A5}"/>
              </a:ext>
            </a:extLst>
          </p:cNvPr>
          <p:cNvSpPr txBox="1"/>
          <p:nvPr/>
        </p:nvSpPr>
        <p:spPr>
          <a:xfrm>
            <a:off x="1344612" y="2027221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</a:t>
            </a:r>
            <a:r>
              <a:rPr lang="ko-KR" altLang="en-US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다른 모델 적용</a:t>
            </a:r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</a:t>
            </a:r>
            <a:endParaRPr lang="ko-KR" altLang="en-US" b="1" dirty="0" err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F83230-CC11-471B-9961-27612E1F0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389"/>
          <a:stretch/>
        </p:blipFill>
        <p:spPr>
          <a:xfrm>
            <a:off x="769683" y="2549508"/>
            <a:ext cx="3926493" cy="33651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51BC13C-FEC6-4AB8-B3CC-B7C803BE0F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611"/>
          <a:stretch/>
        </p:blipFill>
        <p:spPr>
          <a:xfrm>
            <a:off x="5169948" y="2549508"/>
            <a:ext cx="3926493" cy="237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136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4746512-E0FC-40A6-8568-12D2AC6BEB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C5D430-8070-467D-8070-D30206E7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전처리</a:t>
            </a:r>
            <a:r>
              <a:rPr lang="ko-KR" altLang="en-US" dirty="0"/>
              <a:t> 후 결과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33DC46-27AD-4693-93CF-F11DBC5C5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5" y="1344345"/>
            <a:ext cx="4537075" cy="32203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753D17-592E-4351-8ABC-EE764E311EC8}"/>
              </a:ext>
            </a:extLst>
          </p:cNvPr>
          <p:cNvSpPr txBox="1"/>
          <p:nvPr/>
        </p:nvSpPr>
        <p:spPr>
          <a:xfrm>
            <a:off x="6996724" y="323196"/>
            <a:ext cx="246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One-hot 2</a:t>
            </a:r>
          </a:p>
          <a:p>
            <a:pPr algn="l"/>
            <a:r>
              <a:rPr lang="ko-KR" altLang="en-US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원핫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하고 손 하나도 </a:t>
            </a:r>
            <a:r>
              <a:rPr lang="ko-KR" altLang="en-US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안댐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l"/>
            <a:endParaRPr lang="ko-KR" altLang="en-US" dirty="0" err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A11056-3D54-43BF-A3CB-ADCE21786F1F}"/>
              </a:ext>
            </a:extLst>
          </p:cNvPr>
          <p:cNvSpPr txBox="1"/>
          <p:nvPr/>
        </p:nvSpPr>
        <p:spPr>
          <a:xfrm>
            <a:off x="536306" y="4802686"/>
            <a:ext cx="4848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Index(['case', 'age', 'JOBSAL', '</a:t>
            </a:r>
            <a:r>
              <a:rPr lang="en-US" altLang="ko-KR" sz="1200" dirty="0" err="1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working_y</a:t>
            </a:r>
            <a:r>
              <a:rPr lang="en-US" altLang="ko-KR" sz="1200" dirty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', 'fa_job_0.0', 'fa_job_1.0', 'fa_job_2.0', 'fa_job_3.0', 'fa_job_4.0', 'fa_job_5.0', ... 'j_type_9.0', 'j_type_10.0', 'job_pp_0.0', 'job_pp_1.0', 'job_pp_2.0', 'job_pp_3.0', 'job_pp_4.0', 'job_pp_5.0', 'job_pp_6.0', 'job_pp_7.0'], </a:t>
            </a:r>
            <a:r>
              <a:rPr lang="en-US" altLang="ko-KR" sz="1200" dirty="0" err="1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dtype</a:t>
            </a:r>
            <a:r>
              <a:rPr lang="en-US" altLang="ko-KR" sz="1200" dirty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='object', length=116)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5CC4CF-DCF0-40CA-84F2-9DB84C89B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755" y="1048520"/>
            <a:ext cx="3576939" cy="506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831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9021FBF-A986-40E5-B1F3-40096D163D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4560331-AE8A-4CE3-AEC9-6DBE2339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전처리</a:t>
            </a:r>
            <a:r>
              <a:rPr lang="ko-KR" altLang="en-US" dirty="0"/>
              <a:t> 후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B503FC-EA9F-418A-B3E4-A332AD4DE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394" y="1019711"/>
            <a:ext cx="3277505" cy="48225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0787A8-7E37-459A-9B80-48D3A5CBBC1A}"/>
              </a:ext>
            </a:extLst>
          </p:cNvPr>
          <p:cNvSpPr txBox="1"/>
          <p:nvPr/>
        </p:nvSpPr>
        <p:spPr>
          <a:xfrm>
            <a:off x="6316539" y="287241"/>
            <a:ext cx="328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One-hot 2</a:t>
            </a:r>
          </a:p>
          <a:p>
            <a:pPr algn="l"/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필요한 컬럼만 뽑음 </a:t>
            </a:r>
            <a:r>
              <a:rPr lang="ko-KR" altLang="en-US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ㅜ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더 낮아짐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l"/>
            <a:endParaRPr lang="ko-KR" altLang="en-US" dirty="0" err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F3361C-F519-47CA-8B80-5A50B61A2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5" y="1019711"/>
            <a:ext cx="4172683" cy="35966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3A6C47-A096-46CD-8A75-C00B6D4E83E9}"/>
              </a:ext>
            </a:extLst>
          </p:cNvPr>
          <p:cNvSpPr txBox="1"/>
          <p:nvPr/>
        </p:nvSpPr>
        <p:spPr>
          <a:xfrm>
            <a:off x="536306" y="4802686"/>
            <a:ext cx="3931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Index</a:t>
            </a:r>
            <a:r>
              <a:rPr lang="ko-KR" altLang="ko-KR" dirty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(['</a:t>
            </a:r>
            <a:r>
              <a:rPr lang="ko-KR" altLang="ko-KR" dirty="0" err="1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age</a:t>
            </a:r>
            <a:r>
              <a:rPr lang="ko-KR" altLang="ko-KR" dirty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', 'JOBSAL', '</a:t>
            </a:r>
            <a:r>
              <a:rPr lang="ko-KR" altLang="ko-KR" dirty="0" err="1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working_y</a:t>
            </a:r>
            <a:r>
              <a:rPr lang="ko-KR" altLang="ko-KR" dirty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', '</a:t>
            </a:r>
            <a:r>
              <a:rPr lang="ko-KR" altLang="ko-KR" dirty="0" err="1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marry_no</a:t>
            </a:r>
            <a:r>
              <a:rPr lang="ko-KR" altLang="ko-KR" dirty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', '</a:t>
            </a:r>
            <a:r>
              <a:rPr lang="ko-KR" altLang="ko-KR" dirty="0" err="1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univ_in_seoul</a:t>
            </a:r>
            <a:r>
              <a:rPr lang="ko-KR" altLang="ko-KR" dirty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', '</a:t>
            </a:r>
            <a:r>
              <a:rPr lang="ko-KR" altLang="ko-KR" dirty="0" err="1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fulltime_job</a:t>
            </a:r>
            <a:r>
              <a:rPr lang="ko-KR" altLang="ko-KR" dirty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', '</a:t>
            </a:r>
            <a:r>
              <a:rPr lang="ko-KR" altLang="ko-KR" dirty="0" err="1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univ_grad</a:t>
            </a:r>
            <a:r>
              <a:rPr lang="ko-KR" altLang="ko-KR" dirty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'], </a:t>
            </a:r>
            <a:r>
              <a:rPr lang="ko-KR" altLang="ko-KR" dirty="0" err="1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dtype</a:t>
            </a:r>
            <a:r>
              <a:rPr lang="ko-KR" altLang="ko-KR" dirty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='</a:t>
            </a:r>
            <a:r>
              <a:rPr lang="ko-KR" altLang="ko-KR" dirty="0" err="1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object</a:t>
            </a:r>
            <a:r>
              <a:rPr lang="ko-KR" altLang="en-US" dirty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＇</a:t>
            </a:r>
            <a:r>
              <a:rPr lang="ko-KR" altLang="ko-KR" dirty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)</a:t>
            </a:r>
            <a:r>
              <a:rPr lang="ko-KR" altLang="ko-KR" sz="800" dirty="0">
                <a:solidFill>
                  <a:sysClr val="windowText" lastClr="000000"/>
                </a:solidFill>
              </a:rPr>
              <a:t> </a:t>
            </a:r>
            <a:endParaRPr lang="ko-KR" altLang="ko-KR" sz="4800" dirty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44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2E4BBCA-7A5B-4C82-BCC8-52254F3C7A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연령</a:t>
            </a:r>
            <a:r>
              <a:rPr lang="en-US" altLang="ko-KR" dirty="0"/>
              <a:t>, </a:t>
            </a:r>
            <a:r>
              <a:rPr lang="ko-KR" altLang="en-US" dirty="0"/>
              <a:t>학력</a:t>
            </a:r>
            <a:r>
              <a:rPr lang="en-US" altLang="ko-KR" dirty="0"/>
              <a:t>, </a:t>
            </a:r>
            <a:r>
              <a:rPr lang="ko-KR" altLang="en-US" dirty="0"/>
              <a:t>결혼여부</a:t>
            </a:r>
            <a:r>
              <a:rPr lang="en-US" altLang="ko-KR" dirty="0"/>
              <a:t>, </a:t>
            </a:r>
            <a:r>
              <a:rPr lang="ko-KR" altLang="en-US" dirty="0"/>
              <a:t>고등학교 종류</a:t>
            </a:r>
            <a:r>
              <a:rPr lang="en-US" altLang="ko-KR" dirty="0"/>
              <a:t>, </a:t>
            </a:r>
            <a:r>
              <a:rPr lang="ko-KR" altLang="en-US" dirty="0"/>
              <a:t>대학 전공</a:t>
            </a:r>
            <a:r>
              <a:rPr lang="en-US" altLang="ko-KR" dirty="0"/>
              <a:t>, </a:t>
            </a:r>
            <a:r>
              <a:rPr lang="ko-KR" altLang="en-US" dirty="0"/>
              <a:t>대학 소재지 등 다양한 </a:t>
            </a:r>
            <a:r>
              <a:rPr lang="en-US" altLang="ko-KR" dirty="0"/>
              <a:t>feature</a:t>
            </a:r>
            <a:r>
              <a:rPr lang="ko-KR" altLang="en-US" dirty="0"/>
              <a:t>로 여성인력의 임금을 예측해보고자 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4D7D3D-1483-4967-8CCC-FD78BCB1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프로젝트 목적 및 개요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4516A-12A6-4144-991E-650CFC741388}"/>
              </a:ext>
            </a:extLst>
          </p:cNvPr>
          <p:cNvSpPr/>
          <p:nvPr/>
        </p:nvSpPr>
        <p:spPr>
          <a:xfrm>
            <a:off x="510925" y="2762680"/>
            <a:ext cx="4289676" cy="35460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DB4D9C-CF70-4752-9621-1418BDF5BA10}"/>
              </a:ext>
            </a:extLst>
          </p:cNvPr>
          <p:cNvSpPr txBox="1"/>
          <p:nvPr/>
        </p:nvSpPr>
        <p:spPr>
          <a:xfrm>
            <a:off x="441325" y="2893359"/>
            <a:ext cx="1434396" cy="338554"/>
          </a:xfrm>
          <a:prstGeom prst="rect">
            <a:avLst/>
          </a:prstGeom>
          <a:solidFill>
            <a:srgbClr val="092D6B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데이터 구하기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7F5525-2AD3-43E0-A95D-811715D9A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65" y="4249290"/>
            <a:ext cx="3629151" cy="18684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F593F6-E4E5-4364-8BD9-3D48E5B78607}"/>
              </a:ext>
            </a:extLst>
          </p:cNvPr>
          <p:cNvSpPr txBox="1"/>
          <p:nvPr/>
        </p:nvSpPr>
        <p:spPr>
          <a:xfrm>
            <a:off x="619669" y="3265756"/>
            <a:ext cx="4072186" cy="9079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여성가족 패널조사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80808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9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2006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년부터 여성 패널에 대한 종단자료 구축을 위해 </a:t>
            </a:r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년에 한 번 주기적으로 진행되는 조사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34EE87-43E4-462D-BFCF-54BF3B6C5973}"/>
              </a:ext>
            </a:extLst>
          </p:cNvPr>
          <p:cNvSpPr/>
          <p:nvPr/>
        </p:nvSpPr>
        <p:spPr>
          <a:xfrm>
            <a:off x="5105401" y="2762680"/>
            <a:ext cx="4456112" cy="35460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4CF5ED-2067-41E8-BA57-F6BBBDAA5534}"/>
              </a:ext>
            </a:extLst>
          </p:cNvPr>
          <p:cNvSpPr txBox="1"/>
          <p:nvPr/>
        </p:nvSpPr>
        <p:spPr>
          <a:xfrm>
            <a:off x="4988719" y="2893359"/>
            <a:ext cx="1434396" cy="338554"/>
          </a:xfrm>
          <a:prstGeom prst="rect">
            <a:avLst/>
          </a:prstGeom>
          <a:solidFill>
            <a:srgbClr val="092D6B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데이터 구성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59EE0D9D-0D5C-4F64-AC30-3ECA4AF89B00}"/>
              </a:ext>
            </a:extLst>
          </p:cNvPr>
          <p:cNvSpPr/>
          <p:nvPr/>
        </p:nvSpPr>
        <p:spPr>
          <a:xfrm>
            <a:off x="2337955" y="1560598"/>
            <a:ext cx="5230091" cy="827204"/>
          </a:xfrm>
          <a:prstGeom prst="bracketPair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조사된 데이터를 활용하여</a:t>
            </a:r>
            <a:endParaRPr lang="en-US" altLang="ko-KR" sz="2000" dirty="0"/>
          </a:p>
          <a:p>
            <a:pPr algn="ctr"/>
            <a:r>
              <a:rPr lang="ko-KR" altLang="en-US" sz="2800" b="1" dirty="0"/>
              <a:t>여성인력의 </a:t>
            </a:r>
            <a:r>
              <a:rPr lang="ko-KR" altLang="en-US" sz="2800" b="1" dirty="0">
                <a:solidFill>
                  <a:schemeClr val="accent5">
                    <a:lumMod val="75000"/>
                  </a:schemeClr>
                </a:solidFill>
              </a:rPr>
              <a:t>임금 예측</a:t>
            </a:r>
            <a:r>
              <a:rPr lang="ko-KR" altLang="en-US" sz="2800" b="1" dirty="0"/>
              <a:t>해보기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9D99FDA-44C8-4196-80AF-F0E96176BBF1}"/>
              </a:ext>
            </a:extLst>
          </p:cNvPr>
          <p:cNvGrpSpPr/>
          <p:nvPr/>
        </p:nvGrpSpPr>
        <p:grpSpPr>
          <a:xfrm>
            <a:off x="5224737" y="4405593"/>
            <a:ext cx="4172796" cy="1903133"/>
            <a:chOff x="5275100" y="4405593"/>
            <a:chExt cx="4172796" cy="190313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D281E70-2920-4232-9AA4-D36B02B65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5100" y="4405593"/>
              <a:ext cx="1206955" cy="171219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0FC1314-7E14-4588-8C87-6FD980A69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81806" y="4480448"/>
              <a:ext cx="1346458" cy="1828278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7A545D0-B686-43B6-B540-464916DA1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18130" y="4422010"/>
              <a:ext cx="1129766" cy="1747278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B2B8F06-F4A9-426D-9673-C4B3366167B7}"/>
              </a:ext>
            </a:extLst>
          </p:cNvPr>
          <p:cNvSpPr txBox="1"/>
          <p:nvPr/>
        </p:nvSpPr>
        <p:spPr>
          <a:xfrm>
            <a:off x="5224737" y="3265756"/>
            <a:ext cx="4072186" cy="9079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조사 대상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80808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9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전국 일반 가구 중 만</a:t>
            </a:r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19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세 이상 만 </a:t>
            </a:r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64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세 이하의 여성가구원이 있는 가구를 대상으로 추출된 </a:t>
            </a:r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9,068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가구</a:t>
            </a:r>
          </a:p>
        </p:txBody>
      </p:sp>
    </p:spTree>
    <p:extLst>
      <p:ext uri="{BB962C8B-B14F-4D97-AF65-F5344CB8AC3E}">
        <p14:creationId xmlns:p14="http://schemas.microsoft.com/office/powerpoint/2010/main" val="3568817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56424C-A977-4B65-A58D-7816ED1E009D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E92D746-EB4C-47F0-AB95-C8E8A32A8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원본 데이터에서 전처리를 위해 크게</a:t>
            </a:r>
            <a:r>
              <a:rPr lang="en-US" altLang="ko-KR" dirty="0"/>
              <a:t> </a:t>
            </a:r>
            <a:r>
              <a:rPr lang="ko-KR" altLang="en-US" dirty="0" err="1"/>
              <a:t>결측치</a:t>
            </a:r>
            <a:r>
              <a:rPr lang="ko-KR" altLang="en-US" dirty="0"/>
              <a:t> 확인 후 제거 및 대체</a:t>
            </a:r>
            <a:r>
              <a:rPr lang="en-US" altLang="ko-KR" dirty="0"/>
              <a:t>, </a:t>
            </a:r>
            <a:r>
              <a:rPr lang="ko-KR" altLang="en-US" dirty="0"/>
              <a:t>노후 데이터 제거</a:t>
            </a:r>
            <a:r>
              <a:rPr lang="en-US" altLang="ko-KR" dirty="0"/>
              <a:t>, </a:t>
            </a:r>
            <a:r>
              <a:rPr lang="ko-KR" altLang="en-US" dirty="0"/>
              <a:t>경력 데이터 생성 및 삽입</a:t>
            </a:r>
            <a:r>
              <a:rPr lang="en-US" altLang="ko-KR" dirty="0"/>
              <a:t>, </a:t>
            </a:r>
            <a:r>
              <a:rPr lang="ko-KR" altLang="en-US" dirty="0"/>
              <a:t>범주형 데이터 변환의 네 가지 활동을 진행함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A2F38D-A957-4CD7-B4CB-B01AD5C9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 내용 </a:t>
            </a:r>
            <a:r>
              <a:rPr lang="en-US" altLang="ko-KR" dirty="0"/>
              <a:t>_ </a:t>
            </a:r>
            <a:r>
              <a:rPr lang="en-US" altLang="ko-KR" sz="1800" dirty="0"/>
              <a:t>1) </a:t>
            </a:r>
            <a:r>
              <a:rPr lang="ko-KR" altLang="en-US" sz="1800" dirty="0"/>
              <a:t>데이터 </a:t>
            </a:r>
            <a:r>
              <a:rPr lang="ko-KR" altLang="en-US" sz="1800" dirty="0" err="1"/>
              <a:t>전처리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AEBB35-7E67-4F8A-AFDD-328D97590752}"/>
              </a:ext>
            </a:extLst>
          </p:cNvPr>
          <p:cNvSpPr txBox="1"/>
          <p:nvPr/>
        </p:nvSpPr>
        <p:spPr>
          <a:xfrm>
            <a:off x="463548" y="2009775"/>
            <a:ext cx="385493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결측치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확인 및 제거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&amp;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대체</a:t>
            </a:r>
            <a:endParaRPr lang="en-US" altLang="ko-K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indent="180975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종속변수인 급여에서의 </a:t>
            </a:r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결측치는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행데이터 삭제</a:t>
            </a:r>
            <a:endParaRPr lang="en-US" altLang="ko-KR" sz="1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indent="180975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독립변수에서의 무응답 항목은 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으로 대체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EC49E-AC43-4E3D-AA94-DCC79FF6D425}"/>
              </a:ext>
            </a:extLst>
          </p:cNvPr>
          <p:cNvSpPr txBox="1"/>
          <p:nvPr/>
        </p:nvSpPr>
        <p:spPr>
          <a:xfrm>
            <a:off x="463548" y="3009865"/>
            <a:ext cx="385493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85725" algn="l"/>
              </a:tabLst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노후 데이터 제거</a:t>
            </a:r>
            <a:endParaRPr lang="en-US" altLang="ko-K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>
              <a:tabLst>
                <a:tab pos="85725" algn="l"/>
              </a:tabLst>
            </a:pPr>
            <a:endParaRPr lang="en-US" altLang="ko-KR" sz="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80975">
              <a:tabLst>
                <a:tab pos="85725" algn="l"/>
              </a:tabLst>
            </a:pP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 이전의 조사는 분석 대상에서 제외 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(2012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 이전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marL="180975">
              <a:tabLst>
                <a:tab pos="85725" algn="l"/>
              </a:tabLst>
            </a:pP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첫 직장 </a:t>
            </a:r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입직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기준 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1990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 이전 패널 데이터는 분석 대상에서 제외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3426E8-ED1A-46B7-857D-6618ED2536AC}"/>
              </a:ext>
            </a:extLst>
          </p:cNvPr>
          <p:cNvSpPr txBox="1"/>
          <p:nvPr/>
        </p:nvSpPr>
        <p:spPr>
          <a:xfrm>
            <a:off x="463549" y="4315134"/>
            <a:ext cx="3854932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경력 데이터 삽입</a:t>
            </a:r>
            <a:endParaRPr lang="en-US" altLang="ko-K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80975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임금예측에 가장 핵심적인 특징을 경력으로 설정하여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경력 변수 생성</a:t>
            </a:r>
            <a:endParaRPr lang="en-US" altLang="ko-KR" sz="1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80975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첫 직장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입직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퇴직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유지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다음 직장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이전 직장 </a:t>
            </a:r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입퇴직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시기를 기준으로 경력 산출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4A3715-89BC-4008-A5C2-D1E17B5D77D1}"/>
              </a:ext>
            </a:extLst>
          </p:cNvPr>
          <p:cNvGrpSpPr/>
          <p:nvPr/>
        </p:nvGrpSpPr>
        <p:grpSpPr>
          <a:xfrm>
            <a:off x="415924" y="1388495"/>
            <a:ext cx="9145589" cy="385762"/>
            <a:chOff x="415924" y="1388495"/>
            <a:chExt cx="12184352" cy="385762"/>
          </a:xfrm>
        </p:grpSpPr>
        <p:sp>
          <p:nvSpPr>
            <p:cNvPr id="10" name="화살표: 오각형 9">
              <a:extLst>
                <a:ext uri="{FF2B5EF4-FFF2-40B4-BE49-F238E27FC236}">
                  <a16:creationId xmlns:a16="http://schemas.microsoft.com/office/drawing/2014/main" id="{17A875CD-5921-4EC8-AFCE-8515F2ACBC7B}"/>
                </a:ext>
              </a:extLst>
            </p:cNvPr>
            <p:cNvSpPr/>
            <p:nvPr/>
          </p:nvSpPr>
          <p:spPr>
            <a:xfrm>
              <a:off x="415924" y="1388495"/>
              <a:ext cx="2924176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b="1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1" name="화살표: 오각형 10">
              <a:extLst>
                <a:ext uri="{FF2B5EF4-FFF2-40B4-BE49-F238E27FC236}">
                  <a16:creationId xmlns:a16="http://schemas.microsoft.com/office/drawing/2014/main" id="{E6F59EE7-78E8-4674-B123-8593BAD4D71A}"/>
                </a:ext>
              </a:extLst>
            </p:cNvPr>
            <p:cNvSpPr/>
            <p:nvPr/>
          </p:nvSpPr>
          <p:spPr>
            <a:xfrm>
              <a:off x="3497262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탐색</a:t>
              </a:r>
            </a:p>
          </p:txBody>
        </p:sp>
        <p:sp>
          <p:nvSpPr>
            <p:cNvPr id="12" name="화살표: 오각형 11">
              <a:extLst>
                <a:ext uri="{FF2B5EF4-FFF2-40B4-BE49-F238E27FC236}">
                  <a16:creationId xmlns:a16="http://schemas.microsoft.com/office/drawing/2014/main" id="{87B7D680-8085-4DA7-8AE9-F25C727316CA}"/>
                </a:ext>
              </a:extLst>
            </p:cNvPr>
            <p:cNvSpPr/>
            <p:nvPr/>
          </p:nvSpPr>
          <p:spPr>
            <a:xfrm>
              <a:off x="6645274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25" name="화살표: 오각형 24">
              <a:extLst>
                <a:ext uri="{FF2B5EF4-FFF2-40B4-BE49-F238E27FC236}">
                  <a16:creationId xmlns:a16="http://schemas.microsoft.com/office/drawing/2014/main" id="{957DD567-6498-4CD3-96D6-D3FB92FA303D}"/>
                </a:ext>
              </a:extLst>
            </p:cNvPr>
            <p:cNvSpPr/>
            <p:nvPr/>
          </p:nvSpPr>
          <p:spPr>
            <a:xfrm>
              <a:off x="9676100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B3E0FB6-5017-48D3-BEB4-0EDD39D528F4}"/>
              </a:ext>
            </a:extLst>
          </p:cNvPr>
          <p:cNvSpPr txBox="1"/>
          <p:nvPr/>
        </p:nvSpPr>
        <p:spPr>
          <a:xfrm>
            <a:off x="463549" y="5665973"/>
            <a:ext cx="385493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범주형 변수 데이터 변환</a:t>
            </a:r>
            <a:endParaRPr lang="en-US" altLang="ko-K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80975"/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One-hot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인코딩 활용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CD5D72B-91BB-4D8C-97C5-2D2240FDB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114" y="5736767"/>
            <a:ext cx="4713764" cy="4451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8D63169-33C7-4ACE-AD65-5500BC59BB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862"/>
          <a:stretch/>
        </p:blipFill>
        <p:spPr>
          <a:xfrm>
            <a:off x="4574699" y="1996115"/>
            <a:ext cx="4722178" cy="7540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F344872-8DDD-4956-93D3-4FFFF49D8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113" y="2986139"/>
            <a:ext cx="4713764" cy="106585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F000A29-13DD-4FAC-9327-1EC55DA51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4699" y="4285968"/>
            <a:ext cx="4722178" cy="5684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3389151-4863-4A3E-9333-871C41B52E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860927"/>
            <a:ext cx="2959518" cy="56847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F013B2-DF5D-4845-9E06-15210F8CF0D4}"/>
              </a:ext>
            </a:extLst>
          </p:cNvPr>
          <p:cNvSpPr/>
          <p:nvPr/>
        </p:nvSpPr>
        <p:spPr>
          <a:xfrm>
            <a:off x="533400" y="2009775"/>
            <a:ext cx="82551" cy="754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6C23F3-EA65-4B24-A78C-2CA8E9DB7589}"/>
              </a:ext>
            </a:extLst>
          </p:cNvPr>
          <p:cNvSpPr/>
          <p:nvPr/>
        </p:nvSpPr>
        <p:spPr>
          <a:xfrm>
            <a:off x="533400" y="2986139"/>
            <a:ext cx="82551" cy="10036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B3DC54-725C-4BC4-9B7B-98F76E3F7E6F}"/>
              </a:ext>
            </a:extLst>
          </p:cNvPr>
          <p:cNvSpPr/>
          <p:nvPr/>
        </p:nvSpPr>
        <p:spPr>
          <a:xfrm>
            <a:off x="533400" y="4353696"/>
            <a:ext cx="82551" cy="10036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41950AD-D37B-4C68-AE63-1160D9DD5FE1}"/>
              </a:ext>
            </a:extLst>
          </p:cNvPr>
          <p:cNvSpPr/>
          <p:nvPr/>
        </p:nvSpPr>
        <p:spPr>
          <a:xfrm>
            <a:off x="533400" y="5602072"/>
            <a:ext cx="82551" cy="6231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CB0118A-4822-4B7A-949A-78D6B5C87C0F}"/>
              </a:ext>
            </a:extLst>
          </p:cNvPr>
          <p:cNvCxnSpPr/>
          <p:nvPr/>
        </p:nvCxnSpPr>
        <p:spPr>
          <a:xfrm>
            <a:off x="533400" y="2867025"/>
            <a:ext cx="87915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7D3BB34-A7FF-4E2E-8038-EAA8C8E6549F}"/>
              </a:ext>
            </a:extLst>
          </p:cNvPr>
          <p:cNvCxnSpPr/>
          <p:nvPr/>
        </p:nvCxnSpPr>
        <p:spPr>
          <a:xfrm>
            <a:off x="533400" y="4166290"/>
            <a:ext cx="87915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8A74E15-D5CF-4432-AD23-587073C252AB}"/>
              </a:ext>
            </a:extLst>
          </p:cNvPr>
          <p:cNvCxnSpPr/>
          <p:nvPr/>
        </p:nvCxnSpPr>
        <p:spPr>
          <a:xfrm>
            <a:off x="533400" y="5522705"/>
            <a:ext cx="87915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3781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6656B5-CF84-4ED3-B78E-4B7AB66F99A2}"/>
              </a:ext>
            </a:extLst>
          </p:cNvPr>
          <p:cNvSpPr/>
          <p:nvPr/>
        </p:nvSpPr>
        <p:spPr>
          <a:xfrm>
            <a:off x="539473" y="5605314"/>
            <a:ext cx="3854931" cy="611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52A223E-0843-4727-8EF3-ACE3B9AC6AE1}"/>
              </a:ext>
            </a:extLst>
          </p:cNvPr>
          <p:cNvSpPr/>
          <p:nvPr/>
        </p:nvSpPr>
        <p:spPr>
          <a:xfrm>
            <a:off x="529773" y="4266827"/>
            <a:ext cx="3854931" cy="1162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3A99DB9-61FA-4268-A634-B4F5C2D47679}"/>
              </a:ext>
            </a:extLst>
          </p:cNvPr>
          <p:cNvSpPr/>
          <p:nvPr/>
        </p:nvSpPr>
        <p:spPr>
          <a:xfrm>
            <a:off x="529774" y="2985734"/>
            <a:ext cx="3854931" cy="10686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56424C-A977-4B65-A58D-7816ED1E009D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E92D746-EB4C-47F0-AB95-C8E8A32A8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원본 데이터에서 전처리를 위해 크게</a:t>
            </a:r>
            <a:r>
              <a:rPr lang="en-US" altLang="ko-KR" dirty="0"/>
              <a:t> </a:t>
            </a:r>
            <a:r>
              <a:rPr lang="ko-KR" altLang="en-US" dirty="0" err="1"/>
              <a:t>결측치</a:t>
            </a:r>
            <a:r>
              <a:rPr lang="ko-KR" altLang="en-US" dirty="0"/>
              <a:t> 확인 후 제거 및 대체</a:t>
            </a:r>
            <a:r>
              <a:rPr lang="en-US" altLang="ko-KR" dirty="0"/>
              <a:t>, </a:t>
            </a:r>
            <a:r>
              <a:rPr lang="ko-KR" altLang="en-US" dirty="0"/>
              <a:t>노후 데이터 제거</a:t>
            </a:r>
            <a:r>
              <a:rPr lang="en-US" altLang="ko-KR" dirty="0"/>
              <a:t>, </a:t>
            </a:r>
            <a:r>
              <a:rPr lang="ko-KR" altLang="en-US" dirty="0"/>
              <a:t>경력 데이터 생성 및 삽입</a:t>
            </a:r>
            <a:r>
              <a:rPr lang="en-US" altLang="ko-KR" dirty="0"/>
              <a:t>, </a:t>
            </a:r>
            <a:r>
              <a:rPr lang="ko-KR" altLang="en-US" dirty="0"/>
              <a:t>범주형 데이터 변환의 네 가지 활동을 진행함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A2F38D-A957-4CD7-B4CB-B01AD5C9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 내용 </a:t>
            </a:r>
            <a:r>
              <a:rPr lang="en-US" altLang="ko-KR" dirty="0"/>
              <a:t>_ </a:t>
            </a:r>
            <a:r>
              <a:rPr lang="en-US" altLang="ko-KR" sz="1800" dirty="0"/>
              <a:t>1) </a:t>
            </a:r>
            <a:r>
              <a:rPr lang="ko-KR" altLang="en-US" sz="1800" dirty="0"/>
              <a:t>데이터 </a:t>
            </a:r>
            <a:r>
              <a:rPr lang="ko-KR" altLang="en-US" sz="1800" dirty="0" err="1"/>
              <a:t>전처리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EC49E-AC43-4E3D-AA94-DCC79FF6D425}"/>
              </a:ext>
            </a:extLst>
          </p:cNvPr>
          <p:cNvSpPr txBox="1"/>
          <p:nvPr/>
        </p:nvSpPr>
        <p:spPr>
          <a:xfrm>
            <a:off x="529773" y="3275070"/>
            <a:ext cx="378870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85725" algn="l"/>
              </a:tabLst>
            </a:pPr>
            <a:endParaRPr lang="en-US" altLang="ko-KR" sz="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80975">
              <a:tabLst>
                <a:tab pos="85725" algn="l"/>
              </a:tabLst>
            </a:pP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 이전의 조사는 분석 대상에서 제외 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(2012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 이전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marL="180975">
              <a:tabLst>
                <a:tab pos="85725" algn="l"/>
              </a:tabLst>
            </a:pP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첫 직장 </a:t>
            </a:r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입직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기준 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1990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 이전 패널 데이터는 분석 대상에서 제외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3426E8-ED1A-46B7-857D-6618ED2536AC}"/>
              </a:ext>
            </a:extLst>
          </p:cNvPr>
          <p:cNvSpPr txBox="1"/>
          <p:nvPr/>
        </p:nvSpPr>
        <p:spPr>
          <a:xfrm>
            <a:off x="529770" y="4490108"/>
            <a:ext cx="378870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80975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임금예측에 가장 핵심적인 특징을 경력으로 설정하여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경력 변수 생성</a:t>
            </a:r>
            <a:endParaRPr lang="en-US" altLang="ko-KR" sz="1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80975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첫 직장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입직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퇴직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유지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다음 직장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이전 직장 </a:t>
            </a:r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입퇴직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시기를 기준으로 경력 산출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4A3715-89BC-4008-A5C2-D1E17B5D77D1}"/>
              </a:ext>
            </a:extLst>
          </p:cNvPr>
          <p:cNvGrpSpPr/>
          <p:nvPr/>
        </p:nvGrpSpPr>
        <p:grpSpPr>
          <a:xfrm>
            <a:off x="415924" y="1388495"/>
            <a:ext cx="9145589" cy="385762"/>
            <a:chOff x="415924" y="1388495"/>
            <a:chExt cx="12184352" cy="385762"/>
          </a:xfrm>
        </p:grpSpPr>
        <p:sp>
          <p:nvSpPr>
            <p:cNvPr id="10" name="화살표: 오각형 9">
              <a:extLst>
                <a:ext uri="{FF2B5EF4-FFF2-40B4-BE49-F238E27FC236}">
                  <a16:creationId xmlns:a16="http://schemas.microsoft.com/office/drawing/2014/main" id="{17A875CD-5921-4EC8-AFCE-8515F2ACBC7B}"/>
                </a:ext>
              </a:extLst>
            </p:cNvPr>
            <p:cNvSpPr/>
            <p:nvPr/>
          </p:nvSpPr>
          <p:spPr>
            <a:xfrm>
              <a:off x="415924" y="1388495"/>
              <a:ext cx="2924176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b="1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1" name="화살표: 오각형 10">
              <a:extLst>
                <a:ext uri="{FF2B5EF4-FFF2-40B4-BE49-F238E27FC236}">
                  <a16:creationId xmlns:a16="http://schemas.microsoft.com/office/drawing/2014/main" id="{E6F59EE7-78E8-4674-B123-8593BAD4D71A}"/>
                </a:ext>
              </a:extLst>
            </p:cNvPr>
            <p:cNvSpPr/>
            <p:nvPr/>
          </p:nvSpPr>
          <p:spPr>
            <a:xfrm>
              <a:off x="3497262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탐색</a:t>
              </a:r>
            </a:p>
          </p:txBody>
        </p:sp>
        <p:sp>
          <p:nvSpPr>
            <p:cNvPr id="12" name="화살표: 오각형 11">
              <a:extLst>
                <a:ext uri="{FF2B5EF4-FFF2-40B4-BE49-F238E27FC236}">
                  <a16:creationId xmlns:a16="http://schemas.microsoft.com/office/drawing/2014/main" id="{87B7D680-8085-4DA7-8AE9-F25C727316CA}"/>
                </a:ext>
              </a:extLst>
            </p:cNvPr>
            <p:cNvSpPr/>
            <p:nvPr/>
          </p:nvSpPr>
          <p:spPr>
            <a:xfrm>
              <a:off x="6645274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25" name="화살표: 오각형 24">
              <a:extLst>
                <a:ext uri="{FF2B5EF4-FFF2-40B4-BE49-F238E27FC236}">
                  <a16:creationId xmlns:a16="http://schemas.microsoft.com/office/drawing/2014/main" id="{957DD567-6498-4CD3-96D6-D3FB92FA303D}"/>
                </a:ext>
              </a:extLst>
            </p:cNvPr>
            <p:cNvSpPr/>
            <p:nvPr/>
          </p:nvSpPr>
          <p:spPr>
            <a:xfrm>
              <a:off x="9676100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B3E0FB6-5017-48D3-BEB4-0EDD39D528F4}"/>
              </a:ext>
            </a:extLst>
          </p:cNvPr>
          <p:cNvSpPr txBox="1"/>
          <p:nvPr/>
        </p:nvSpPr>
        <p:spPr>
          <a:xfrm>
            <a:off x="539471" y="5892648"/>
            <a:ext cx="3779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/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One-hot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인코딩 활용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CD5D72B-91BB-4D8C-97C5-2D2240FDB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113" y="5702029"/>
            <a:ext cx="4713764" cy="4451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8D63169-33C7-4ACE-AD65-5500BC59BB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862"/>
          <a:stretch/>
        </p:blipFill>
        <p:spPr>
          <a:xfrm>
            <a:off x="4574699" y="1973314"/>
            <a:ext cx="4722178" cy="7540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F344872-8DDD-4956-93D3-4FFFF49D8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113" y="2986139"/>
            <a:ext cx="4713764" cy="106585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F000A29-13DD-4FAC-9327-1EC55DA51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4699" y="4285968"/>
            <a:ext cx="4722178" cy="5684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3389151-4863-4A3E-9333-871C41B52E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860927"/>
            <a:ext cx="2959518" cy="568475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CB0118A-4822-4B7A-949A-78D6B5C87C0F}"/>
              </a:ext>
            </a:extLst>
          </p:cNvPr>
          <p:cNvCxnSpPr/>
          <p:nvPr/>
        </p:nvCxnSpPr>
        <p:spPr>
          <a:xfrm>
            <a:off x="533400" y="2867025"/>
            <a:ext cx="87915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7D3BB34-A7FF-4E2E-8038-EAA8C8E6549F}"/>
              </a:ext>
            </a:extLst>
          </p:cNvPr>
          <p:cNvCxnSpPr/>
          <p:nvPr/>
        </p:nvCxnSpPr>
        <p:spPr>
          <a:xfrm>
            <a:off x="533400" y="4166290"/>
            <a:ext cx="87915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8A74E15-D5CF-4432-AD23-587073C252AB}"/>
              </a:ext>
            </a:extLst>
          </p:cNvPr>
          <p:cNvCxnSpPr/>
          <p:nvPr/>
        </p:nvCxnSpPr>
        <p:spPr>
          <a:xfrm>
            <a:off x="533400" y="5522705"/>
            <a:ext cx="87915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76D9A0-93A6-443D-9172-5F2C74C27193}"/>
              </a:ext>
            </a:extLst>
          </p:cNvPr>
          <p:cNvSpPr/>
          <p:nvPr/>
        </p:nvSpPr>
        <p:spPr>
          <a:xfrm>
            <a:off x="710880" y="3005756"/>
            <a:ext cx="13644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85725" algn="l"/>
              </a:tabLst>
            </a:pPr>
            <a:r>
              <a:rPr lang="ko-KR" altLang="en-US" sz="14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노후 데이터 제거</a:t>
            </a:r>
            <a:endParaRPr lang="en-US" altLang="ko-KR" sz="14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8418BC-B1DC-482D-80DA-497AED1CBC4B}"/>
              </a:ext>
            </a:extLst>
          </p:cNvPr>
          <p:cNvSpPr/>
          <p:nvPr/>
        </p:nvSpPr>
        <p:spPr>
          <a:xfrm>
            <a:off x="688470" y="4285524"/>
            <a:ext cx="13644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경력 데이터 삽입</a:t>
            </a:r>
            <a:endParaRPr lang="en-US" altLang="ko-KR" sz="14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1EEEE48-D7B1-438F-883D-00020E712F03}"/>
              </a:ext>
            </a:extLst>
          </p:cNvPr>
          <p:cNvSpPr/>
          <p:nvPr/>
        </p:nvSpPr>
        <p:spPr>
          <a:xfrm>
            <a:off x="710880" y="5603768"/>
            <a:ext cx="19498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범주형 변수 데이터 변환</a:t>
            </a:r>
            <a:endParaRPr lang="en-US" altLang="ko-KR" sz="14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8D99FA-C041-48FF-A647-D0AC1A506D9D}"/>
              </a:ext>
            </a:extLst>
          </p:cNvPr>
          <p:cNvSpPr/>
          <p:nvPr/>
        </p:nvSpPr>
        <p:spPr>
          <a:xfrm>
            <a:off x="529774" y="1973314"/>
            <a:ext cx="3854931" cy="7740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AEBB35-7E67-4F8A-AFDD-328D97590752}"/>
              </a:ext>
            </a:extLst>
          </p:cNvPr>
          <p:cNvSpPr txBox="1"/>
          <p:nvPr/>
        </p:nvSpPr>
        <p:spPr>
          <a:xfrm>
            <a:off x="529773" y="2293483"/>
            <a:ext cx="3841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종속변수인 급여에서의 </a:t>
            </a:r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결측치는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행데이터 삭제</a:t>
            </a:r>
            <a:endParaRPr lang="en-US" altLang="ko-KR" sz="1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indent="180975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독립변수에서의 무응답 항목은 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으로 대체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1F85D7-DCD2-479F-B207-B55D09FECC3A}"/>
              </a:ext>
            </a:extLst>
          </p:cNvPr>
          <p:cNvSpPr/>
          <p:nvPr/>
        </p:nvSpPr>
        <p:spPr>
          <a:xfrm>
            <a:off x="688471" y="1962781"/>
            <a:ext cx="2105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결측치</a:t>
            </a:r>
            <a:r>
              <a:rPr lang="ko-KR" altLang="en-US" sz="14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확인 및 제거 </a:t>
            </a:r>
            <a:r>
              <a:rPr lang="en-US" altLang="ko-KR" sz="14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&amp; </a:t>
            </a:r>
            <a:r>
              <a:rPr lang="ko-KR" altLang="en-US" sz="14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대체</a:t>
            </a:r>
            <a:endParaRPr lang="en-US" altLang="ko-KR" sz="14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78F617B-588A-4156-AFA4-210B94D410F8}"/>
              </a:ext>
            </a:extLst>
          </p:cNvPr>
          <p:cNvSpPr/>
          <p:nvPr/>
        </p:nvSpPr>
        <p:spPr>
          <a:xfrm>
            <a:off x="529774" y="1973314"/>
            <a:ext cx="158697" cy="1586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endParaRPr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3225C53-AE38-4E01-921F-28A8ACAE0730}"/>
              </a:ext>
            </a:extLst>
          </p:cNvPr>
          <p:cNvSpPr/>
          <p:nvPr/>
        </p:nvSpPr>
        <p:spPr>
          <a:xfrm>
            <a:off x="529774" y="2985735"/>
            <a:ext cx="158697" cy="1586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endParaRPr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6115687-571E-4DE4-B123-EA10AD027C72}"/>
              </a:ext>
            </a:extLst>
          </p:cNvPr>
          <p:cNvSpPr/>
          <p:nvPr/>
        </p:nvSpPr>
        <p:spPr>
          <a:xfrm>
            <a:off x="529773" y="4266829"/>
            <a:ext cx="158697" cy="1586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</a:t>
            </a:r>
            <a:endParaRPr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2D112AB-5888-46BD-A4BA-F1EB34E506D9}"/>
              </a:ext>
            </a:extLst>
          </p:cNvPr>
          <p:cNvSpPr/>
          <p:nvPr/>
        </p:nvSpPr>
        <p:spPr>
          <a:xfrm>
            <a:off x="539473" y="5605315"/>
            <a:ext cx="158697" cy="1586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4</a:t>
            </a:r>
            <a:endParaRPr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260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EFFA5B7-4E6B-4642-9F21-7BFC37BE9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AA24676-44F9-4D51-96FA-5099AAA2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 </a:t>
            </a:r>
            <a:r>
              <a:rPr lang="ko-KR" altLang="en-US" dirty="0"/>
              <a:t>활용 데이터 구성 상세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2AFF14-3A01-45ED-9956-982B3896B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034" y="833376"/>
            <a:ext cx="6765932" cy="16679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1F6550-71BF-441A-807B-F5E9420E7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034" y="2406659"/>
            <a:ext cx="6765932" cy="21588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931AA3-AAC4-4ECD-B56D-16926FCEF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034" y="4292355"/>
            <a:ext cx="6765932" cy="187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9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C385BA0-9993-4B49-AC31-568A7FBE62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Ⅰ. </a:t>
            </a:r>
            <a:r>
              <a:rPr lang="ko-KR" altLang="en-US" dirty="0"/>
              <a:t>프로젝트 세부내용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D7022E-05E5-42E6-85FE-1FE82B6A28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4325" y="3721736"/>
            <a:ext cx="5372100" cy="2437764"/>
          </a:xfrm>
        </p:spPr>
        <p:txBody>
          <a:bodyPr>
            <a:normAutofit/>
          </a:bodyPr>
          <a:lstStyle/>
          <a:p>
            <a:r>
              <a:rPr lang="ko-KR" altLang="en-US" dirty="0"/>
              <a:t>분석 프로세스</a:t>
            </a:r>
            <a:endParaRPr lang="en-US" altLang="ko-KR" dirty="0"/>
          </a:p>
          <a:p>
            <a:r>
              <a:rPr lang="ko-KR" altLang="en-US" dirty="0"/>
              <a:t>분석 내용</a:t>
            </a:r>
            <a:br>
              <a:rPr lang="en-US" altLang="ko-KR" dirty="0"/>
            </a:br>
            <a:r>
              <a:rPr lang="en-US" altLang="ko-KR" dirty="0"/>
              <a:t>1)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br>
              <a:rPr lang="en-US" altLang="ko-KR" dirty="0"/>
            </a:br>
            <a:r>
              <a:rPr lang="en-US" altLang="ko-KR" dirty="0"/>
              <a:t>2) </a:t>
            </a:r>
            <a:r>
              <a:rPr lang="ko-KR" altLang="en-US" dirty="0"/>
              <a:t>모델 </a:t>
            </a:r>
            <a:r>
              <a:rPr lang="en-US" altLang="ko-KR" dirty="0"/>
              <a:t>fit </a:t>
            </a:r>
            <a:r>
              <a:rPr lang="ko-KR" altLang="en-US" dirty="0"/>
              <a:t>및 성능확인</a:t>
            </a:r>
            <a:br>
              <a:rPr lang="en-US" altLang="ko-KR" dirty="0"/>
            </a:br>
            <a:r>
              <a:rPr lang="en-US" altLang="ko-KR" dirty="0"/>
              <a:t>3) </a:t>
            </a:r>
            <a:r>
              <a:rPr lang="ko-KR" altLang="en-US" dirty="0"/>
              <a:t>예측모델 성능 향상</a:t>
            </a:r>
          </a:p>
        </p:txBody>
      </p:sp>
    </p:spTree>
    <p:extLst>
      <p:ext uri="{BB962C8B-B14F-4D97-AF65-F5344CB8AC3E}">
        <p14:creationId xmlns:p14="http://schemas.microsoft.com/office/powerpoint/2010/main" val="20730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C138D9E-2B92-4CF4-9788-7ED43D2750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다음 프로세스에 따라 분석을 진행함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CFB87D4-815C-4B95-8A2A-877BA6BF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분석 프로세스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D01C41-4425-4D1F-BF76-B63E864F50E5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456C24-6733-47FD-9E1A-A422632A5C33}"/>
              </a:ext>
            </a:extLst>
          </p:cNvPr>
          <p:cNvSpPr/>
          <p:nvPr/>
        </p:nvSpPr>
        <p:spPr>
          <a:xfrm>
            <a:off x="5091681" y="2077278"/>
            <a:ext cx="2106815" cy="36609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 anchorCtr="0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 모델</a:t>
            </a:r>
            <a:br>
              <a:rPr lang="en-US" altLang="ko-KR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endParaRPr lang="en-US" altLang="ko-KR" sz="16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79388" indent="-1793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OLS </a:t>
            </a:r>
            <a:r>
              <a:rPr lang="en-US" altLang="ko-KR" sz="11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(Ordinary Least Squares)</a:t>
            </a:r>
          </a:p>
          <a:p>
            <a:pPr marL="179388" indent="-1793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LinearRegression</a:t>
            </a:r>
            <a:endParaRPr lang="en-US" altLang="ko-KR" sz="14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79388" indent="-1793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DecisionTreeRegressor</a:t>
            </a:r>
            <a:endParaRPr lang="en-US" altLang="ko-KR" sz="14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79388" indent="-1793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RandomForest</a:t>
            </a:r>
            <a:br>
              <a:rPr lang="en-US" altLang="ko-KR" sz="14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Regressor</a:t>
            </a:r>
          </a:p>
          <a:p>
            <a:pPr marL="179388" indent="-1793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GradientBoosting</a:t>
            </a:r>
            <a:br>
              <a:rPr lang="en-US" altLang="ko-KR" sz="14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Regressor</a:t>
            </a:r>
          </a:p>
          <a:p>
            <a:pPr marL="179388" indent="-1793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XGBRegressor</a:t>
            </a:r>
            <a:endParaRPr lang="ko-KR" altLang="en-US" sz="16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1FEB7C2-91BB-488D-908D-A0D9A0F99753}"/>
              </a:ext>
            </a:extLst>
          </p:cNvPr>
          <p:cNvGrpSpPr/>
          <p:nvPr/>
        </p:nvGrpSpPr>
        <p:grpSpPr>
          <a:xfrm>
            <a:off x="606286" y="2077278"/>
            <a:ext cx="1870207" cy="3660936"/>
            <a:chOff x="606286" y="2077278"/>
            <a:chExt cx="2517240" cy="366093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E8BA3AE-A924-4537-B6D2-A7C55C831C81}"/>
                </a:ext>
              </a:extLst>
            </p:cNvPr>
            <p:cNvSpPr/>
            <p:nvPr/>
          </p:nvSpPr>
          <p:spPr>
            <a:xfrm>
              <a:off x="606286" y="2077278"/>
              <a:ext cx="2517240" cy="7923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결측치</a:t>
              </a:r>
              <a:r>
                <a:rPr lang="ko-KR" altLang="en-US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확인 및 제거 </a:t>
              </a:r>
              <a:r>
                <a:rPr lang="en-US" altLang="ko-KR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&amp; </a:t>
              </a:r>
              <a:r>
                <a:rPr lang="ko-KR" altLang="en-US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대체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0283B2A-9F11-4AA3-8FEE-55092D820489}"/>
                </a:ext>
              </a:extLst>
            </p:cNvPr>
            <p:cNvSpPr/>
            <p:nvPr/>
          </p:nvSpPr>
          <p:spPr>
            <a:xfrm>
              <a:off x="606286" y="3034769"/>
              <a:ext cx="2517240" cy="7923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노후 데이터 제거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9E1E923-35BD-4E02-A769-DB7FFA44CDD1}"/>
                </a:ext>
              </a:extLst>
            </p:cNvPr>
            <p:cNvSpPr/>
            <p:nvPr/>
          </p:nvSpPr>
          <p:spPr>
            <a:xfrm>
              <a:off x="606286" y="3988331"/>
              <a:ext cx="2517240" cy="7923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경력 데이터 삽입 </a:t>
              </a:r>
              <a:r>
                <a:rPr lang="en-US" altLang="ko-KR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(</a:t>
              </a:r>
              <a:r>
                <a:rPr lang="ko-KR" altLang="en-US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컬럼생성</a:t>
              </a:r>
              <a:r>
                <a:rPr lang="en-US" altLang="ko-KR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)</a:t>
              </a:r>
              <a:endParaRPr lang="ko-KR" altLang="en-US" sz="1600" b="1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CDF598D-4EF5-4AE0-A31E-D02B11013722}"/>
                </a:ext>
              </a:extLst>
            </p:cNvPr>
            <p:cNvSpPr/>
            <p:nvPr/>
          </p:nvSpPr>
          <p:spPr>
            <a:xfrm>
              <a:off x="606286" y="4945822"/>
              <a:ext cx="2517240" cy="7923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범주형 데이터 변환</a:t>
              </a:r>
            </a:p>
          </p:txBody>
        </p:sp>
      </p:grpSp>
      <p:sp>
        <p:nvSpPr>
          <p:cNvPr id="35" name="Line 8">
            <a:extLst>
              <a:ext uri="{FF2B5EF4-FFF2-40B4-BE49-F238E27FC236}">
                <a16:creationId xmlns:a16="http://schemas.microsoft.com/office/drawing/2014/main" id="{5DBBA8F9-B9E5-4B3A-B1EA-EB8DDBD8B4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31909" y="1985972"/>
            <a:ext cx="0" cy="3895705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</p:spPr>
        <p:txBody>
          <a:bodyPr wrap="none" lIns="105958" tIns="52979" rIns="105958" bIns="52979" anchor="ctr"/>
          <a:lstStyle/>
          <a:p>
            <a:pPr marL="0" marR="0" lvl="0" indent="0" algn="l" defTabSz="110926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177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M" panose="02020603020101020101" pitchFamily="18" charset="-127"/>
              <a:ea typeface="현대하모니 M" panose="02020603020101020101" pitchFamily="18" charset="-127"/>
              <a:cs typeface="+mn-cs"/>
            </a:endParaRPr>
          </a:p>
        </p:txBody>
      </p:sp>
      <p:sp>
        <p:nvSpPr>
          <p:cNvPr id="36" name="Line 8">
            <a:extLst>
              <a:ext uri="{FF2B5EF4-FFF2-40B4-BE49-F238E27FC236}">
                <a16:creationId xmlns:a16="http://schemas.microsoft.com/office/drawing/2014/main" id="{970FB446-5FE3-41E7-B430-305B9D5DB2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82559" y="1985972"/>
            <a:ext cx="0" cy="3895705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</p:spPr>
        <p:txBody>
          <a:bodyPr wrap="none" lIns="105958" tIns="52979" rIns="105958" bIns="52979" anchor="ctr"/>
          <a:lstStyle/>
          <a:p>
            <a:pPr marL="0" marR="0" lvl="0" indent="0" algn="l" defTabSz="110926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177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M" panose="02020603020101020101" pitchFamily="18" charset="-127"/>
              <a:ea typeface="현대하모니 M" panose="02020603020101020101" pitchFamily="18" charset="-127"/>
              <a:cs typeface="+mn-cs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B3FF049-0DF2-4C11-893A-B8D07A6CB80D}"/>
              </a:ext>
            </a:extLst>
          </p:cNvPr>
          <p:cNvGrpSpPr/>
          <p:nvPr/>
        </p:nvGrpSpPr>
        <p:grpSpPr>
          <a:xfrm>
            <a:off x="415924" y="1369445"/>
            <a:ext cx="9145590" cy="385762"/>
            <a:chOff x="415923" y="1388495"/>
            <a:chExt cx="12357900" cy="385762"/>
          </a:xfrm>
        </p:grpSpPr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8611FD07-9AC3-4B1B-A441-F0744F664C41}"/>
                </a:ext>
              </a:extLst>
            </p:cNvPr>
            <p:cNvSpPr/>
            <p:nvPr/>
          </p:nvSpPr>
          <p:spPr>
            <a:xfrm>
              <a:off x="415923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b="1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1" name="화살표: 오각형 20">
              <a:extLst>
                <a:ext uri="{FF2B5EF4-FFF2-40B4-BE49-F238E27FC236}">
                  <a16:creationId xmlns:a16="http://schemas.microsoft.com/office/drawing/2014/main" id="{10257C1C-9455-4573-AAC6-658F7D061F9D}"/>
                </a:ext>
              </a:extLst>
            </p:cNvPr>
            <p:cNvSpPr/>
            <p:nvPr/>
          </p:nvSpPr>
          <p:spPr>
            <a:xfrm>
              <a:off x="3502649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탐색</a:t>
              </a:r>
            </a:p>
          </p:txBody>
        </p:sp>
        <p:sp>
          <p:nvSpPr>
            <p:cNvPr id="22" name="화살표: 오각형 21">
              <a:extLst>
                <a:ext uri="{FF2B5EF4-FFF2-40B4-BE49-F238E27FC236}">
                  <a16:creationId xmlns:a16="http://schemas.microsoft.com/office/drawing/2014/main" id="{3B9D875E-885F-491D-A281-3915BDE975A2}"/>
                </a:ext>
              </a:extLst>
            </p:cNvPr>
            <p:cNvSpPr/>
            <p:nvPr/>
          </p:nvSpPr>
          <p:spPr>
            <a:xfrm>
              <a:off x="6589375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23" name="화살표: 오각형 22">
              <a:extLst>
                <a:ext uri="{FF2B5EF4-FFF2-40B4-BE49-F238E27FC236}">
                  <a16:creationId xmlns:a16="http://schemas.microsoft.com/office/drawing/2014/main" id="{E34C3544-6A94-419C-BDE1-0875ABC73BC4}"/>
                </a:ext>
              </a:extLst>
            </p:cNvPr>
            <p:cNvSpPr/>
            <p:nvPr/>
          </p:nvSpPr>
          <p:spPr>
            <a:xfrm>
              <a:off x="9676099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</a:t>
              </a:r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)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E223516-E127-4607-80AE-80E4891D547A}"/>
              </a:ext>
            </a:extLst>
          </p:cNvPr>
          <p:cNvSpPr/>
          <p:nvPr/>
        </p:nvSpPr>
        <p:spPr>
          <a:xfrm>
            <a:off x="2741080" y="2077278"/>
            <a:ext cx="2106815" cy="17498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 anchorCtr="0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응답자</a:t>
            </a:r>
            <a:r>
              <a:rPr lang="en-US" altLang="ko-KR" sz="16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주요 특성 분석</a:t>
            </a:r>
            <a:endParaRPr lang="en-US" altLang="ko-KR" sz="1600" b="1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인구통계학적 특성 및 응답의 분포 확인</a:t>
            </a:r>
            <a:endParaRPr lang="en-US" altLang="ko-KR" sz="16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6" name="Line 8">
            <a:extLst>
              <a:ext uri="{FF2B5EF4-FFF2-40B4-BE49-F238E27FC236}">
                <a16:creationId xmlns:a16="http://schemas.microsoft.com/office/drawing/2014/main" id="{642FC9E2-B12D-47C2-88DD-B039421660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1917408"/>
            <a:ext cx="0" cy="3895705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</p:spPr>
        <p:txBody>
          <a:bodyPr wrap="none" lIns="105958" tIns="52979" rIns="105958" bIns="52979" anchor="ctr"/>
          <a:lstStyle/>
          <a:p>
            <a:pPr marL="0" marR="0" lvl="0" indent="0" algn="l" defTabSz="110926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177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M" panose="02020603020101020101" pitchFamily="18" charset="-127"/>
              <a:ea typeface="현대하모니 M" panose="02020603020101020101" pitchFamily="18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18034D-8DBC-48DE-AED3-6EAB16174789}"/>
              </a:ext>
            </a:extLst>
          </p:cNvPr>
          <p:cNvSpPr/>
          <p:nvPr/>
        </p:nvSpPr>
        <p:spPr>
          <a:xfrm>
            <a:off x="2741080" y="3988331"/>
            <a:ext cx="2106815" cy="17498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 anchorCtr="0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변수간 관계 확인</a:t>
            </a:r>
            <a:endParaRPr lang="en-US" altLang="ko-KR" sz="1600" b="1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임금과 관련된 다양한 변수와의 관계 확인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32BE431-BDF9-4D04-9B91-020C03CFBE27}"/>
              </a:ext>
            </a:extLst>
          </p:cNvPr>
          <p:cNvSpPr/>
          <p:nvPr/>
        </p:nvSpPr>
        <p:spPr>
          <a:xfrm>
            <a:off x="7398859" y="2077277"/>
            <a:ext cx="2046354" cy="1749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 anchorCtr="0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변수 변경 및 조정</a:t>
            </a:r>
            <a:endParaRPr lang="en-US" altLang="ko-KR" sz="1600" b="1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성능 향상을 위해 독립변수 조합 변경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468C1B8-6E44-4E2B-A156-3B38429E12E4}"/>
              </a:ext>
            </a:extLst>
          </p:cNvPr>
          <p:cNvSpPr/>
          <p:nvPr/>
        </p:nvSpPr>
        <p:spPr>
          <a:xfrm>
            <a:off x="7398859" y="3988330"/>
            <a:ext cx="2046354" cy="1749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 anchorCtr="0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최적 모델 도출</a:t>
            </a:r>
            <a:endParaRPr lang="en-US" altLang="ko-KR" sz="1600" b="1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GridsearchCV</a:t>
            </a:r>
            <a:r>
              <a:rPr lang="ko-KR" altLang="en-US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통한 최적모델 도출</a:t>
            </a:r>
            <a:endParaRPr lang="en-US" altLang="ko-KR" sz="16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3355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C385BA0-9993-4B49-AC31-568A7FBE62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3A155-E124-4665-8376-14330C5687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4325" y="3721736"/>
            <a:ext cx="5372100" cy="2359024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확인 및 제거 </a:t>
            </a:r>
            <a:r>
              <a:rPr lang="en-US" altLang="ko-KR" dirty="0"/>
              <a:t>&amp; </a:t>
            </a:r>
            <a:r>
              <a:rPr lang="ko-KR" altLang="en-US" dirty="0"/>
              <a:t>대체</a:t>
            </a:r>
            <a:endParaRPr lang="en-US" altLang="ko-KR" dirty="0"/>
          </a:p>
          <a:p>
            <a:r>
              <a:rPr lang="ko-KR" altLang="en-US" dirty="0"/>
              <a:t>노후데이터 제거</a:t>
            </a:r>
            <a:endParaRPr lang="en-US" altLang="ko-KR" dirty="0"/>
          </a:p>
          <a:p>
            <a:r>
              <a:rPr lang="ko-KR" altLang="en-US" dirty="0"/>
              <a:t>경력데이터 삽입</a:t>
            </a:r>
            <a:endParaRPr lang="en-US" altLang="ko-KR" dirty="0"/>
          </a:p>
          <a:p>
            <a:r>
              <a:rPr lang="ko-KR" altLang="en-US" dirty="0"/>
              <a:t>범주형 변수 변환</a:t>
            </a:r>
          </a:p>
        </p:txBody>
      </p:sp>
    </p:spTree>
    <p:extLst>
      <p:ext uri="{BB962C8B-B14F-4D97-AF65-F5344CB8AC3E}">
        <p14:creationId xmlns:p14="http://schemas.microsoft.com/office/powerpoint/2010/main" val="13693256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KoPub돋움체 Bold"/>
        <a:ea typeface="KoPub돋움체 Bold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DDC2F"/>
        </a:solidFill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  <a:latin typeface="KoPub돋움체 Medium" panose="02020603020101020101" pitchFamily="18" charset="-127"/>
            <a:ea typeface="KoPub돋움체 Medium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err="1" smtClean="0">
            <a:latin typeface="KoPub돋움체 Medium" panose="02020603020101020101" pitchFamily="18" charset="-127"/>
            <a:ea typeface="KoPub돋움체 Medium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1907</TotalTime>
  <Words>3255</Words>
  <Application>Microsoft Office PowerPoint</Application>
  <PresentationFormat>A4 용지(210x297mm)</PresentationFormat>
  <Paragraphs>550</Paragraphs>
  <Slides>51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8" baseType="lpstr">
      <vt:lpstr>Arial Unicode MS</vt:lpstr>
      <vt:lpstr>KoPub돋움체 Medium</vt:lpstr>
      <vt:lpstr>LG스마트체 Regular</vt:lpstr>
      <vt:lpstr>맑은 고딕</vt:lpstr>
      <vt:lpstr>현대하모니 M</vt:lpstr>
      <vt:lpstr>Arial</vt:lpstr>
      <vt:lpstr>1_Office 테마</vt:lpstr>
      <vt:lpstr>PowerPoint 프레젠테이션</vt:lpstr>
      <vt:lpstr>PowerPoint 프레젠테이션</vt:lpstr>
      <vt:lpstr>PowerPoint 프레젠테이션</vt:lpstr>
      <vt:lpstr>1. 프로젝트 배경 </vt:lpstr>
      <vt:lpstr>2. 프로젝트 목적 및 개요</vt:lpstr>
      <vt:lpstr>참고) 활용 데이터 구성 상세</vt:lpstr>
      <vt:lpstr>PowerPoint 프레젠테이션</vt:lpstr>
      <vt:lpstr>1. 분석 프로세스</vt:lpstr>
      <vt:lpstr>PowerPoint 프레젠테이션</vt:lpstr>
      <vt:lpstr>2. 분석 내용 _ 1) 데이터 전처리</vt:lpstr>
      <vt:lpstr>2. 분석 내용 _ 1) 데이터 전처리</vt:lpstr>
      <vt:lpstr>2. 분석 내용 _ 1) 데이터 전처리</vt:lpstr>
      <vt:lpstr>2. 분석 내용 _ 1) 데이터 전처리</vt:lpstr>
      <vt:lpstr>PowerPoint 프레젠테이션</vt:lpstr>
      <vt:lpstr>2. 분석 내용 _ 2) 데이터 탐색</vt:lpstr>
      <vt:lpstr>2. 분석 내용 _ 2) 데이터 탐색</vt:lpstr>
      <vt:lpstr>2. 분석 내용 _ 2) 데이터 탐색</vt:lpstr>
      <vt:lpstr>2. 분석 내용 _ 2) 데이터 탐색</vt:lpstr>
      <vt:lpstr>2. 분석 내용 _ 2) 데이터 탐색</vt:lpstr>
      <vt:lpstr>2. 분석 내용 _ 2) 데이터 탐색</vt:lpstr>
      <vt:lpstr>2. 분석 내용 _ 2) 데이터 탐색</vt:lpstr>
      <vt:lpstr>2. 분석 내용 _ 2) 데이터 탐색</vt:lpstr>
      <vt:lpstr>2. 분석 내용 _ 2) 데이터 탐색</vt:lpstr>
      <vt:lpstr>PowerPoint 프레젠테이션</vt:lpstr>
      <vt:lpstr>2. 분석 내용 _ 3) 모델 Fit &amp; 성능확인</vt:lpstr>
      <vt:lpstr>2. 분석 내용 _ 3) 모델 Fit &amp; 성능확인</vt:lpstr>
      <vt:lpstr>2. 분석 내용 _ 3) 모델 Fit &amp; 성능확인</vt:lpstr>
      <vt:lpstr>PowerPoint 프레젠테이션</vt:lpstr>
      <vt:lpstr>2. 분석 내용 _ 4) 예측모델 성능 향상</vt:lpstr>
      <vt:lpstr>2. 분석 내용 _ 4) 예측모델 성능 향상</vt:lpstr>
      <vt:lpstr>2. 분석 내용 _ 4) 예측모델 성능 향상</vt:lpstr>
      <vt:lpstr>2. 분석 내용 _ 4) 예측모델 성능 향상</vt:lpstr>
      <vt:lpstr>2. 분석 내용 _ 4) 예측모델 성능 향상</vt:lpstr>
      <vt:lpstr>2. 분석 내용 _ 4) 예측모델 성능 향상</vt:lpstr>
      <vt:lpstr>PowerPoint 프레젠테이션</vt:lpstr>
      <vt:lpstr>PowerPoint 프레젠테이션</vt:lpstr>
      <vt:lpstr>PowerPoint 프레젠테이션</vt:lpstr>
      <vt:lpstr>PowerPoint 프레젠테이션</vt:lpstr>
      <vt:lpstr>2. 분석 내용 _ 3) 모델 Fit &amp; 성능확인</vt:lpstr>
      <vt:lpstr>2. 분석 내용 _ 3) 모델 Fit &amp; 성능확인</vt:lpstr>
      <vt:lpstr>2. 분석 내용 _ 4) 예측모델 성능 향상</vt:lpstr>
      <vt:lpstr>2. 분석 내용 _ 4) 예측모델 성능 향상</vt:lpstr>
      <vt:lpstr>2. 분석 내용 _ 4) 예측모델 성능 향상</vt:lpstr>
      <vt:lpstr>2. 분석 내용 _ 4) 예측모델 성능 향상</vt:lpstr>
      <vt:lpstr>분석 내용 _ 2) 모델 fit 및 성능 확인</vt:lpstr>
      <vt:lpstr>분석 내용 _ 2) 모델 fit 및 성능 확인</vt:lpstr>
      <vt:lpstr>분석 내용 _ 2) 모델 fit 및 성능 확인</vt:lpstr>
      <vt:lpstr>전처리 후 결과 </vt:lpstr>
      <vt:lpstr>전처리 후 결과</vt:lpstr>
      <vt:lpstr>2. 분석 내용 _ 1) 데이터 전처리</vt:lpstr>
      <vt:lpstr>2. 분석 내용 _ 1) 데이터 전처리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eunice</dc:creator>
  <cp:lastModifiedBy>eunice</cp:lastModifiedBy>
  <cp:revision>82</cp:revision>
  <dcterms:created xsi:type="dcterms:W3CDTF">2020-08-22T11:20:01Z</dcterms:created>
  <dcterms:modified xsi:type="dcterms:W3CDTF">2020-08-28T08:01:05Z</dcterms:modified>
</cp:coreProperties>
</file>