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4" r:id="rId8"/>
    <p:sldId id="265" r:id="rId9"/>
    <p:sldId id="261" r:id="rId10"/>
    <p:sldId id="267" r:id="rId11"/>
    <p:sldId id="268" r:id="rId12"/>
    <p:sldId id="269" r:id="rId13"/>
    <p:sldId id="273" r:id="rId14"/>
    <p:sldId id="277" r:id="rId15"/>
    <p:sldId id="278" r:id="rId16"/>
    <p:sldId id="279" r:id="rId17"/>
    <p:sldId id="275" r:id="rId18"/>
    <p:sldId id="276" r:id="rId19"/>
    <p:sldId id="274" r:id="rId20"/>
    <p:sldId id="266" r:id="rId21"/>
    <p:sldId id="283" r:id="rId22"/>
    <p:sldId id="284" r:id="rId23"/>
    <p:sldId id="285" r:id="rId24"/>
    <p:sldId id="280" r:id="rId25"/>
    <p:sldId id="282" r:id="rId26"/>
    <p:sldId id="281" r:id="rId27"/>
    <p:sldId id="286" r:id="rId28"/>
    <p:sldId id="288" r:id="rId29"/>
    <p:sldId id="287" r:id="rId30"/>
    <p:sldId id="270" r:id="rId31"/>
    <p:sldId id="271" r:id="rId32"/>
    <p:sldId id="272" r:id="rId3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BC96367E-2BF6-44FF-A970-D051EDA338C8}">
          <p14:sldIdLst>
            <p14:sldId id="256"/>
            <p14:sldId id="262"/>
            <p14:sldId id="263"/>
            <p14:sldId id="257"/>
            <p14:sldId id="259"/>
            <p14:sldId id="260"/>
            <p14:sldId id="264"/>
            <p14:sldId id="265"/>
            <p14:sldId id="261"/>
            <p14:sldId id="267"/>
            <p14:sldId id="268"/>
            <p14:sldId id="269"/>
            <p14:sldId id="273"/>
            <p14:sldId id="277"/>
            <p14:sldId id="278"/>
            <p14:sldId id="279"/>
            <p14:sldId id="275"/>
            <p14:sldId id="276"/>
            <p14:sldId id="274"/>
            <p14:sldId id="266"/>
            <p14:sldId id="283"/>
            <p14:sldId id="284"/>
            <p14:sldId id="285"/>
            <p14:sldId id="280"/>
            <p14:sldId id="282"/>
            <p14:sldId id="281"/>
            <p14:sldId id="286"/>
            <p14:sldId id="288"/>
            <p14:sldId id="287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1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8F376D-B3AD-4E0F-96AB-6FDB33B82F70}"/>
              </a:ext>
            </a:extLst>
          </p:cNvPr>
          <p:cNvSpPr/>
          <p:nvPr userDrawn="1"/>
        </p:nvSpPr>
        <p:spPr>
          <a:xfrm>
            <a:off x="0" y="1"/>
            <a:ext cx="9906000" cy="4821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BD8471-C8AA-4E38-8AC1-2AD2852A8E43}"/>
              </a:ext>
            </a:extLst>
          </p:cNvPr>
          <p:cNvSpPr/>
          <p:nvPr userDrawn="1"/>
        </p:nvSpPr>
        <p:spPr>
          <a:xfrm>
            <a:off x="449364" y="1161806"/>
            <a:ext cx="152675" cy="32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12F76C-CE83-4305-A1CB-02388DC0205C}"/>
              </a:ext>
            </a:extLst>
          </p:cNvPr>
          <p:cNvSpPr/>
          <p:nvPr userDrawn="1"/>
        </p:nvSpPr>
        <p:spPr>
          <a:xfrm>
            <a:off x="149858" y="104958"/>
            <a:ext cx="9606285" cy="482128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2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435E-3484-4E92-A38E-AEA186DB9F40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140-FC8E-44BD-BD79-9A9A03C8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3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3A5245-2838-4B7D-824F-6C8BD83C2A60}"/>
              </a:ext>
            </a:extLst>
          </p:cNvPr>
          <p:cNvSpPr/>
          <p:nvPr userDrawn="1"/>
        </p:nvSpPr>
        <p:spPr>
          <a:xfrm>
            <a:off x="0" y="1"/>
            <a:ext cx="9906000" cy="4821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BDEC5E-AC65-4523-B847-2D90A11BE9DA}"/>
              </a:ext>
            </a:extLst>
          </p:cNvPr>
          <p:cNvSpPr/>
          <p:nvPr userDrawn="1"/>
        </p:nvSpPr>
        <p:spPr>
          <a:xfrm>
            <a:off x="149858" y="104958"/>
            <a:ext cx="9606285" cy="62958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67B373-2C21-4F48-A9EC-EEA24007204B}"/>
              </a:ext>
            </a:extLst>
          </p:cNvPr>
          <p:cNvSpPr/>
          <p:nvPr userDrawn="1"/>
        </p:nvSpPr>
        <p:spPr>
          <a:xfrm>
            <a:off x="4963130" y="1597306"/>
            <a:ext cx="4094215" cy="452187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7524E92-F597-42FB-B089-617FA7ABAC45}"/>
              </a:ext>
            </a:extLst>
          </p:cNvPr>
          <p:cNvGrpSpPr/>
          <p:nvPr userDrawn="1"/>
        </p:nvGrpSpPr>
        <p:grpSpPr>
          <a:xfrm>
            <a:off x="5282846" y="2305491"/>
            <a:ext cx="3289654" cy="523220"/>
            <a:chOff x="6309255" y="1328055"/>
            <a:chExt cx="2494303" cy="47410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45317-CDFB-4504-B116-A60FE83A4146}"/>
                </a:ext>
              </a:extLst>
            </p:cNvPr>
            <p:cNvSpPr txBox="1"/>
            <p:nvPr userDrawn="1"/>
          </p:nvSpPr>
          <p:spPr>
            <a:xfrm>
              <a:off x="6309255" y="1328055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Ⅰ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60B14C-0972-4969-B014-1D186A9C20CA}"/>
                </a:ext>
              </a:extLst>
            </p:cNvPr>
            <p:cNvSpPr txBox="1"/>
            <p:nvPr userDrawn="1"/>
          </p:nvSpPr>
          <p:spPr>
            <a:xfrm>
              <a:off x="6772583" y="1355942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프로젝트 개요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BB97E8-5866-4D3D-A527-F72685CDA705}"/>
              </a:ext>
            </a:extLst>
          </p:cNvPr>
          <p:cNvGrpSpPr/>
          <p:nvPr userDrawn="1"/>
        </p:nvGrpSpPr>
        <p:grpSpPr>
          <a:xfrm>
            <a:off x="5282846" y="3641385"/>
            <a:ext cx="3289654" cy="523220"/>
            <a:chOff x="6309255" y="2750564"/>
            <a:chExt cx="2494303" cy="4741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2CCD6F-99E8-4125-ACFE-DE0051DE7959}"/>
                </a:ext>
              </a:extLst>
            </p:cNvPr>
            <p:cNvSpPr txBox="1"/>
            <p:nvPr userDrawn="1"/>
          </p:nvSpPr>
          <p:spPr>
            <a:xfrm>
              <a:off x="6309255" y="2750564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Ⅱ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15237A-5594-418D-930A-329A49C99954}"/>
                </a:ext>
              </a:extLst>
            </p:cNvPr>
            <p:cNvSpPr txBox="1"/>
            <p:nvPr userDrawn="1"/>
          </p:nvSpPr>
          <p:spPr>
            <a:xfrm>
              <a:off x="6772583" y="2785672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프로젝트 세부내용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457B08-B8A5-41BC-8BB3-BEA5D965BD47}"/>
              </a:ext>
            </a:extLst>
          </p:cNvPr>
          <p:cNvGrpSpPr/>
          <p:nvPr userDrawn="1"/>
        </p:nvGrpSpPr>
        <p:grpSpPr>
          <a:xfrm>
            <a:off x="5282846" y="4977279"/>
            <a:ext cx="3289654" cy="523220"/>
            <a:chOff x="6309255" y="4155980"/>
            <a:chExt cx="2494303" cy="47410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C30ACA-6F7B-413C-80BD-CFD7FAAFC564}"/>
                </a:ext>
              </a:extLst>
            </p:cNvPr>
            <p:cNvSpPr txBox="1"/>
            <p:nvPr userDrawn="1"/>
          </p:nvSpPr>
          <p:spPr>
            <a:xfrm>
              <a:off x="6309255" y="4155980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Ⅲ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1A9948-E992-4AA7-835C-5BB6324742B0}"/>
                </a:ext>
              </a:extLst>
            </p:cNvPr>
            <p:cNvSpPr txBox="1"/>
            <p:nvPr userDrawn="1"/>
          </p:nvSpPr>
          <p:spPr>
            <a:xfrm>
              <a:off x="6772583" y="4199377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개선사항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9C7157A-1733-48FC-96EA-49BCE57C2CCF}"/>
              </a:ext>
            </a:extLst>
          </p:cNvPr>
          <p:cNvSpPr txBox="1"/>
          <p:nvPr userDrawn="1"/>
        </p:nvSpPr>
        <p:spPr>
          <a:xfrm>
            <a:off x="1097280" y="3415894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FD1ED9-5CEC-4846-96C9-B239213E35EF}"/>
              </a:ext>
            </a:extLst>
          </p:cNvPr>
          <p:cNvSpPr/>
          <p:nvPr userDrawn="1"/>
        </p:nvSpPr>
        <p:spPr>
          <a:xfrm>
            <a:off x="1239495" y="4115439"/>
            <a:ext cx="2001570" cy="48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01C794-5AAC-42B3-B4AC-FFEAC203E26E}"/>
              </a:ext>
            </a:extLst>
          </p:cNvPr>
          <p:cNvSpPr/>
          <p:nvPr userDrawn="1"/>
        </p:nvSpPr>
        <p:spPr>
          <a:xfrm>
            <a:off x="0" y="1"/>
            <a:ext cx="9906000" cy="36311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2B1B32E-6330-4039-AEC1-CEC314A30A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9593" y="2820149"/>
            <a:ext cx="5785326" cy="780505"/>
          </a:xfr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FDCAE5B-A160-45CA-A4DF-05A9F8945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4325" y="3721736"/>
            <a:ext cx="5372100" cy="2178050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/>
            </a:lvl1pPr>
            <a:lvl2pPr marL="828675" indent="-457200">
              <a:buFont typeface="+mj-lt"/>
              <a:buAutoNum type="arabicPeriod"/>
              <a:defRPr/>
            </a:lvl2pPr>
            <a:lvl3pPr marL="1085850" indent="-342900">
              <a:buFont typeface="+mj-lt"/>
              <a:buAutoNum type="arabicPeriod"/>
              <a:defRPr/>
            </a:lvl3pPr>
            <a:lvl4pPr marL="1457325" indent="-342900">
              <a:buFont typeface="+mj-lt"/>
              <a:buAutoNum type="arabicPeriod"/>
              <a:defRPr/>
            </a:lvl4pPr>
            <a:lvl5pPr marL="18288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DA8281-CE59-4621-B1D6-4788E6102934}"/>
              </a:ext>
            </a:extLst>
          </p:cNvPr>
          <p:cNvSpPr/>
          <p:nvPr userDrawn="1"/>
        </p:nvSpPr>
        <p:spPr>
          <a:xfrm>
            <a:off x="149858" y="104959"/>
            <a:ext cx="9606285" cy="363113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9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74">
          <p15:clr>
            <a:srgbClr val="FBAE40"/>
          </p15:clr>
        </p15:guide>
        <p15:guide id="2" pos="194">
          <p15:clr>
            <a:srgbClr val="FBAE40"/>
          </p15:clr>
        </p15:guide>
        <p15:guide id="3" pos="6046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orient="horz" pos="572">
          <p15:clr>
            <a:srgbClr val="FBAE40"/>
          </p15:clr>
        </p15:guide>
        <p15:guide id="6" orient="horz" pos="459">
          <p15:clr>
            <a:srgbClr val="FBAE40"/>
          </p15:clr>
        </p15:guide>
        <p15:guide id="7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920B4-8CB6-4A59-AB37-1521E01FB6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784861"/>
            <a:ext cx="9145588" cy="772477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56D0EF4B-301B-45F9-B3E3-4FEB526F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273893"/>
            <a:ext cx="9145588" cy="559483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5221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4EEB04EA-9C34-4725-9427-A38AD56B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273893"/>
            <a:ext cx="9145588" cy="559483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0415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68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4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C1CBFF-0F30-4B7E-AB26-29640B3387D7}"/>
              </a:ext>
            </a:extLst>
          </p:cNvPr>
          <p:cNvSpPr/>
          <p:nvPr userDrawn="1"/>
        </p:nvSpPr>
        <p:spPr>
          <a:xfrm>
            <a:off x="0" y="0"/>
            <a:ext cx="9906000" cy="6857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EC9782-90C1-4436-B936-B2B6B4B8B17A}"/>
              </a:ext>
            </a:extLst>
          </p:cNvPr>
          <p:cNvSpPr/>
          <p:nvPr userDrawn="1"/>
        </p:nvSpPr>
        <p:spPr>
          <a:xfrm>
            <a:off x="149858" y="148369"/>
            <a:ext cx="9606285" cy="656126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65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435E-3484-4E92-A38E-AEA186DB9F40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140-FC8E-44BD-BD79-9A9A03C8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1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E3F4B70-9320-4753-91AA-DF0CCC3CA5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30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1B811-CC93-4CF3-96FF-CCF8DE65CB12}"/>
              </a:ext>
            </a:extLst>
          </p:cNvPr>
          <p:cNvSpPr txBox="1"/>
          <p:nvPr/>
        </p:nvSpPr>
        <p:spPr>
          <a:xfrm>
            <a:off x="645475" y="1099500"/>
            <a:ext cx="86699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회귀 프로젝트</a:t>
            </a:r>
            <a:endParaRPr lang="en-US" altLang="ko-KR" sz="28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여성인력 임금 예측하기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9D98C-B5E0-41C7-9C0E-287313D61ED9}"/>
              </a:ext>
            </a:extLst>
          </p:cNvPr>
          <p:cNvSpPr txBox="1"/>
          <p:nvPr/>
        </p:nvSpPr>
        <p:spPr>
          <a:xfrm>
            <a:off x="7260219" y="5890900"/>
            <a:ext cx="2556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여성인력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전진경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최은비</a:t>
            </a:r>
            <a:endParaRPr lang="ko-KR" altLang="en-US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3AC411-A063-4124-B8F9-A27802DADB24}"/>
              </a:ext>
            </a:extLst>
          </p:cNvPr>
          <p:cNvSpPr/>
          <p:nvPr/>
        </p:nvSpPr>
        <p:spPr>
          <a:xfrm>
            <a:off x="5363659" y="2453717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우리</a:t>
            </a:r>
            <a:r>
              <a:rPr lang="en-US" altLang="ko-KR" b="1" dirty="0">
                <a:solidFill>
                  <a:schemeClr val="accent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b="1" dirty="0">
                <a:solidFill>
                  <a:schemeClr val="accent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얼마나 받을 수 있을까</a:t>
            </a:r>
            <a:r>
              <a:rPr lang="en-US" altLang="ko-KR" b="1" dirty="0">
                <a:solidFill>
                  <a:schemeClr val="accent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531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dataset</a:t>
            </a:r>
            <a:r>
              <a:rPr lang="ko-KR" altLang="en-US" dirty="0"/>
              <a:t>에서 노후데이터를 제외하고 </a:t>
            </a:r>
            <a:r>
              <a:rPr lang="ko-KR" altLang="en-US" dirty="0" err="1"/>
              <a:t>결측치를</a:t>
            </a:r>
            <a:r>
              <a:rPr lang="ko-KR" altLang="en-US" dirty="0"/>
              <a:t> 처리하여 </a:t>
            </a:r>
            <a:r>
              <a:rPr lang="en-US" altLang="ko-KR" dirty="0"/>
              <a:t>1245</a:t>
            </a:r>
            <a:r>
              <a:rPr lang="ko-KR" altLang="en-US" dirty="0"/>
              <a:t>개의 최종 </a:t>
            </a:r>
            <a:r>
              <a:rPr lang="en-US" altLang="ko-KR" dirty="0"/>
              <a:t>dataset</a:t>
            </a:r>
            <a:r>
              <a:rPr lang="ko-KR" altLang="en-US" dirty="0"/>
              <a:t>을 도출함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2EC130-B983-4731-8F21-D41E166E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642525"/>
            <a:ext cx="4231948" cy="33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861030-C4F0-4FB9-8CE4-3935B3CBDB31}"/>
              </a:ext>
            </a:extLst>
          </p:cNvPr>
          <p:cNvSpPr/>
          <p:nvPr/>
        </p:nvSpPr>
        <p:spPr>
          <a:xfrm>
            <a:off x="2335530" y="2690419"/>
            <a:ext cx="2339340" cy="31844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DD4CDAA-E43A-45FE-B370-A50CDA82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366" y="2690419"/>
            <a:ext cx="4143364" cy="331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5C0127-688E-471A-B4CA-B5D1BAD29E06}"/>
              </a:ext>
            </a:extLst>
          </p:cNvPr>
          <p:cNvSpPr txBox="1"/>
          <p:nvPr/>
        </p:nvSpPr>
        <p:spPr>
          <a:xfrm>
            <a:off x="1581150" y="2305513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처리 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57B0F-7D2C-4633-ADA8-EDE6E5243469}"/>
              </a:ext>
            </a:extLst>
          </p:cNvPr>
          <p:cNvSpPr txBox="1"/>
          <p:nvPr/>
        </p:nvSpPr>
        <p:spPr>
          <a:xfrm>
            <a:off x="6246814" y="2305513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처리 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66668-909C-47B3-B4D4-57503BDA21F2}"/>
              </a:ext>
            </a:extLst>
          </p:cNvPr>
          <p:cNvSpPr txBox="1"/>
          <p:nvPr/>
        </p:nvSpPr>
        <p:spPr>
          <a:xfrm>
            <a:off x="415923" y="1807814"/>
            <a:ext cx="2176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확인 및 제거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대체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60173D-E6EF-4570-9688-57BB8834C315}"/>
              </a:ext>
            </a:extLst>
          </p:cNvPr>
          <p:cNvSpPr txBox="1"/>
          <p:nvPr/>
        </p:nvSpPr>
        <p:spPr>
          <a:xfrm>
            <a:off x="2510759" y="1807814"/>
            <a:ext cx="148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85725" algn="l"/>
              </a:tabLs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노후 데이터 제거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21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01440-E5EA-4F85-B1CC-50AFF69EBB15}"/>
              </a:ext>
            </a:extLst>
          </p:cNvPr>
          <p:cNvSpPr/>
          <p:nvPr/>
        </p:nvSpPr>
        <p:spPr>
          <a:xfrm>
            <a:off x="4737098" y="2679803"/>
            <a:ext cx="4562475" cy="3393336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bIns="72000" rtlCol="0" anchor="ctr"/>
          <a:lstStyle/>
          <a:p>
            <a:pPr marL="355600" lvl="0" indent="-355600"/>
            <a:r>
              <a:rPr lang="ko-KR" altLang="en-US" b="1" i="1" u="sng" dirty="0">
                <a:solidFill>
                  <a:srgbClr val="0070C0"/>
                </a:solidFill>
              </a:rPr>
              <a:t>1. 각 </a:t>
            </a:r>
            <a:r>
              <a:rPr lang="ko-KR" altLang="en-US" b="1" i="1" u="sng" dirty="0" err="1">
                <a:solidFill>
                  <a:srgbClr val="0070C0"/>
                </a:solidFill>
              </a:rPr>
              <a:t>입직</a:t>
            </a:r>
            <a:r>
              <a:rPr lang="ko-KR" altLang="en-US" b="1" i="1" u="sng" dirty="0">
                <a:solidFill>
                  <a:srgbClr val="0070C0"/>
                </a:solidFill>
              </a:rPr>
              <a:t> 시점이 없는 경우 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d</a:t>
            </a:r>
            <a:r>
              <a:rPr lang="ko-KR" altLang="en-US" dirty="0" err="1">
                <a:solidFill>
                  <a:prstClr val="black"/>
                </a:solidFill>
              </a:rPr>
              <a:t>rop</a:t>
            </a:r>
            <a:r>
              <a:rPr lang="ko-KR" altLang="en-US" dirty="0">
                <a:solidFill>
                  <a:prstClr val="black"/>
                </a:solidFill>
              </a:rPr>
              <a:t> : 계산 불가능</a:t>
            </a:r>
          </a:p>
          <a:p>
            <a:pPr marL="355600" lvl="0" indent="-355600"/>
            <a:endParaRPr lang="en-US" altLang="ko-KR" dirty="0">
              <a:solidFill>
                <a:prstClr val="black"/>
              </a:solidFill>
            </a:endParaRPr>
          </a:p>
          <a:p>
            <a:pPr marL="355600" lvl="0" indent="-355600"/>
            <a:r>
              <a:rPr lang="ko-KR" altLang="en-US" b="1" i="1" u="sng" dirty="0">
                <a:solidFill>
                  <a:srgbClr val="0070C0"/>
                </a:solidFill>
              </a:rPr>
              <a:t>2. </a:t>
            </a:r>
            <a:r>
              <a:rPr lang="ko-KR" altLang="en-US" b="1" i="1" u="sng" dirty="0" err="1">
                <a:solidFill>
                  <a:srgbClr val="0070C0"/>
                </a:solidFill>
              </a:rPr>
              <a:t>첫직장</a:t>
            </a:r>
            <a:r>
              <a:rPr lang="ko-KR" altLang="en-US" b="1" i="1" u="sng" dirty="0">
                <a:solidFill>
                  <a:srgbClr val="0070C0"/>
                </a:solidFill>
              </a:rPr>
              <a:t> 퇴직시점이 </a:t>
            </a:r>
            <a:r>
              <a:rPr lang="ko-KR" altLang="en-US" b="1" i="1" u="sng" dirty="0" err="1">
                <a:solidFill>
                  <a:srgbClr val="0070C0"/>
                </a:solidFill>
              </a:rPr>
              <a:t>없는경우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</a:rPr>
              <a:t>case1)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</a:rPr>
              <a:t>첫직장</a:t>
            </a:r>
            <a:r>
              <a:rPr lang="ko-KR" altLang="en-US" sz="1600" dirty="0">
                <a:solidFill>
                  <a:prstClr val="black"/>
                </a:solidFill>
              </a:rPr>
              <a:t> 유지 </a:t>
            </a:r>
            <a:r>
              <a:rPr lang="ko-KR" altLang="en-US" sz="1600" dirty="0" err="1">
                <a:solidFill>
                  <a:prstClr val="black"/>
                </a:solidFill>
              </a:rPr>
              <a:t>O</a:t>
            </a:r>
            <a:r>
              <a:rPr lang="ko-KR" altLang="en-US" sz="1600" dirty="0">
                <a:solidFill>
                  <a:prstClr val="black"/>
                </a:solidFill>
              </a:rPr>
              <a:t> -&gt; 첫 직장 </a:t>
            </a:r>
            <a:r>
              <a:rPr lang="ko-KR" altLang="en-US" sz="1600" dirty="0" err="1">
                <a:solidFill>
                  <a:prstClr val="black"/>
                </a:solidFill>
              </a:rPr>
              <a:t>입직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~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>마지막 조사 차수 시점으로 경력 계산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</a:rPr>
              <a:t>case2)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</a:rPr>
              <a:t>첫직장</a:t>
            </a:r>
            <a:r>
              <a:rPr lang="ko-KR" altLang="en-US" sz="1600" dirty="0">
                <a:solidFill>
                  <a:prstClr val="black"/>
                </a:solidFill>
              </a:rPr>
              <a:t> 유지 </a:t>
            </a:r>
            <a:r>
              <a:rPr lang="ko-KR" altLang="en-US" sz="1600" dirty="0" err="1">
                <a:solidFill>
                  <a:prstClr val="black"/>
                </a:solidFill>
              </a:rPr>
              <a:t>X</a:t>
            </a:r>
            <a:r>
              <a:rPr lang="ko-KR" altLang="en-US" sz="1600" dirty="0">
                <a:solidFill>
                  <a:prstClr val="black"/>
                </a:solidFill>
              </a:rPr>
              <a:t> -&gt; 첫 직장 </a:t>
            </a:r>
            <a:r>
              <a:rPr lang="ko-KR" altLang="en-US" sz="1600" dirty="0" err="1">
                <a:solidFill>
                  <a:prstClr val="black"/>
                </a:solidFill>
              </a:rPr>
              <a:t>입직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~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>이전직장 퇴직 시점으로 계산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355600" lvl="0" indent="-355600"/>
            <a:endParaRPr lang="en-US" altLang="ko-KR" dirty="0">
              <a:solidFill>
                <a:prstClr val="black"/>
              </a:solidFill>
            </a:endParaRPr>
          </a:p>
          <a:p>
            <a:pPr marL="355600" lvl="0" indent="-355600"/>
            <a:r>
              <a:rPr lang="ko-KR" altLang="en-US" b="1" i="1" u="sng" dirty="0">
                <a:solidFill>
                  <a:srgbClr val="0070C0"/>
                </a:solidFill>
              </a:rPr>
              <a:t>3. 이전직장 퇴직시점이 없는 경우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prstClr val="black"/>
                </a:solidFill>
              </a:rPr>
              <a:t>첫 직장 입직에서 마지막 조사 차수 까지의 기간을 경력으로 계산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경력컬럼</a:t>
            </a:r>
            <a:r>
              <a:rPr lang="ko-KR" altLang="en-US" dirty="0"/>
              <a:t> 추가를 위해 기존 보유정보를 최대한 활용하여 경력을 산출함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2 )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C0127-688E-471A-B4CA-B5D1BAD29E06}"/>
              </a:ext>
            </a:extLst>
          </p:cNvPr>
          <p:cNvSpPr txBox="1"/>
          <p:nvPr/>
        </p:nvSpPr>
        <p:spPr>
          <a:xfrm>
            <a:off x="1344612" y="2245879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보유 정보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57B0F-7D2C-4633-ADA8-EDE6E5243469}"/>
              </a:ext>
            </a:extLst>
          </p:cNvPr>
          <p:cNvSpPr txBox="1"/>
          <p:nvPr/>
        </p:nvSpPr>
        <p:spPr>
          <a:xfrm>
            <a:off x="5857083" y="2245879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산출 방법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B3554E-4C17-47FA-86B6-A18FC5DE575B}"/>
              </a:ext>
            </a:extLst>
          </p:cNvPr>
          <p:cNvGrpSpPr/>
          <p:nvPr/>
        </p:nvGrpSpPr>
        <p:grpSpPr>
          <a:xfrm>
            <a:off x="606423" y="2664905"/>
            <a:ext cx="3698879" cy="3408234"/>
            <a:chOff x="606424" y="2620434"/>
            <a:chExt cx="3597276" cy="280731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C1E715-3422-4E27-A6A9-A743616DBFD6}"/>
                </a:ext>
              </a:extLst>
            </p:cNvPr>
            <p:cNvSpPr/>
            <p:nvPr/>
          </p:nvSpPr>
          <p:spPr>
            <a:xfrm>
              <a:off x="606425" y="2620435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</a:t>
              </a:r>
              <a:r>
                <a:rPr lang="ko-KR" altLang="en-US" sz="16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5EEDAC-8F5B-42E7-88D3-EB2B4A80E8BF}"/>
                </a:ext>
              </a:extLst>
            </p:cNvPr>
            <p:cNvSpPr/>
            <p:nvPr/>
          </p:nvSpPr>
          <p:spPr>
            <a:xfrm>
              <a:off x="2476500" y="2620434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퇴직 시기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3F2138-B101-40FD-9E69-FCE9289E3F75}"/>
                </a:ext>
              </a:extLst>
            </p:cNvPr>
            <p:cNvSpPr/>
            <p:nvPr/>
          </p:nvSpPr>
          <p:spPr>
            <a:xfrm>
              <a:off x="606425" y="3361269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새로운 직장 </a:t>
              </a:r>
              <a:r>
                <a:rPr lang="ko-KR" altLang="en-US" sz="16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8FD2C4-E92A-4CC0-9D68-83F983BC5814}"/>
                </a:ext>
              </a:extLst>
            </p:cNvPr>
            <p:cNvSpPr/>
            <p:nvPr/>
          </p:nvSpPr>
          <p:spPr>
            <a:xfrm>
              <a:off x="2476500" y="3361268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새로운 직장 퇴직 시기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A67C0AB-D761-4BD6-80D3-F1387D43752C}"/>
                </a:ext>
              </a:extLst>
            </p:cNvPr>
            <p:cNvSpPr/>
            <p:nvPr/>
          </p:nvSpPr>
          <p:spPr>
            <a:xfrm>
              <a:off x="606425" y="4085231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이전 직장 </a:t>
              </a:r>
              <a:r>
                <a:rPr lang="ko-KR" altLang="en-US" sz="16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0C9F15F-C9DC-42BB-8831-15D8787AFEE0}"/>
                </a:ext>
              </a:extLst>
            </p:cNvPr>
            <p:cNvSpPr/>
            <p:nvPr/>
          </p:nvSpPr>
          <p:spPr>
            <a:xfrm>
              <a:off x="2476500" y="4085230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이전 직장 퇴직 시기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E8D8327-39C4-4697-A18E-1E6DB159BF5F}"/>
                </a:ext>
              </a:extLst>
            </p:cNvPr>
            <p:cNvSpPr/>
            <p:nvPr/>
          </p:nvSpPr>
          <p:spPr>
            <a:xfrm>
              <a:off x="606424" y="4809193"/>
              <a:ext cx="3597275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유지 여부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710CC3B-5EBC-43A6-9554-ACED7FD361DF}"/>
              </a:ext>
            </a:extLst>
          </p:cNvPr>
          <p:cNvSpPr txBox="1"/>
          <p:nvPr/>
        </p:nvSpPr>
        <p:spPr>
          <a:xfrm>
            <a:off x="344487" y="1810430"/>
            <a:ext cx="1486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데이터 삽입</a:t>
            </a:r>
            <a:endParaRPr lang="ko-KR" altLang="en-US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44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01440-E5EA-4F85-B1CC-50AFF69EBB15}"/>
              </a:ext>
            </a:extLst>
          </p:cNvPr>
          <p:cNvSpPr/>
          <p:nvPr/>
        </p:nvSpPr>
        <p:spPr>
          <a:xfrm>
            <a:off x="4737098" y="2619529"/>
            <a:ext cx="4562475" cy="3413532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bIns="72000" rtlCol="0" anchor="ctr"/>
          <a:lstStyle/>
          <a:p>
            <a:pPr marL="355600" lvl="0" indent="-355600">
              <a:buAutoNum type="arabicPeriod"/>
            </a:pPr>
            <a:r>
              <a:rPr lang="ko-KR" altLang="en-US" b="1" i="1" u="sng" dirty="0">
                <a:solidFill>
                  <a:srgbClr val="0070C0"/>
                </a:solidFill>
              </a:rPr>
              <a:t>무응답 </a:t>
            </a:r>
            <a:r>
              <a:rPr lang="en-US" altLang="ko-KR" b="1" i="1" u="sng" dirty="0">
                <a:solidFill>
                  <a:srgbClr val="0070C0"/>
                </a:solidFill>
              </a:rPr>
              <a:t>-9, -8</a:t>
            </a:r>
            <a:r>
              <a:rPr lang="ko-KR" altLang="en-US" b="1" i="1" u="sng" dirty="0">
                <a:solidFill>
                  <a:srgbClr val="0070C0"/>
                </a:solidFill>
              </a:rPr>
              <a:t>번 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 0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으로 대체</a:t>
            </a:r>
            <a:b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</a:br>
            <a:endParaRPr lang="en-US" altLang="ko-K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355600" lvl="0" indent="-355600">
              <a:buAutoNum type="arabicPeriod"/>
            </a:pPr>
            <a:r>
              <a:rPr lang="ko-KR" altLang="en-US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범주형 변수는 </a:t>
            </a:r>
            <a:r>
              <a:rPr lang="en-US" altLang="ko-KR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one-hot </a:t>
            </a:r>
            <a:r>
              <a:rPr lang="ko-KR" altLang="en-US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인코딩 진행</a:t>
            </a:r>
            <a:br>
              <a:rPr lang="en-US" altLang="ko-KR" b="1" i="1" u="sng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 109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개 컬럼으로 분리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경력컬럼</a:t>
            </a:r>
            <a:r>
              <a:rPr lang="ko-KR" altLang="en-US" dirty="0"/>
              <a:t> 추가를 위해 기존 보유정보를 최대한 활용하여 경력을 산출함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2 )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C0127-688E-471A-B4CA-B5D1BAD29E06}"/>
              </a:ext>
            </a:extLst>
          </p:cNvPr>
          <p:cNvSpPr txBox="1"/>
          <p:nvPr/>
        </p:nvSpPr>
        <p:spPr>
          <a:xfrm>
            <a:off x="1344612" y="2216062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57B0F-7D2C-4633-ADA8-EDE6E5243469}"/>
              </a:ext>
            </a:extLst>
          </p:cNvPr>
          <p:cNvSpPr txBox="1"/>
          <p:nvPr/>
        </p:nvSpPr>
        <p:spPr>
          <a:xfrm>
            <a:off x="5857083" y="2216062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 방법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B3554E-4C17-47FA-86B6-A18FC5DE575B}"/>
              </a:ext>
            </a:extLst>
          </p:cNvPr>
          <p:cNvGrpSpPr/>
          <p:nvPr/>
        </p:nvGrpSpPr>
        <p:grpSpPr>
          <a:xfrm>
            <a:off x="606423" y="2619529"/>
            <a:ext cx="3746915" cy="3430639"/>
            <a:chOff x="606425" y="2619041"/>
            <a:chExt cx="3525837" cy="304356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C1E715-3422-4E27-A6A9-A743616DBFD6}"/>
                </a:ext>
              </a:extLst>
            </p:cNvPr>
            <p:cNvSpPr/>
            <p:nvPr/>
          </p:nvSpPr>
          <p:spPr>
            <a:xfrm>
              <a:off x="606425" y="2620434"/>
              <a:ext cx="1727200" cy="15016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가정환경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직업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교육정도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가정 환경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어머니</a:t>
              </a:r>
              <a:r>
                <a:rPr lang="en-US" altLang="ko-KR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관계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8BD0FB-C619-4A2D-9DE1-84F5EE180510}"/>
                </a:ext>
              </a:extLst>
            </p:cNvPr>
            <p:cNvSpPr/>
            <p:nvPr/>
          </p:nvSpPr>
          <p:spPr>
            <a:xfrm>
              <a:off x="2405062" y="2619041"/>
              <a:ext cx="1727200" cy="15016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개인 정보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교육 수준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결혼여부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고등학교 종류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대학전공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대학 지역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5C4439-93BC-45FD-B200-749E6CD671FA}"/>
                </a:ext>
              </a:extLst>
            </p:cNvPr>
            <p:cNvSpPr/>
            <p:nvPr/>
          </p:nvSpPr>
          <p:spPr>
            <a:xfrm>
              <a:off x="606428" y="4160920"/>
              <a:ext cx="1727200" cy="15016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일자리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고용형태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직장내 지위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회사형태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회사인원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FF71F-894D-4D5E-9A18-9E979FBC643E}"/>
              </a:ext>
            </a:extLst>
          </p:cNvPr>
          <p:cNvSpPr txBox="1"/>
          <p:nvPr/>
        </p:nvSpPr>
        <p:spPr>
          <a:xfrm>
            <a:off x="355517" y="1825938"/>
            <a:ext cx="1978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 데이터 변환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35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2FA3238-D1F4-4853-889A-D71C3D584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743" y="1978787"/>
            <a:ext cx="5224164" cy="432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경력컬럼</a:t>
            </a:r>
            <a:r>
              <a:rPr lang="ko-KR" altLang="en-US" dirty="0"/>
              <a:t> 추가를 위해 기존 보유정보를 최대한 활용하여 경력을 산출함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2 )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FF71F-894D-4D5E-9A18-9E979FBC643E}"/>
              </a:ext>
            </a:extLst>
          </p:cNvPr>
          <p:cNvSpPr txBox="1"/>
          <p:nvPr/>
        </p:nvSpPr>
        <p:spPr>
          <a:xfrm>
            <a:off x="355517" y="1825938"/>
            <a:ext cx="1978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뜯어보기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61F387-4B6F-43CB-A5F5-082ED05C934F}"/>
              </a:ext>
            </a:extLst>
          </p:cNvPr>
          <p:cNvSpPr/>
          <p:nvPr/>
        </p:nvSpPr>
        <p:spPr>
          <a:xfrm>
            <a:off x="5284831" y="2123660"/>
            <a:ext cx="526774" cy="393423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FEEF2A-05C3-4EAE-AB7F-635A7375E948}"/>
              </a:ext>
            </a:extLst>
          </p:cNvPr>
          <p:cNvSpPr/>
          <p:nvPr/>
        </p:nvSpPr>
        <p:spPr>
          <a:xfrm>
            <a:off x="4861512" y="4381500"/>
            <a:ext cx="430712" cy="41147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CC8DC3-8B66-4B47-B425-847D046F56F2}"/>
              </a:ext>
            </a:extLst>
          </p:cNvPr>
          <p:cNvSpPr/>
          <p:nvPr/>
        </p:nvSpPr>
        <p:spPr>
          <a:xfrm>
            <a:off x="4861512" y="4815840"/>
            <a:ext cx="430712" cy="41147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D0FAAF-705F-4CBE-A330-E9772DDE241F}"/>
              </a:ext>
            </a:extLst>
          </p:cNvPr>
          <p:cNvSpPr/>
          <p:nvPr/>
        </p:nvSpPr>
        <p:spPr>
          <a:xfrm>
            <a:off x="4422863" y="4381500"/>
            <a:ext cx="430712" cy="41147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3AF2BE2-4149-4030-984E-BCA8433CCEC6}"/>
              </a:ext>
            </a:extLst>
          </p:cNvPr>
          <p:cNvSpPr/>
          <p:nvPr/>
        </p:nvSpPr>
        <p:spPr>
          <a:xfrm>
            <a:off x="6656725" y="2140901"/>
            <a:ext cx="430712" cy="41147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05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4182274-6089-4D57-908E-6A372DB0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6" y="2455966"/>
            <a:ext cx="6541420" cy="4017858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경력컬럼</a:t>
            </a:r>
            <a:r>
              <a:rPr lang="ko-KR" altLang="en-US" dirty="0"/>
              <a:t> 추가를 위해 기존 보유정보를 최대한 활용하여 경력을 산출함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2 )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FF71F-894D-4D5E-9A18-9E979FBC643E}"/>
              </a:ext>
            </a:extLst>
          </p:cNvPr>
          <p:cNvSpPr txBox="1"/>
          <p:nvPr/>
        </p:nvSpPr>
        <p:spPr>
          <a:xfrm>
            <a:off x="355517" y="1825938"/>
            <a:ext cx="1978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뜯어보기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71F214-A1F8-429D-8B9A-2A2B77BF0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07"/>
          <a:stretch/>
        </p:blipFill>
        <p:spPr>
          <a:xfrm>
            <a:off x="499785" y="2487010"/>
            <a:ext cx="6391837" cy="37798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679FA2-9A75-4E90-9980-27C455CDE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923" y="3070543"/>
            <a:ext cx="2628900" cy="2609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BD5010-4800-4CE2-B06A-E56D4B7FE410}"/>
              </a:ext>
            </a:extLst>
          </p:cNvPr>
          <p:cNvSpPr txBox="1"/>
          <p:nvPr/>
        </p:nvSpPr>
        <p:spPr>
          <a:xfrm>
            <a:off x="2940912" y="2302344"/>
            <a:ext cx="402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월급 분포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6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경력컬럼</a:t>
            </a:r>
            <a:r>
              <a:rPr lang="ko-KR" altLang="en-US" dirty="0"/>
              <a:t> 추가를 위해 기존 보유정보를 최대한 활용하여 경력을 산출함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2 )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FF71F-894D-4D5E-9A18-9E979FBC643E}"/>
              </a:ext>
            </a:extLst>
          </p:cNvPr>
          <p:cNvSpPr txBox="1"/>
          <p:nvPr/>
        </p:nvSpPr>
        <p:spPr>
          <a:xfrm>
            <a:off x="355517" y="1825938"/>
            <a:ext cx="1978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뜯어보기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D5010-4800-4CE2-B06A-E56D4B7FE410}"/>
              </a:ext>
            </a:extLst>
          </p:cNvPr>
          <p:cNvSpPr txBox="1"/>
          <p:nvPr/>
        </p:nvSpPr>
        <p:spPr>
          <a:xfrm>
            <a:off x="2940912" y="2302344"/>
            <a:ext cx="402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분포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7258CB-0904-4840-BB70-E915BC0A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39" y="2589231"/>
            <a:ext cx="6031370" cy="36826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890DDF-9D0C-4779-ADA1-A1CE7946A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438" y="3385885"/>
            <a:ext cx="2820439" cy="20798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28AA2E-9179-450D-B451-86F463346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48" y="2944945"/>
            <a:ext cx="5495304" cy="31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7296199-23E9-4D3D-B151-13586992B1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C1EF28-2131-4DB9-A349-48A1A144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F5CBF2-C0A2-4974-BCFE-4E33AFEA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43" y="1866491"/>
            <a:ext cx="7296150" cy="2152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0DF887-BF96-4FC3-9D4E-6230C62CF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18" y="4087816"/>
            <a:ext cx="7315200" cy="21240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595B01-6420-456D-9662-0C4E270EEBAE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110E67E6-50F3-4815-B6DB-092DF9970772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CF8DC9C6-17C6-48C7-8748-FF790EF1FE4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2 )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FE2CC82E-CF78-42E2-A9D5-2E8F9917B54B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</p:spTree>
    <p:extLst>
      <p:ext uri="{BB962C8B-B14F-4D97-AF65-F5344CB8AC3E}">
        <p14:creationId xmlns:p14="http://schemas.microsoft.com/office/powerpoint/2010/main" val="302957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경력컬럼</a:t>
            </a:r>
            <a:r>
              <a:rPr lang="ko-KR" altLang="en-US" dirty="0"/>
              <a:t> 추가를 위해 기존 보유정보를 최대한 활용하여 경력을 산출함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2 )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FF71F-894D-4D5E-9A18-9E979FBC643E}"/>
              </a:ext>
            </a:extLst>
          </p:cNvPr>
          <p:cNvSpPr txBox="1"/>
          <p:nvPr/>
        </p:nvSpPr>
        <p:spPr>
          <a:xfrm>
            <a:off x="355517" y="1825938"/>
            <a:ext cx="1978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뜯어보기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FA95ED-6B54-4BAA-8185-DFC44E4E8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03" y="1922418"/>
            <a:ext cx="6314454" cy="42491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5514A7-81DB-4AF3-B860-468D61A26D61}"/>
              </a:ext>
            </a:extLst>
          </p:cNvPr>
          <p:cNvSpPr/>
          <p:nvPr/>
        </p:nvSpPr>
        <p:spPr>
          <a:xfrm>
            <a:off x="6227064" y="1979827"/>
            <a:ext cx="2682373" cy="177835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00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경력컬럼</a:t>
            </a:r>
            <a:r>
              <a:rPr lang="ko-KR" altLang="en-US" dirty="0"/>
              <a:t> 추가를 위해 기존 보유정보를 최대한 활용하여 경력을 산출함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2 )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FF71F-894D-4D5E-9A18-9E979FBC643E}"/>
              </a:ext>
            </a:extLst>
          </p:cNvPr>
          <p:cNvSpPr txBox="1"/>
          <p:nvPr/>
        </p:nvSpPr>
        <p:spPr>
          <a:xfrm>
            <a:off x="355517" y="1825938"/>
            <a:ext cx="1978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뜯어보기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7699E1-4ABE-4FC3-8717-7C328A92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21" y="1943099"/>
            <a:ext cx="6307375" cy="423984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088B97-00D0-40A9-82BE-5020F8E06022}"/>
              </a:ext>
            </a:extLst>
          </p:cNvPr>
          <p:cNvSpPr/>
          <p:nvPr/>
        </p:nvSpPr>
        <p:spPr>
          <a:xfrm>
            <a:off x="3203416" y="1991219"/>
            <a:ext cx="2682373" cy="177835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59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경력컬럼</a:t>
            </a:r>
            <a:r>
              <a:rPr lang="ko-KR" altLang="en-US" dirty="0"/>
              <a:t> 추가를 위해 기존 보유정보를 최대한 활용하여 경력을 산출함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2 )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FF71F-894D-4D5E-9A18-9E979FBC643E}"/>
              </a:ext>
            </a:extLst>
          </p:cNvPr>
          <p:cNvSpPr txBox="1"/>
          <p:nvPr/>
        </p:nvSpPr>
        <p:spPr>
          <a:xfrm>
            <a:off x="355517" y="1825938"/>
            <a:ext cx="1978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뜯어보기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EE3F8F-CAD9-42E8-9E3A-E891CD4B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79" y="1979826"/>
            <a:ext cx="5147783" cy="42258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BB0110-1A64-4459-9A09-20E8B18421BC}"/>
              </a:ext>
            </a:extLst>
          </p:cNvPr>
          <p:cNvSpPr/>
          <p:nvPr/>
        </p:nvSpPr>
        <p:spPr>
          <a:xfrm>
            <a:off x="5897881" y="2044342"/>
            <a:ext cx="2209481" cy="114691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8A5620-432F-4959-BE76-431242DAF473}"/>
              </a:ext>
            </a:extLst>
          </p:cNvPr>
          <p:cNvSpPr/>
          <p:nvPr/>
        </p:nvSpPr>
        <p:spPr>
          <a:xfrm>
            <a:off x="3252217" y="4802782"/>
            <a:ext cx="2209481" cy="114691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1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95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79D86-F0A9-4C28-B97A-665375F0B7A5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최종 선정 변수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BA8CE1-04D0-4C9A-9893-1C4B3C48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543" y="2501962"/>
            <a:ext cx="6994915" cy="81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2" anchor="ctr" anchorCtr="0" compatLnSpc="1">
            <a:prstTxWarp prst="textNoShape">
              <a:avLst/>
            </a:prstTxWarp>
            <a:noAutofit/>
          </a:bodyPr>
          <a:lstStyle/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연령</a:t>
            </a: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경력</a:t>
            </a: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대학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소재지:서울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결혼여부: 미혼</a:t>
            </a: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교육수준:  4년재 대학졸업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정규직 여부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정규직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8BBB1-5DAE-4612-B608-3930E818B2D1}"/>
              </a:ext>
            </a:extLst>
          </p:cNvPr>
          <p:cNvSpPr txBox="1"/>
          <p:nvPr/>
        </p:nvSpPr>
        <p:spPr>
          <a:xfrm>
            <a:off x="1344612" y="379864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활용 모델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EDFDD-0470-4E65-B916-FFAFB53059EB}"/>
              </a:ext>
            </a:extLst>
          </p:cNvPr>
          <p:cNvSpPr txBox="1"/>
          <p:nvPr/>
        </p:nvSpPr>
        <p:spPr>
          <a:xfrm>
            <a:off x="1455543" y="4246671"/>
            <a:ext cx="6994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/>
              <a:t>OLS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LinearRegression</a:t>
            </a:r>
            <a:r>
              <a:rPr lang="en-US" altLang="ko-KR" sz="1600" dirty="0"/>
              <a:t>()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DecisionTreeRegressor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=3, </a:t>
            </a:r>
            <a:r>
              <a:rPr lang="en-US" altLang="ko-KR" sz="1600" dirty="0" err="1"/>
              <a:t>random_state</a:t>
            </a:r>
            <a:r>
              <a:rPr lang="en-US" altLang="ko-KR" sz="1600" dirty="0"/>
              <a:t>=13)))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RandomForestRegressor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n_jobs</a:t>
            </a:r>
            <a:r>
              <a:rPr lang="en-US" altLang="ko-KR" sz="1600" dirty="0"/>
              <a:t>=-1, 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=100, 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=3)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GradientBoostingRegressor</a:t>
            </a:r>
            <a:r>
              <a:rPr lang="en-US" altLang="ko-KR" sz="1600" dirty="0"/>
              <a:t>()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XGBRegressor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=3)</a:t>
            </a:r>
          </a:p>
        </p:txBody>
      </p:sp>
    </p:spTree>
    <p:extLst>
      <p:ext uri="{BB962C8B-B14F-4D97-AF65-F5344CB8AC3E}">
        <p14:creationId xmlns:p14="http://schemas.microsoft.com/office/powerpoint/2010/main" val="4009391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904074A-30D9-45F0-8B45-A8CA09A514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4395AA-CCF2-4000-99FD-91BED48C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10A18-0087-4E54-876B-4BB74BC6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97" y="185530"/>
            <a:ext cx="63627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6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EFB559-EEF1-4644-B43B-E4C5C6C908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5090E3-5D38-429D-AA1E-FF85F8D2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CC7463-537D-46FD-8E14-AD4B4638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871537"/>
            <a:ext cx="3705225" cy="5114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B716B3B-27BA-4F2A-B3B2-C002501EFFB8}"/>
              </a:ext>
            </a:extLst>
          </p:cNvPr>
          <p:cNvSpPr/>
          <p:nvPr/>
        </p:nvSpPr>
        <p:spPr>
          <a:xfrm>
            <a:off x="3179900" y="1497704"/>
            <a:ext cx="2008326" cy="39596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80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DADC40F-A9C3-4F37-A919-FA576AB167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69A036-FB14-443D-8F4E-DEB99C34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4F874-6543-4D99-A69E-06940211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833562"/>
            <a:ext cx="47720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19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BEF6760-EFD6-4790-8AD0-552B7B4CE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D1FF94-1744-4456-9AD3-1696D823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5C28C-A3BD-4DD0-BC41-FB0DDE7E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08" y="1754933"/>
            <a:ext cx="4561583" cy="43182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B4B9D7-EAE0-44A0-B28A-ABD78DDB1030}"/>
              </a:ext>
            </a:extLst>
          </p:cNvPr>
          <p:cNvSpPr/>
          <p:nvPr/>
        </p:nvSpPr>
        <p:spPr>
          <a:xfrm>
            <a:off x="4671685" y="2103692"/>
            <a:ext cx="2337503" cy="13736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C39B2F-9DB1-47F9-BF54-6EC16544B8CC}"/>
              </a:ext>
            </a:extLst>
          </p:cNvPr>
          <p:cNvSpPr/>
          <p:nvPr/>
        </p:nvSpPr>
        <p:spPr>
          <a:xfrm>
            <a:off x="5191627" y="3533069"/>
            <a:ext cx="350521" cy="122396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82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C5CC86A-9A75-4783-BD7D-476D3CF335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4838B5-2BA8-41A8-9D03-8840828E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8BF5AE-82E3-4E8E-95EE-3FDF9E17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80" y="1740260"/>
            <a:ext cx="6538249" cy="1038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EDF149-F242-4899-BB47-BC90C95E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0" y="3120903"/>
            <a:ext cx="8289173" cy="226610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A27019-DE7A-4925-A442-7E0C444282C4}"/>
              </a:ext>
            </a:extLst>
          </p:cNvPr>
          <p:cNvSpPr/>
          <p:nvPr/>
        </p:nvSpPr>
        <p:spPr>
          <a:xfrm>
            <a:off x="657680" y="4253956"/>
            <a:ext cx="8289172" cy="35780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92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D2770F-0BC3-47C8-A077-1B61320B69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789FDA-A94C-4941-AEB5-29240573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91F96-1266-4529-B73C-08F24F1F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852612"/>
            <a:ext cx="46291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50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D2770F-0BC3-47C8-A077-1B61320B69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789FDA-A94C-4941-AEB5-29240573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F18F1-55DF-4CA0-83CB-BBFFBD8E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96" y="2068306"/>
            <a:ext cx="4533486" cy="30313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D30DDD-D23C-4F69-8DFF-9431B732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19" y="2068306"/>
            <a:ext cx="4588549" cy="312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31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746512-E0FC-40A6-8568-12D2AC6BEB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C5D430-8070-467D-8070-D30206E7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후 결과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33DC46-27AD-4693-93CF-F11DBC5C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1344345"/>
            <a:ext cx="4537075" cy="3220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753D17-592E-4351-8ABC-EE764E311EC8}"/>
              </a:ext>
            </a:extLst>
          </p:cNvPr>
          <p:cNvSpPr txBox="1"/>
          <p:nvPr/>
        </p:nvSpPr>
        <p:spPr>
          <a:xfrm>
            <a:off x="6996724" y="323196"/>
            <a:ext cx="246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2</a:t>
            </a:r>
          </a:p>
          <a:p>
            <a:pPr algn="l"/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원핫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하고 손 하나도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안댐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l"/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11056-3D54-43BF-A3CB-ADCE21786F1F}"/>
              </a:ext>
            </a:extLst>
          </p:cNvPr>
          <p:cNvSpPr txBox="1"/>
          <p:nvPr/>
        </p:nvSpPr>
        <p:spPr>
          <a:xfrm>
            <a:off x="536306" y="4802686"/>
            <a:ext cx="4848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Index(['case', 'age', 'JOBSAL', '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working_y</a:t>
            </a:r>
            <a:r>
              <a:rPr lang="en-US" altLang="ko-KR" sz="1200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'fa_job_0.0', 'fa_job_1.0', 'fa_job_2.0', 'fa_job_3.0', 'fa_job_4.0', 'fa_job_5.0', ... 'j_type_9.0', 'j_type_10.0', 'job_pp_0.0', 'job_pp_1.0', 'job_pp_2.0', 'job_pp_3.0', 'job_pp_4.0', 'job_pp_5.0', 'job_pp_6.0', 'job_pp_7.0'], 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dtype</a:t>
            </a:r>
            <a:r>
              <a:rPr lang="en-US" altLang="ko-KR" sz="1200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='object', length=116)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5CC4CF-DCF0-40CA-84F2-9DB84C89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55" y="1048520"/>
            <a:ext cx="3576939" cy="50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83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9021FBF-A986-40E5-B1F3-40096D163D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560331-AE8A-4CE3-AEC9-6DBE2339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후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B503FC-EA9F-418A-B3E4-A332AD4D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394" y="1019711"/>
            <a:ext cx="3277505" cy="4822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787A8-7E37-459A-9B80-48D3A5CBBC1A}"/>
              </a:ext>
            </a:extLst>
          </p:cNvPr>
          <p:cNvSpPr txBox="1"/>
          <p:nvPr/>
        </p:nvSpPr>
        <p:spPr>
          <a:xfrm>
            <a:off x="6316539" y="287241"/>
            <a:ext cx="328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2</a:t>
            </a:r>
          </a:p>
          <a:p>
            <a:pPr algn="l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필요한 컬럼만 뽑음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ㅜ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더 낮아짐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l"/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F3361C-F519-47CA-8B80-5A50B61A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1019711"/>
            <a:ext cx="4172683" cy="3596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A6C47-A096-46CD-8A75-C00B6D4E83E9}"/>
              </a:ext>
            </a:extLst>
          </p:cNvPr>
          <p:cNvSpPr txBox="1"/>
          <p:nvPr/>
        </p:nvSpPr>
        <p:spPr>
          <a:xfrm>
            <a:off x="536306" y="4802686"/>
            <a:ext cx="393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Index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(['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age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'JOBSAL',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working_y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marry_no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univ_in_seoul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fulltime_job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univ_grad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'], 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dtype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='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object</a:t>
            </a:r>
            <a:r>
              <a:rPr lang="ko-KR" altLang="en-US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＇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)</a:t>
            </a:r>
            <a:r>
              <a:rPr lang="ko-KR" altLang="ko-KR" sz="800" dirty="0">
                <a:solidFill>
                  <a:sysClr val="windowText" lastClr="000000"/>
                </a:solidFill>
              </a:rPr>
              <a:t> </a:t>
            </a:r>
            <a:endParaRPr lang="ko-KR" altLang="ko-KR" sz="48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4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7022E-05E5-42E6-85FE-1FE82B6A28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프로젝트 배경</a:t>
            </a:r>
            <a:endParaRPr lang="en-US" altLang="ko-KR" dirty="0"/>
          </a:p>
          <a:p>
            <a:r>
              <a:rPr lang="ko-KR" altLang="en-US" dirty="0"/>
              <a:t>프로젝트 목적 및 개요</a:t>
            </a:r>
          </a:p>
        </p:txBody>
      </p:sp>
    </p:spTree>
    <p:extLst>
      <p:ext uri="{BB962C8B-B14F-4D97-AF65-F5344CB8AC3E}">
        <p14:creationId xmlns:p14="http://schemas.microsoft.com/office/powerpoint/2010/main" val="2824034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B4B27D-5C33-4F8A-AABD-1A35EB9B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66" y="2457881"/>
            <a:ext cx="4041002" cy="373986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79D86-F0A9-4C28-B97A-665375F0B7A5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&lt;OLS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분석결과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0C2996-6AD5-4CB4-9A44-9434EFFCEC4C}"/>
              </a:ext>
            </a:extLst>
          </p:cNvPr>
          <p:cNvSpPr/>
          <p:nvPr/>
        </p:nvSpPr>
        <p:spPr>
          <a:xfrm>
            <a:off x="2331843" y="2740707"/>
            <a:ext cx="2152650" cy="1373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DDFD1D-C69E-4343-A812-F90C5391F270}"/>
              </a:ext>
            </a:extLst>
          </p:cNvPr>
          <p:cNvSpPr/>
          <p:nvPr/>
        </p:nvSpPr>
        <p:spPr>
          <a:xfrm>
            <a:off x="2861309" y="3905731"/>
            <a:ext cx="350521" cy="1133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49E23-1A5B-4C3C-81FB-8B2737919965}"/>
              </a:ext>
            </a:extLst>
          </p:cNvPr>
          <p:cNvSpPr txBox="1"/>
          <p:nvPr/>
        </p:nvSpPr>
        <p:spPr>
          <a:xfrm>
            <a:off x="4988718" y="3466787"/>
            <a:ext cx="401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</a:t>
            </a:r>
            <a:r>
              <a:rPr lang="en-US" altLang="ko-KR" baseline="30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0.791</a:t>
            </a:r>
          </a:p>
        </p:txBody>
      </p:sp>
    </p:spTree>
    <p:extLst>
      <p:ext uri="{BB962C8B-B14F-4D97-AF65-F5344CB8AC3E}">
        <p14:creationId xmlns:p14="http://schemas.microsoft.com/office/powerpoint/2010/main" val="3141876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79D86-F0A9-4C28-B97A-665375F0B7A5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모델 적용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DFD208-EDDD-4BDD-ADEB-44716041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30" y="2435712"/>
            <a:ext cx="7335805" cy="14981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320F85-843C-4FFD-B4D4-ABF3F75C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543" y="2866436"/>
            <a:ext cx="5921789" cy="33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72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79D86-F0A9-4C28-B97A-665375F0B7A5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모델 적용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83230-CC11-471B-9961-27612E1F0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89"/>
          <a:stretch/>
        </p:blipFill>
        <p:spPr>
          <a:xfrm>
            <a:off x="769683" y="2549508"/>
            <a:ext cx="3926493" cy="33651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1BC13C-FEC6-4AB8-B3CC-B7C803BE0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11"/>
          <a:stretch/>
        </p:blipFill>
        <p:spPr>
          <a:xfrm>
            <a:off x="5169948" y="2549508"/>
            <a:ext cx="3926493" cy="23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1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1E137A-F6C8-4C35-BA32-8E333B02C5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남성 근로자의 임금 대비 여성근로자의 임금 수준은 </a:t>
            </a:r>
            <a:r>
              <a:rPr lang="en-US" altLang="ko-KR" dirty="0"/>
              <a:t>'16</a:t>
            </a:r>
            <a:r>
              <a:rPr lang="ko-KR" altLang="en-US" dirty="0"/>
              <a:t>년 </a:t>
            </a:r>
            <a:r>
              <a:rPr lang="en-US" altLang="ko-KR" dirty="0"/>
              <a:t>64.0%</a:t>
            </a:r>
            <a:r>
              <a:rPr lang="ko-KR" altLang="en-US" dirty="0"/>
              <a:t>에서 </a:t>
            </a:r>
            <a:r>
              <a:rPr lang="en-US" altLang="ko-KR" dirty="0"/>
              <a:t>'17</a:t>
            </a:r>
            <a:r>
              <a:rPr lang="ko-KR" altLang="en-US" dirty="0"/>
              <a:t>년 </a:t>
            </a:r>
            <a:r>
              <a:rPr lang="en-US" altLang="ko-KR" dirty="0"/>
              <a:t>64.7%</a:t>
            </a:r>
            <a:r>
              <a:rPr lang="ko-KR" altLang="en-US" dirty="0"/>
              <a:t>로 </a:t>
            </a:r>
            <a:r>
              <a:rPr lang="en-US" altLang="ko-KR" dirty="0"/>
              <a:t>0.7%p </a:t>
            </a:r>
            <a:r>
              <a:rPr lang="ko-KR" altLang="en-US" dirty="0"/>
              <a:t>증가하였지만</a:t>
            </a:r>
            <a:r>
              <a:rPr lang="en-US" altLang="ko-KR" dirty="0"/>
              <a:t>, OECD </a:t>
            </a:r>
            <a:r>
              <a:rPr lang="ko-KR" altLang="en-US" dirty="0"/>
              <a:t>주요회원국 중 남녀임금격차가 가장 크며</a:t>
            </a:r>
            <a:r>
              <a:rPr lang="en-US" altLang="ko-KR" dirty="0"/>
              <a:t>, </a:t>
            </a:r>
            <a:r>
              <a:rPr lang="ko-KR" altLang="en-US" dirty="0"/>
              <a:t>우리나라 여성은 남성보다 </a:t>
            </a:r>
            <a:r>
              <a:rPr lang="en-US" altLang="ko-KR" dirty="0"/>
              <a:t>37% </a:t>
            </a:r>
            <a:r>
              <a:rPr lang="ko-KR" altLang="en-US" dirty="0"/>
              <a:t>정도 임금을 덜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9A8651F-0214-4669-A3D2-991E3DDF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배경 </a:t>
            </a:r>
          </a:p>
        </p:txBody>
      </p:sp>
      <p:pic>
        <p:nvPicPr>
          <p:cNvPr id="1026" name="Picture 2" descr="차트이미지">
            <a:extLst>
              <a:ext uri="{FF2B5EF4-FFF2-40B4-BE49-F238E27FC236}">
                <a16:creationId xmlns:a16="http://schemas.microsoft.com/office/drawing/2014/main" id="{6CED2555-E990-4BA1-9B52-2BC4D58CC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0"/>
          <a:stretch/>
        </p:blipFill>
        <p:spPr bwMode="auto">
          <a:xfrm>
            <a:off x="1550987" y="1556419"/>
            <a:ext cx="6804025" cy="33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EB5BA0-4A4B-4EC5-B817-970E2E41B041}"/>
              </a:ext>
            </a:extLst>
          </p:cNvPr>
          <p:cNvSpPr/>
          <p:nvPr/>
        </p:nvSpPr>
        <p:spPr>
          <a:xfrm>
            <a:off x="415925" y="6031726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출처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고용노동부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고용형태별근로실태조사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(1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인 이상 기준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2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99FF415-E53C-4239-B74F-2517C5C64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43956"/>
              </p:ext>
            </p:extLst>
          </p:nvPr>
        </p:nvGraphicFramePr>
        <p:xfrm>
          <a:off x="587057" y="5121953"/>
          <a:ext cx="8731885" cy="685800"/>
        </p:xfrm>
        <a:graphic>
          <a:graphicData uri="http://schemas.openxmlformats.org/drawingml/2006/table">
            <a:tbl>
              <a:tblPr/>
              <a:tblGrid>
                <a:gridCol w="754607">
                  <a:extLst>
                    <a:ext uri="{9D8B030D-6E8A-4147-A177-3AD203B41FA5}">
                      <a16:colId xmlns:a16="http://schemas.microsoft.com/office/drawing/2014/main" val="1909860894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185678486"/>
                    </a:ext>
                  </a:extLst>
                </a:gridCol>
                <a:gridCol w="800808">
                  <a:extLst>
                    <a:ext uri="{9D8B030D-6E8A-4147-A177-3AD203B41FA5}">
                      <a16:colId xmlns:a16="http://schemas.microsoft.com/office/drawing/2014/main" val="2404009309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705753466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2800766272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2827314075"/>
                    </a:ext>
                  </a:extLst>
                </a:gridCol>
                <a:gridCol w="785407">
                  <a:extLst>
                    <a:ext uri="{9D8B030D-6E8A-4147-A177-3AD203B41FA5}">
                      <a16:colId xmlns:a16="http://schemas.microsoft.com/office/drawing/2014/main" val="2985886807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4010954760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1280775874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2487709916"/>
                    </a:ext>
                  </a:extLst>
                </a:gridCol>
                <a:gridCol w="708407">
                  <a:extLst>
                    <a:ext uri="{9D8B030D-6E8A-4147-A177-3AD203B41FA5}">
                      <a16:colId xmlns:a16="http://schemas.microsoft.com/office/drawing/2014/main" val="3646367664"/>
                    </a:ext>
                  </a:extLst>
                </a:gridCol>
                <a:gridCol w="739207">
                  <a:extLst>
                    <a:ext uri="{9D8B030D-6E8A-4147-A177-3AD203B41FA5}">
                      <a16:colId xmlns:a16="http://schemas.microsoft.com/office/drawing/2014/main" val="2782676276"/>
                    </a:ext>
                  </a:extLst>
                </a:gridCol>
              </a:tblGrid>
              <a:tr h="364314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연도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OECD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캐나다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덴마크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핀란드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프랑스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독일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</a:t>
                      </a:r>
                      <a:endParaRPr lang="ko-KR" altLang="en-US" sz="1100" spc="-4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83245"/>
                  </a:ext>
                </a:extLst>
              </a:tr>
              <a:tr h="15956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14.5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13.0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  <a:latin typeface="+mn-ea"/>
                          <a:ea typeface="+mn-ea"/>
                        </a:rPr>
                        <a:t>18.6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9.9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37.2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16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E4BBCA-7A5B-4C82-BCC8-52254F3C7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학력</a:t>
            </a:r>
            <a:r>
              <a:rPr lang="en-US" altLang="ko-KR" dirty="0"/>
              <a:t>, </a:t>
            </a:r>
            <a:r>
              <a:rPr lang="ko-KR" altLang="en-US" dirty="0"/>
              <a:t>결혼여부</a:t>
            </a:r>
            <a:r>
              <a:rPr lang="en-US" altLang="ko-KR" dirty="0"/>
              <a:t>, </a:t>
            </a:r>
            <a:r>
              <a:rPr lang="ko-KR" altLang="en-US" dirty="0"/>
              <a:t>고등학교 종류</a:t>
            </a:r>
            <a:r>
              <a:rPr lang="en-US" altLang="ko-KR" dirty="0"/>
              <a:t>, </a:t>
            </a:r>
            <a:r>
              <a:rPr lang="ko-KR" altLang="en-US" dirty="0"/>
              <a:t>대학 전공</a:t>
            </a:r>
            <a:r>
              <a:rPr lang="en-US" altLang="ko-KR" dirty="0"/>
              <a:t>, </a:t>
            </a:r>
            <a:r>
              <a:rPr lang="ko-KR" altLang="en-US" dirty="0"/>
              <a:t>대학 소재지 등 다양한 </a:t>
            </a:r>
            <a:r>
              <a:rPr lang="en-US" altLang="ko-KR" dirty="0"/>
              <a:t>feature</a:t>
            </a:r>
            <a:r>
              <a:rPr lang="ko-KR" altLang="en-US" dirty="0"/>
              <a:t>로 여성인력의 임금을 예측해보고자 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4D7D3D-1483-4967-8CCC-FD78BCB1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목적 및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4516A-12A6-4144-991E-650CFC741388}"/>
              </a:ext>
            </a:extLst>
          </p:cNvPr>
          <p:cNvSpPr/>
          <p:nvPr/>
        </p:nvSpPr>
        <p:spPr>
          <a:xfrm>
            <a:off x="510925" y="2762680"/>
            <a:ext cx="4289676" cy="35460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B4D9C-CF70-4752-9621-1418BDF5BA10}"/>
              </a:ext>
            </a:extLst>
          </p:cNvPr>
          <p:cNvSpPr txBox="1"/>
          <p:nvPr/>
        </p:nvSpPr>
        <p:spPr>
          <a:xfrm>
            <a:off x="441325" y="2893359"/>
            <a:ext cx="1434396" cy="338554"/>
          </a:xfrm>
          <a:prstGeom prst="rect">
            <a:avLst/>
          </a:prstGeom>
          <a:solidFill>
            <a:srgbClr val="092D6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데이터 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7F5525-2AD3-43E0-A95D-811715D9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65" y="4249290"/>
            <a:ext cx="3629151" cy="186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593F6-E4E5-4364-8BD9-3D48E5B78607}"/>
              </a:ext>
            </a:extLst>
          </p:cNvPr>
          <p:cNvSpPr txBox="1"/>
          <p:nvPr/>
        </p:nvSpPr>
        <p:spPr>
          <a:xfrm>
            <a:off x="619669" y="3265756"/>
            <a:ext cx="4072186" cy="907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여성가족 패널조사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9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2006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년부터 여성 패널에 대한 종단자료 구축을 위해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년에 한 번 주기적으로 진행되는 조사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34EE87-43E4-462D-BFCF-54BF3B6C5973}"/>
              </a:ext>
            </a:extLst>
          </p:cNvPr>
          <p:cNvSpPr/>
          <p:nvPr/>
        </p:nvSpPr>
        <p:spPr>
          <a:xfrm>
            <a:off x="5105401" y="2762680"/>
            <a:ext cx="4456112" cy="35460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CF5ED-2067-41E8-BA57-F6BBBDAA5534}"/>
              </a:ext>
            </a:extLst>
          </p:cNvPr>
          <p:cNvSpPr txBox="1"/>
          <p:nvPr/>
        </p:nvSpPr>
        <p:spPr>
          <a:xfrm>
            <a:off x="4988719" y="2893359"/>
            <a:ext cx="1434396" cy="338554"/>
          </a:xfrm>
          <a:prstGeom prst="rect">
            <a:avLst/>
          </a:prstGeom>
          <a:solidFill>
            <a:srgbClr val="092D6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데이터 구성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59EE0D9D-0D5C-4F64-AC30-3ECA4AF89B00}"/>
              </a:ext>
            </a:extLst>
          </p:cNvPr>
          <p:cNvSpPr/>
          <p:nvPr/>
        </p:nvSpPr>
        <p:spPr>
          <a:xfrm>
            <a:off x="2337955" y="1560598"/>
            <a:ext cx="5230091" cy="827204"/>
          </a:xfrm>
          <a:prstGeom prst="bracketPair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조사된 데이터를 활용하여</a:t>
            </a:r>
            <a:endParaRPr lang="en-US" altLang="ko-KR" sz="2000" dirty="0"/>
          </a:p>
          <a:p>
            <a:pPr algn="ctr"/>
            <a:r>
              <a:rPr lang="ko-KR" altLang="en-US" sz="2800" b="1" dirty="0"/>
              <a:t>여성인력의 </a:t>
            </a:r>
            <a:r>
              <a:rPr lang="ko-KR" altLang="en-US" sz="2800" b="1" dirty="0">
                <a:solidFill>
                  <a:schemeClr val="accent5">
                    <a:lumMod val="75000"/>
                  </a:schemeClr>
                </a:solidFill>
              </a:rPr>
              <a:t>임금 예측</a:t>
            </a:r>
            <a:r>
              <a:rPr lang="ko-KR" altLang="en-US" sz="2800" b="1" dirty="0"/>
              <a:t>해보기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D99FDA-44C8-4196-80AF-F0E96176BBF1}"/>
              </a:ext>
            </a:extLst>
          </p:cNvPr>
          <p:cNvGrpSpPr/>
          <p:nvPr/>
        </p:nvGrpSpPr>
        <p:grpSpPr>
          <a:xfrm>
            <a:off x="5224737" y="4405593"/>
            <a:ext cx="4172796" cy="1903133"/>
            <a:chOff x="5275100" y="4405593"/>
            <a:chExt cx="4172796" cy="190313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D281E70-2920-4232-9AA4-D36B02B6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5100" y="4405593"/>
              <a:ext cx="1206955" cy="171219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0FC1314-7E14-4588-8C87-6FD980A6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1806" y="4480448"/>
              <a:ext cx="1346458" cy="182827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7A545D0-B686-43B6-B540-464916DA1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8130" y="4422010"/>
              <a:ext cx="1129766" cy="174727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2B8F06-F4A9-426D-9673-C4B3366167B7}"/>
              </a:ext>
            </a:extLst>
          </p:cNvPr>
          <p:cNvSpPr txBox="1"/>
          <p:nvPr/>
        </p:nvSpPr>
        <p:spPr>
          <a:xfrm>
            <a:off x="5224737" y="3265756"/>
            <a:ext cx="4072186" cy="907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조사 대상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9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전국 일반 가구 중 만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 이상 만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64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 이하의 여성가구원이 있는 가구를 대상으로 추출된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9,068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가구</a:t>
            </a:r>
          </a:p>
        </p:txBody>
      </p:sp>
    </p:spTree>
    <p:extLst>
      <p:ext uri="{BB962C8B-B14F-4D97-AF65-F5344CB8AC3E}">
        <p14:creationId xmlns:p14="http://schemas.microsoft.com/office/powerpoint/2010/main" val="35688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EFFA5B7-4E6B-4642-9F21-7BFC37BE9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A24676-44F9-4D51-96FA-5099AAA2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활용 데이터 구성 상세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AFF14-3A01-45ED-9956-982B3896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34" y="833376"/>
            <a:ext cx="6765932" cy="1667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1F6550-71BF-441A-807B-F5E9420E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4" y="2406659"/>
            <a:ext cx="6765932" cy="21588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931AA3-AAC4-4ECD-B56D-16926FCEF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34" y="4292355"/>
            <a:ext cx="6765932" cy="18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프로젝트 세부내용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7022E-05E5-42E6-85FE-1FE82B6A28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4325" y="3721736"/>
            <a:ext cx="5372100" cy="2437764"/>
          </a:xfrm>
        </p:spPr>
        <p:txBody>
          <a:bodyPr>
            <a:normAutofit/>
          </a:bodyPr>
          <a:lstStyle/>
          <a:p>
            <a:r>
              <a:rPr lang="ko-KR" altLang="en-US" dirty="0"/>
              <a:t>분석 프로세스</a:t>
            </a:r>
            <a:endParaRPr lang="en-US" altLang="ko-KR" dirty="0"/>
          </a:p>
          <a:p>
            <a:r>
              <a:rPr lang="ko-KR" altLang="en-US" dirty="0"/>
              <a:t>분석 내용</a:t>
            </a: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모델 </a:t>
            </a:r>
            <a:r>
              <a:rPr lang="en-US" altLang="ko-KR" dirty="0"/>
              <a:t>fit </a:t>
            </a:r>
            <a:r>
              <a:rPr lang="ko-KR" altLang="en-US" dirty="0"/>
              <a:t>및 성능확인</a:t>
            </a: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예측모델 성능 향상</a:t>
            </a:r>
          </a:p>
        </p:txBody>
      </p:sp>
    </p:spTree>
    <p:extLst>
      <p:ext uri="{BB962C8B-B14F-4D97-AF65-F5344CB8AC3E}">
        <p14:creationId xmlns:p14="http://schemas.microsoft.com/office/powerpoint/2010/main" val="20730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138D9E-2B92-4CF4-9788-7ED43D2750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FB87D4-815C-4B95-8A2A-877BA6BF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프로세스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D01C41-4425-4D1F-BF76-B63E864F50E5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7440F51-A987-4825-B89A-EBDD70661CB1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90CC23EA-934E-4C0F-A768-CA4DD409D830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F070FD08-4F03-4541-9545-C5A7E7DBE457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7B506A-8664-48CE-9E04-97604860B1DF}"/>
              </a:ext>
            </a:extLst>
          </p:cNvPr>
          <p:cNvSpPr/>
          <p:nvPr/>
        </p:nvSpPr>
        <p:spPr>
          <a:xfrm>
            <a:off x="606287" y="2077278"/>
            <a:ext cx="2623930" cy="894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확인 및 제거 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26458B-1C0F-402C-A6AD-D3389A19CCF0}"/>
              </a:ext>
            </a:extLst>
          </p:cNvPr>
          <p:cNvSpPr/>
          <p:nvPr/>
        </p:nvSpPr>
        <p:spPr>
          <a:xfrm>
            <a:off x="606287" y="3105256"/>
            <a:ext cx="2623930" cy="894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노후 데이터 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B6B6F4-C3C3-47D9-A1A6-10BA05C19D6D}"/>
              </a:ext>
            </a:extLst>
          </p:cNvPr>
          <p:cNvSpPr/>
          <p:nvPr/>
        </p:nvSpPr>
        <p:spPr>
          <a:xfrm>
            <a:off x="606287" y="4149607"/>
            <a:ext cx="2623930" cy="894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데이터 삽입 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컬럼생성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290B3C-B082-44CF-BD1F-068E66F42EE6}"/>
              </a:ext>
            </a:extLst>
          </p:cNvPr>
          <p:cNvSpPr/>
          <p:nvPr/>
        </p:nvSpPr>
        <p:spPr>
          <a:xfrm>
            <a:off x="606287" y="5178841"/>
            <a:ext cx="2623930" cy="894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데이터 변환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456C24-6733-47FD-9E1A-A422632A5C33}"/>
              </a:ext>
            </a:extLst>
          </p:cNvPr>
          <p:cNvSpPr/>
          <p:nvPr/>
        </p:nvSpPr>
        <p:spPr>
          <a:xfrm>
            <a:off x="3569148" y="2077278"/>
            <a:ext cx="2767703" cy="3995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모델</a:t>
            </a:r>
            <a:endParaRPr lang="en-US" altLang="ko-KR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OLS </a:t>
            </a:r>
            <a:r>
              <a: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(Ordinary Least Squares)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LinearRegression</a:t>
            </a:r>
            <a:endParaRPr lang="en-US" altLang="ko-KR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DecisionTreeRegressor</a:t>
            </a:r>
            <a:endParaRPr lang="en-US" altLang="ko-KR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RandomForest</a:t>
            </a:r>
            <a:b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Regressor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GradientBoosting</a:t>
            </a:r>
            <a:b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Regressor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XGBRegressor</a:t>
            </a:r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1720F8-9B12-4198-9EAA-73ED26A66FF0}"/>
              </a:ext>
            </a:extLst>
          </p:cNvPr>
          <p:cNvSpPr/>
          <p:nvPr/>
        </p:nvSpPr>
        <p:spPr>
          <a:xfrm>
            <a:off x="6645274" y="2067471"/>
            <a:ext cx="2767703" cy="4005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Trouble shooting 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이후 진행</a:t>
            </a:r>
          </a:p>
        </p:txBody>
      </p:sp>
    </p:spTree>
    <p:extLst>
      <p:ext uri="{BB962C8B-B14F-4D97-AF65-F5344CB8AC3E}">
        <p14:creationId xmlns:p14="http://schemas.microsoft.com/office/powerpoint/2010/main" val="125387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1)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전처리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EBB35-7E67-4F8A-AFDD-328D97590752}"/>
              </a:ext>
            </a:extLst>
          </p:cNvPr>
          <p:cNvSpPr txBox="1"/>
          <p:nvPr/>
        </p:nvSpPr>
        <p:spPr>
          <a:xfrm>
            <a:off x="463548" y="2009775"/>
            <a:ext cx="385493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확인 및 제거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대체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종속변수인 급여에서의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결측치는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행데이터 삭제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독립변수에서의 무응답 항목은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대체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EC49E-AC43-4E3D-AA94-DCC79FF6D425}"/>
              </a:ext>
            </a:extLst>
          </p:cNvPr>
          <p:cNvSpPr txBox="1"/>
          <p:nvPr/>
        </p:nvSpPr>
        <p:spPr>
          <a:xfrm>
            <a:off x="463548" y="3009865"/>
            <a:ext cx="38549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85725" algn="l"/>
              </a:tabLs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노후 데이터 제거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tabLst>
                <a:tab pos="85725" algn="l"/>
              </a:tabLst>
            </a:pPr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>
              <a:tabLst>
                <a:tab pos="85725" algn="l"/>
              </a:tabLst>
            </a:pP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 이전의 조사는 분석 대상에서 제외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(2012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180975">
              <a:tabLst>
                <a:tab pos="85725" algn="l"/>
              </a:tabLst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기준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1990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 패널 데이터는 분석 대상에서 제외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426E8-ED1A-46B7-857D-6618ED2536AC}"/>
              </a:ext>
            </a:extLst>
          </p:cNvPr>
          <p:cNvSpPr txBox="1"/>
          <p:nvPr/>
        </p:nvSpPr>
        <p:spPr>
          <a:xfrm>
            <a:off x="463549" y="4315134"/>
            <a:ext cx="385493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데이터 삽입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임금예측에 가장 핵심적인 특징을 경력으로 설정하여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변수 생성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퇴직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유지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다음 직장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 직장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입퇴직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시기를 기준으로 경력 산출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E0FB6-5017-48D3-BEB4-0EDD39D528F4}"/>
              </a:ext>
            </a:extLst>
          </p:cNvPr>
          <p:cNvSpPr txBox="1"/>
          <p:nvPr/>
        </p:nvSpPr>
        <p:spPr>
          <a:xfrm>
            <a:off x="463549" y="5665973"/>
            <a:ext cx="385493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 데이터 변환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인코딩 활용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D5D72B-91BB-4D8C-97C5-2D2240FD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14" y="5736767"/>
            <a:ext cx="4713764" cy="4451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D63169-33C7-4ACE-AD65-5500BC59B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62"/>
          <a:stretch/>
        </p:blipFill>
        <p:spPr>
          <a:xfrm>
            <a:off x="4574699" y="1996115"/>
            <a:ext cx="4722178" cy="754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344872-8DDD-4956-93D3-4FFFF49D8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113" y="2986139"/>
            <a:ext cx="4713764" cy="10658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000A29-13DD-4FAC-9327-1EC55DA51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699" y="4285968"/>
            <a:ext cx="4722178" cy="568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3389151-4863-4A3E-9333-871C41B52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860927"/>
            <a:ext cx="2959518" cy="5684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F013B2-DF5D-4845-9E06-15210F8CF0D4}"/>
              </a:ext>
            </a:extLst>
          </p:cNvPr>
          <p:cNvSpPr/>
          <p:nvPr/>
        </p:nvSpPr>
        <p:spPr>
          <a:xfrm>
            <a:off x="533400" y="2009775"/>
            <a:ext cx="82551" cy="754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6C23F3-EA65-4B24-A78C-2CA8E9DB7589}"/>
              </a:ext>
            </a:extLst>
          </p:cNvPr>
          <p:cNvSpPr/>
          <p:nvPr/>
        </p:nvSpPr>
        <p:spPr>
          <a:xfrm>
            <a:off x="533400" y="2986139"/>
            <a:ext cx="82551" cy="1003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B3DC54-725C-4BC4-9B7B-98F76E3F7E6F}"/>
              </a:ext>
            </a:extLst>
          </p:cNvPr>
          <p:cNvSpPr/>
          <p:nvPr/>
        </p:nvSpPr>
        <p:spPr>
          <a:xfrm>
            <a:off x="533400" y="4353696"/>
            <a:ext cx="82551" cy="1003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1950AD-D37B-4C68-AE63-1160D9DD5FE1}"/>
              </a:ext>
            </a:extLst>
          </p:cNvPr>
          <p:cNvSpPr/>
          <p:nvPr/>
        </p:nvSpPr>
        <p:spPr>
          <a:xfrm>
            <a:off x="533400" y="5602072"/>
            <a:ext cx="82551" cy="623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CB0118A-4822-4B7A-949A-78D6B5C87C0F}"/>
              </a:ext>
            </a:extLst>
          </p:cNvPr>
          <p:cNvCxnSpPr/>
          <p:nvPr/>
        </p:nvCxnSpPr>
        <p:spPr>
          <a:xfrm>
            <a:off x="533400" y="2867025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D3BB34-A7FF-4E2E-8038-EAA8C8E6549F}"/>
              </a:ext>
            </a:extLst>
          </p:cNvPr>
          <p:cNvCxnSpPr/>
          <p:nvPr/>
        </p:nvCxnSpPr>
        <p:spPr>
          <a:xfrm>
            <a:off x="533400" y="4166290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A74E15-D5CF-4432-AD23-587073C252AB}"/>
              </a:ext>
            </a:extLst>
          </p:cNvPr>
          <p:cNvCxnSpPr/>
          <p:nvPr/>
        </p:nvCxnSpPr>
        <p:spPr>
          <a:xfrm>
            <a:off x="533400" y="5522705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781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DC2F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1415</Words>
  <Application>Microsoft Office PowerPoint</Application>
  <PresentationFormat>A4 용지(210x297mm)</PresentationFormat>
  <Paragraphs>231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Arial Unicode MS</vt:lpstr>
      <vt:lpstr>KoPub돋움체 Medium</vt:lpstr>
      <vt:lpstr>LG스마트체 Regular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1. 프로젝트 배경 </vt:lpstr>
      <vt:lpstr>2. 프로젝트 목적 및 개요</vt:lpstr>
      <vt:lpstr>참고) 활용 데이터 구성 상세</vt:lpstr>
      <vt:lpstr>PowerPoint 프레젠테이션</vt:lpstr>
      <vt:lpstr>1. 분석 프로세스</vt:lpstr>
      <vt:lpstr>2. 분석 내용 _ 1) 데이터 전처리</vt:lpstr>
      <vt:lpstr>2. 분석 내용 _ 1) 데이터 전처리</vt:lpstr>
      <vt:lpstr>2. 분석 내용 _ 1) 데이터 전처리</vt:lpstr>
      <vt:lpstr>2. 분석 내용 _ 1) 데이터 전처리</vt:lpstr>
      <vt:lpstr>2. 분석 내용 _ 1) 데이터 전처리</vt:lpstr>
      <vt:lpstr>2. 분석 내용 _ 1) 데이터 전처리</vt:lpstr>
      <vt:lpstr>2. 분석 내용 _ 1) 데이터 전처리</vt:lpstr>
      <vt:lpstr>2. 분석 내용 _ 1) 데이터 전처리</vt:lpstr>
      <vt:lpstr>2. 분석 내용 _ 1) 데이터 전처리</vt:lpstr>
      <vt:lpstr>2. 분석 내용 _ 1) 데이터 전처리</vt:lpstr>
      <vt:lpstr>2. 분석 내용 _ 1) 데이터 전처리</vt:lpstr>
      <vt:lpstr>분석 내용 _ 2) 모델 fit 및 성능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전처리 후 결과 </vt:lpstr>
      <vt:lpstr>전처리 후 결과</vt:lpstr>
      <vt:lpstr>분석 내용 _ 2) 모델 fit 및 성능 확인</vt:lpstr>
      <vt:lpstr>분석 내용 _ 2) 모델 fit 및 성능 확인</vt:lpstr>
      <vt:lpstr>분석 내용 _ 2) 모델 fit 및 성능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eunice</dc:creator>
  <cp:lastModifiedBy>eunice</cp:lastModifiedBy>
  <cp:revision>46</cp:revision>
  <dcterms:created xsi:type="dcterms:W3CDTF">2020-08-22T11:20:01Z</dcterms:created>
  <dcterms:modified xsi:type="dcterms:W3CDTF">2020-08-27T13:50:53Z</dcterms:modified>
</cp:coreProperties>
</file>