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Overlock"/>
      <p:regular r:id="rId32"/>
      <p:bold r:id="rId33"/>
      <p:italic r:id="rId34"/>
      <p:boldItalic r:id="rId35"/>
    </p:embeddedFont>
    <p:embeddedFont>
      <p:font typeface="Fjalla One"/>
      <p:regular r:id="rId36"/>
    </p:embeddedFont>
    <p:embeddedFont>
      <p:font typeface="Jua"/>
      <p:regular r:id="rId37"/>
    </p:embeddedFont>
    <p:embeddedFont>
      <p:font typeface="Gamja Flower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iu9mFX3JkGtcbF6yEp/P1Os9FS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03AF47-E78C-4704-ACF6-2935EB5645F6}">
  <a:tblStyle styleId="{5A03AF47-E78C-4704-ACF6-2935EB5645F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verlock-bold.fntdata"/><Relationship Id="rId10" Type="http://schemas.openxmlformats.org/officeDocument/2006/relationships/slide" Target="slides/slide4.xml"/><Relationship Id="rId32" Type="http://schemas.openxmlformats.org/officeDocument/2006/relationships/font" Target="fonts/Overlock-regular.fntdata"/><Relationship Id="rId13" Type="http://schemas.openxmlformats.org/officeDocument/2006/relationships/slide" Target="slides/slide7.xml"/><Relationship Id="rId35" Type="http://schemas.openxmlformats.org/officeDocument/2006/relationships/font" Target="fonts/Overlock-boldItalic.fntdata"/><Relationship Id="rId12" Type="http://schemas.openxmlformats.org/officeDocument/2006/relationships/slide" Target="slides/slide6.xml"/><Relationship Id="rId34" Type="http://schemas.openxmlformats.org/officeDocument/2006/relationships/font" Target="fonts/Overlock-italic.fntdata"/><Relationship Id="rId15" Type="http://schemas.openxmlformats.org/officeDocument/2006/relationships/slide" Target="slides/slide9.xml"/><Relationship Id="rId37" Type="http://schemas.openxmlformats.org/officeDocument/2006/relationships/font" Target="fonts/Jua-regular.fntdata"/><Relationship Id="rId14" Type="http://schemas.openxmlformats.org/officeDocument/2006/relationships/slide" Target="slides/slide8.xml"/><Relationship Id="rId36" Type="http://schemas.openxmlformats.org/officeDocument/2006/relationships/font" Target="fonts/FjallaOne-regular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GamjaFlowe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코코넛 오일은 세계적 대세??? 우리나라에서는 멜라토닌이 영양제로 구매가 불가능하니까?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900"/>
              <a:t>\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16.jpg"/><Relationship Id="rId6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/>
          <p:nvPr/>
        </p:nvSpPr>
        <p:spPr>
          <a:xfrm>
            <a:off x="1834775" y="1357350"/>
            <a:ext cx="5369700" cy="24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7150" y="1750300"/>
            <a:ext cx="2158938" cy="12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4046100" y="1691050"/>
            <a:ext cx="31584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1155CC"/>
                </a:solidFill>
                <a:latin typeface="Fjalla One"/>
                <a:ea typeface="Fjalla One"/>
                <a:cs typeface="Fjalla One"/>
                <a:sym typeface="Fjalla One"/>
              </a:rPr>
              <a:t>Supplements Trend Analysis</a:t>
            </a:r>
            <a:endParaRPr b="1" i="0" sz="4000" u="none" cap="none" strike="noStrike">
              <a:solidFill>
                <a:srgbClr val="1155C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5502095" y="3461950"/>
            <a:ext cx="1702380" cy="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유승균, 정하윤, 노영진</a:t>
            </a:r>
            <a:endParaRPr b="0" i="0" sz="12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2007275" y="3023950"/>
            <a:ext cx="50247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현대 사람들이 얼마나 건강에 관심을 가지는지 유튜브를 통해 알 수 있을까?</a:t>
            </a:r>
            <a:endParaRPr b="0" i="0" sz="14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503062" y="1025854"/>
            <a:ext cx="774860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1. 워드 클라우드 (비타민 D)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30" y="1707627"/>
            <a:ext cx="3729207" cy="322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3122" y="1716417"/>
            <a:ext cx="3708893" cy="320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503062" y="1025854"/>
            <a:ext cx="774860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1. 워드 클라우드 (아연)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30" y="1707627"/>
            <a:ext cx="3729207" cy="322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3122" y="1716417"/>
            <a:ext cx="3708893" cy="320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</p:txBody>
      </p:sp>
      <p:sp>
        <p:nvSpPr>
          <p:cNvPr id="180" name="Google Shape;180;p12"/>
          <p:cNvSpPr/>
          <p:nvPr/>
        </p:nvSpPr>
        <p:spPr>
          <a:xfrm>
            <a:off x="635807" y="1698275"/>
            <a:ext cx="7872385" cy="3187086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635807" y="1193375"/>
            <a:ext cx="7872385" cy="5049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워드 클라우드에 대한 한계점과 느낀점</a:t>
            </a:r>
            <a:endParaRPr b="1" i="0" sz="24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1095142" y="1904507"/>
            <a:ext cx="6953714" cy="30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컨텐츠보다 크리에이터에 대한 덧글이 많았음</a:t>
            </a:r>
            <a:endParaRPr b="0" i="0" sz="19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비 영어 댓글</a:t>
            </a:r>
            <a:endParaRPr b="0" i="0" sz="19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전문 지식 또는 논문 자료 관련 영상일시 옹호 댓글이 다수</a:t>
            </a:r>
            <a:endParaRPr b="0" i="0" sz="19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두 영양제 비교 영상에서 댓글에서 어떤 것을 선호하는지 알 수 없었음</a:t>
            </a:r>
            <a:endParaRPr b="0" i="0" sz="19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건강과 피부, 어떤 것을 위해 섭취하는지 구분이 어려움</a:t>
            </a:r>
            <a:endParaRPr b="0" i="0" sz="19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비디오 주제보다 시청자간 언쟁이나 다른 주제에 대한 댓글도 존재</a:t>
            </a:r>
            <a:endParaRPr b="0" i="0" sz="19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220" y="1618380"/>
            <a:ext cx="3956534" cy="315788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 txBox="1"/>
          <p:nvPr/>
        </p:nvSpPr>
        <p:spPr>
          <a:xfrm>
            <a:off x="6251305" y="2948320"/>
            <a:ext cx="977127" cy="794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유산균?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503062" y="1053550"/>
            <a:ext cx="775092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2. 최근 5년 동안 가장 인기 있는 영양제의 영상은 무엇일까? (한국)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63" y="1618380"/>
            <a:ext cx="4648849" cy="315788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4"/>
          <p:cNvSpPr txBox="1"/>
          <p:nvPr/>
        </p:nvSpPr>
        <p:spPr>
          <a:xfrm>
            <a:off x="6251305" y="2948320"/>
            <a:ext cx="2002678" cy="794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코코넛 오일 1위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니코틴 6위?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503062" y="1053550"/>
            <a:ext cx="775092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2. 최근 5년 동안 가장 인기 있는 영양제의 영상은 무엇일까? (영미권)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503062" y="1053550"/>
            <a:ext cx="775092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3. 연도별로 가장 인기 있는 영양제는? (한국)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graphicFrame>
        <p:nvGraphicFramePr>
          <p:cNvPr id="208" name="Google Shape;208;p15"/>
          <p:cNvGraphicFramePr/>
          <p:nvPr/>
        </p:nvGraphicFramePr>
        <p:xfrm>
          <a:off x="503062" y="15769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{5A03AF47-E78C-4704-ACF6-2935EB5645F6}</a:tableStyleId>
              </a:tblPr>
              <a:tblGrid>
                <a:gridCol w="1346675"/>
                <a:gridCol w="1346675"/>
                <a:gridCol w="1346675"/>
                <a:gridCol w="1346675"/>
                <a:gridCol w="1346675"/>
                <a:gridCol w="1346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연도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2016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2017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2018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1위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아연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비타민 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콜라겐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코코넛 오일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유산균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조회수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7,704,621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4,779,858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10,525,055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36,976,560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38,161,926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코코넛 오일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비타민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비타민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비타민 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콜라겐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조회수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6,544,995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4,287,044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7,123,773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28,470,992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28,177,102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3위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비타민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유산균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칼슘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유산균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비타민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조회수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4,744,334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4,248,817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6,279,363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19,617,428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13,217,323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503062" y="1053550"/>
            <a:ext cx="775092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3. 연도별로 가장 인기 있는 영양제는? (영미권)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graphicFrame>
        <p:nvGraphicFramePr>
          <p:cNvPr id="216" name="Google Shape;216;p16"/>
          <p:cNvGraphicFramePr/>
          <p:nvPr/>
        </p:nvGraphicFramePr>
        <p:xfrm>
          <a:off x="503062" y="15769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{5A03AF47-E78C-4704-ACF6-2935EB5645F6}</a:tableStyleId>
              </a:tblPr>
              <a:tblGrid>
                <a:gridCol w="1346675"/>
                <a:gridCol w="1346675"/>
                <a:gridCol w="1346675"/>
                <a:gridCol w="1346675"/>
                <a:gridCol w="1346675"/>
                <a:gridCol w="1346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연도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2016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2017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2018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1위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코코넛 오일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코코넛 오일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코코넛 오일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칼슘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비타민 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조회수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52,288,029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115,012,926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110,121,248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55,900,788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94,523,602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비타민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비타민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니코틴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코코넛 오일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멜라토닌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조회수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44,555,362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47,877,231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88,917,991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55,138,140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62,733,347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3위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마카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아쉬와간다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비타민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비타민 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콜라겐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조회수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24,401,755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41,420,173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50,734,771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50,145,000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49,986,033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0717" y="4042853"/>
            <a:ext cx="1842565" cy="1031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049" y="281894"/>
            <a:ext cx="4721902" cy="457971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/>
          <p:nvPr/>
        </p:nvSpPr>
        <p:spPr>
          <a:xfrm>
            <a:off x="7141322" y="3185379"/>
            <a:ext cx="2002678" cy="14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2020년에는 콜라겐과 유산균이 대세?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2019년에는 코코넛 오일과 비타민 B?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503063" y="1294600"/>
            <a:ext cx="1362313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3-1. 상위 10개 영양제 트렌드 시각화 (한국)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049" y="228821"/>
            <a:ext cx="4721902" cy="468585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 txBox="1"/>
          <p:nvPr/>
        </p:nvSpPr>
        <p:spPr>
          <a:xfrm>
            <a:off x="7141322" y="3185379"/>
            <a:ext cx="2002678" cy="14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코코넛 오일의 2017년 2018년 압도적인 위엄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2020년엔 비타민 C, 콜라겐과 멜라토닌의 급상승</a:t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503063" y="1294600"/>
            <a:ext cx="1452552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3-1. 상위 10개 영양제 트렌드 시각화 (영미권)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503062" y="1025854"/>
            <a:ext cx="774860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4. 연도별로 전체 영양제 영상의 조회수를 비교하여 트렌드를 파악 (한국)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62" y="1893512"/>
            <a:ext cx="3886742" cy="285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 txBox="1"/>
          <p:nvPr/>
        </p:nvSpPr>
        <p:spPr>
          <a:xfrm>
            <a:off x="5529764" y="4117646"/>
            <a:ext cx="2721900" cy="487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2019년부터 확실히 건강에 대한 관심이 많아 진 것 같다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245" name="Google Shape;2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198" y="2220508"/>
            <a:ext cx="3987307" cy="178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762375" y="817625"/>
            <a:ext cx="3495926" cy="3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latin typeface="Fjalla One"/>
                <a:ea typeface="Fjalla One"/>
                <a:cs typeface="Fjalla One"/>
                <a:sym typeface="Fjalla One"/>
              </a:rPr>
              <a:t>Introduction</a:t>
            </a:r>
            <a:br>
              <a:rPr lang="en-GB" sz="1800">
                <a:latin typeface="Fjalla One"/>
                <a:ea typeface="Fjalla One"/>
                <a:cs typeface="Fjalla One"/>
                <a:sym typeface="Fjalla One"/>
              </a:rPr>
            </a:br>
            <a:r>
              <a:rPr lang="en-GB" sz="1800">
                <a:latin typeface="Gamja Flower"/>
                <a:ea typeface="Gamja Flower"/>
                <a:cs typeface="Gamja Flower"/>
                <a:sym typeface="Gamja Flower"/>
              </a:rPr>
              <a:t>연구의 목적 및 동기</a:t>
            </a:r>
            <a:endParaRPr sz="1800"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latin typeface="Fjalla One"/>
                <a:ea typeface="Fjalla One"/>
                <a:cs typeface="Fjalla One"/>
                <a:sym typeface="Fjalla One"/>
              </a:rPr>
              <a:t>Methodolgy</a:t>
            </a:r>
            <a:br>
              <a:rPr lang="en-GB" sz="1800">
                <a:latin typeface="Fjalla One"/>
                <a:ea typeface="Fjalla One"/>
                <a:cs typeface="Fjalla One"/>
                <a:sym typeface="Fjalla One"/>
              </a:rPr>
            </a:br>
            <a:r>
              <a:rPr lang="en-GB" sz="1800">
                <a:latin typeface="Gamja Flower"/>
                <a:ea typeface="Gamja Flower"/>
                <a:cs typeface="Gamja Flower"/>
                <a:sym typeface="Gamja Flower"/>
              </a:rPr>
              <a:t>분석 계획, 데이터 탐색</a:t>
            </a:r>
            <a:br>
              <a:rPr lang="en-GB" sz="1800">
                <a:latin typeface="Jua"/>
                <a:ea typeface="Jua"/>
                <a:cs typeface="Jua"/>
                <a:sym typeface="Jua"/>
              </a:rPr>
            </a:b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br>
              <a:rPr lang="en-GB" sz="1800">
                <a:latin typeface="Fjalla One"/>
                <a:ea typeface="Fjalla One"/>
                <a:cs typeface="Fjalla One"/>
                <a:sym typeface="Fjalla One"/>
              </a:rPr>
            </a:br>
            <a:r>
              <a:rPr lang="en-GB" sz="1800">
                <a:latin typeface="Gamja Flower"/>
                <a:ea typeface="Gamja Flower"/>
                <a:cs typeface="Gamja Flower"/>
                <a:sym typeface="Gamja Flower"/>
              </a:rPr>
              <a:t>연구 결과</a:t>
            </a:r>
            <a:endParaRPr sz="1800"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latin typeface="Fjalla One"/>
                <a:ea typeface="Fjalla One"/>
                <a:cs typeface="Fjalla One"/>
                <a:sym typeface="Fjalla One"/>
              </a:rPr>
              <a:t>Discussion</a:t>
            </a:r>
            <a:br>
              <a:rPr lang="en-GB" sz="1800">
                <a:latin typeface="Fjalla One"/>
                <a:ea typeface="Fjalla One"/>
                <a:cs typeface="Fjalla One"/>
                <a:sym typeface="Fjalla One"/>
              </a:rPr>
            </a:br>
            <a:r>
              <a:rPr lang="en-GB" sz="1800">
                <a:latin typeface="Gamja Flower"/>
                <a:ea typeface="Gamja Flower"/>
                <a:cs typeface="Gamja Flower"/>
                <a:sym typeface="Gamja Flower"/>
              </a:rPr>
              <a:t>느낀점</a:t>
            </a:r>
            <a:br>
              <a:rPr lang="en-GB" sz="1800">
                <a:latin typeface="Gamja Flower"/>
                <a:ea typeface="Gamja Flower"/>
                <a:cs typeface="Gamja Flower"/>
                <a:sym typeface="Gamja Flower"/>
              </a:rPr>
            </a:br>
            <a:r>
              <a:rPr lang="en-GB" sz="1800">
                <a:latin typeface="Gamja Flower"/>
                <a:ea typeface="Gamja Flower"/>
                <a:cs typeface="Gamja Flower"/>
                <a:sym typeface="Gamja Flower"/>
              </a:rPr>
              <a:t>추후 연구 및 개선 방향</a:t>
            </a:r>
            <a:endParaRPr sz="1800"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Table of Contents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4025" y="1420524"/>
            <a:ext cx="3645049" cy="23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503062" y="1025854"/>
            <a:ext cx="774860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4. 연도별로 전체 영양제 영상의 조회수를 비교하여 트렌드를 파악 (영미권)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62" y="1854333"/>
            <a:ext cx="3886742" cy="293410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/>
          <p:nvPr/>
        </p:nvSpPr>
        <p:spPr>
          <a:xfrm>
            <a:off x="5112327" y="4300635"/>
            <a:ext cx="3347259" cy="487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영미권은 2019년에는 왜 떨어진 걸까?</a:t>
            </a:r>
            <a:endParaRPr/>
          </a:p>
        </p:txBody>
      </p:sp>
      <p:pic>
        <p:nvPicPr>
          <p:cNvPr id="255" name="Google Shape;2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198" y="2189985"/>
            <a:ext cx="3987307" cy="184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503062" y="1025854"/>
            <a:ext cx="774860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4-1. 연도별로 전체 영양제 영상의 조회수를 비교하여 트렌드를 파악 </a:t>
            </a:r>
            <a:endParaRPr/>
          </a:p>
        </p:txBody>
      </p:sp>
      <p:pic>
        <p:nvPicPr>
          <p:cNvPr id="263" name="Google Shape;2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647" y="1854333"/>
            <a:ext cx="3865572" cy="293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4783" y="1862323"/>
            <a:ext cx="3865572" cy="291812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 txBox="1"/>
          <p:nvPr/>
        </p:nvSpPr>
        <p:spPr>
          <a:xfrm>
            <a:off x="1286849" y="1605333"/>
            <a:ext cx="2319168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코코넛 오일을 뺀  트렌드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6066587" y="1605333"/>
            <a:ext cx="17905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마카를 뺀  트렌드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1966310" y="4645500"/>
            <a:ext cx="5211382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약간의 차이를 보이지만 전체적인 트레드의 변화는 글쎄…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503062" y="1025854"/>
            <a:ext cx="774860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4-2. 연도별로 전체 영양제 영상의 수를 비교하여 트렌드를 파악 </a:t>
            </a:r>
            <a:endParaRPr/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647" y="1936909"/>
            <a:ext cx="3865572" cy="276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4783" y="1943382"/>
            <a:ext cx="3865572" cy="275600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2"/>
          <p:cNvSpPr txBox="1"/>
          <p:nvPr/>
        </p:nvSpPr>
        <p:spPr>
          <a:xfrm>
            <a:off x="1286849" y="1605333"/>
            <a:ext cx="2319168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한국 영양제 영상 수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5659446" y="1605333"/>
            <a:ext cx="2076245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영미권 영양제 영상 수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1966310" y="4645500"/>
            <a:ext cx="5211382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영상의 수를 보면 하락은 아닌 것 같기도 하다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Discussion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5. 한계점 &amp; 추후 연구 및 개선 방향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311700" y="1650293"/>
            <a:ext cx="3903000" cy="3187086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4814925" y="1650292"/>
            <a:ext cx="3910900" cy="3187085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4940625" y="1770743"/>
            <a:ext cx="3701700" cy="2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좋아요 수와 조회수가 아닌 다른 인기 척도가 무엇이 있을까? 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지역별로 인기있는 영양제와 지역별 상위 질병 또는 자연 환경의 관계</a:t>
            </a:r>
            <a:endParaRPr b="0" i="0" sz="20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여러 개의 매체와 툴을 통하여 분석 가능</a:t>
            </a:r>
            <a:endParaRPr b="0" i="0" sz="20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311700" y="1145393"/>
            <a:ext cx="3903000" cy="5049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한계점</a:t>
            </a:r>
            <a:endParaRPr b="1" i="0" sz="24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4814925" y="1145393"/>
            <a:ext cx="3903000" cy="504900"/>
          </a:xfrm>
          <a:prstGeom prst="rect">
            <a:avLst/>
          </a:prstGeom>
          <a:solidFill>
            <a:srgbClr val="3C78D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추후 연구 및 개선 방향</a:t>
            </a:r>
            <a:endParaRPr b="1" i="0" sz="24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418175" y="1755942"/>
            <a:ext cx="3701700" cy="30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조회수와 좋아요 수가 영양제만의 관심일까? </a:t>
            </a:r>
            <a:endParaRPr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조회수의 지역별 공헌 (미국에서 만든 영상이 한국에서 인기가  많다면?)</a:t>
            </a:r>
            <a:endParaRPr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다양한 경로를 통한 영상 시청 (추천, 검색, 연관 등)</a:t>
            </a:r>
            <a:endParaRPr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언어 및 번역</a:t>
            </a:r>
            <a:endParaRPr b="0" i="0" sz="19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연도별 조회수가 아닌 누적 조회수</a:t>
            </a:r>
            <a:endParaRPr b="0" i="0" sz="19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latin typeface="Gamja Flower"/>
                <a:ea typeface="Gamja Flower"/>
                <a:cs typeface="Gamja Flower"/>
                <a:sym typeface="Gamja Flower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latin typeface="Gamja Flower"/>
                <a:ea typeface="Gamja Flower"/>
                <a:cs typeface="Gamja Flower"/>
                <a:sym typeface="Gamja Flower"/>
              </a:rPr>
              <a:t>감사합니다.</a:t>
            </a:r>
            <a:endParaRPr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503063" y="695375"/>
            <a:ext cx="2985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latin typeface="Gamja Flower"/>
                <a:ea typeface="Gamja Flower"/>
                <a:cs typeface="Gamja Flower"/>
                <a:sym typeface="Gamja Flower"/>
              </a:rPr>
              <a:t>연구의 목적 및 동기</a:t>
            </a:r>
            <a:endParaRPr sz="1800"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Introduction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2755863" y="1722825"/>
            <a:ext cx="5658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5665013" y="1722825"/>
            <a:ext cx="5658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70" y="1407495"/>
            <a:ext cx="2012050" cy="9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2425" y="1213287"/>
            <a:ext cx="1861848" cy="12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/>
          <p:cNvPicPr preferRelativeResize="0"/>
          <p:nvPr/>
        </p:nvPicPr>
        <p:blipFill rotWithShape="1">
          <a:blip r:embed="rId5">
            <a:alphaModFix/>
          </a:blip>
          <a:srcRect b="16781" l="0" r="0" t="16781"/>
          <a:stretch/>
        </p:blipFill>
        <p:spPr>
          <a:xfrm>
            <a:off x="6471565" y="1319580"/>
            <a:ext cx="1908625" cy="95099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207150" y="2603862"/>
            <a:ext cx="2771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전세계적 코로나바이러스 감염증 확산</a:t>
            </a:r>
            <a:endParaRPr b="1" i="0" sz="14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6247327" y="2571750"/>
            <a:ext cx="23571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이러한 생활의 변화와 건강에 대한 관심이 증가한 것이 유튜브를 통하여 분석할 수 있을까?</a:t>
            </a:r>
            <a:endParaRPr b="0" i="0" sz="1400" u="none" cap="none" strike="noStrike">
              <a:solidFill>
                <a:srgbClr val="434343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2612094" y="2603862"/>
            <a:ext cx="3919785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라이프 스타일의 변화 건강에 대한 관심 증가</a:t>
            </a:r>
            <a:endParaRPr b="0" i="0" sz="1400" u="none" cap="none" strike="noStrike">
              <a:solidFill>
                <a:srgbClr val="434343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7625" y="3724600"/>
            <a:ext cx="12287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Methodology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계획</a:t>
            </a: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125" y="1969468"/>
            <a:ext cx="3987136" cy="19168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4"/>
          <p:cNvGrpSpPr/>
          <p:nvPr/>
        </p:nvGrpSpPr>
        <p:grpSpPr>
          <a:xfrm>
            <a:off x="940992" y="1430425"/>
            <a:ext cx="2561552" cy="3161192"/>
            <a:chOff x="5974080" y="586200"/>
            <a:chExt cx="2545311" cy="3479624"/>
          </a:xfrm>
        </p:grpSpPr>
        <p:sp>
          <p:nvSpPr>
            <p:cNvPr id="85" name="Google Shape;85;p4"/>
            <p:cNvSpPr/>
            <p:nvPr/>
          </p:nvSpPr>
          <p:spPr>
            <a:xfrm>
              <a:off x="5974080" y="586200"/>
              <a:ext cx="2304288" cy="38916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Overlock"/>
                  <a:ea typeface="Overlock"/>
                  <a:cs typeface="Overlock"/>
                  <a:sym typeface="Overlock"/>
                </a:rPr>
                <a:t>Data Requirements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Overlock"/>
                  <a:ea typeface="Overlock"/>
                  <a:cs typeface="Overlock"/>
                  <a:sym typeface="Overlock"/>
                </a:rPr>
                <a:t>Specification</a:t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974080" y="1204292"/>
              <a:ext cx="2304288" cy="38916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Overlock"/>
                  <a:ea typeface="Overlock"/>
                  <a:cs typeface="Overlock"/>
                  <a:sym typeface="Overlock"/>
                </a:rPr>
                <a:t>Data Collection</a:t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974080" y="3058568"/>
              <a:ext cx="2304288" cy="38916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Overlock"/>
                  <a:ea typeface="Overlock"/>
                  <a:cs typeface="Overlock"/>
                  <a:sym typeface="Overlock"/>
                </a:rPr>
                <a:t>Data Analysis</a:t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974080" y="1822384"/>
              <a:ext cx="2304288" cy="38916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Overlock"/>
                  <a:ea typeface="Overlock"/>
                  <a:cs typeface="Overlock"/>
                  <a:sym typeface="Overlock"/>
                </a:rPr>
                <a:t>Data processing</a:t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974080" y="2440476"/>
              <a:ext cx="2304288" cy="38916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Overlock"/>
                  <a:ea typeface="Overlock"/>
                  <a:cs typeface="Overlock"/>
                  <a:sym typeface="Overlock"/>
                </a:rPr>
                <a:t>Data Cleaning</a:t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974080" y="3676664"/>
              <a:ext cx="2304288" cy="38916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Overlock"/>
                  <a:ea typeface="Overlock"/>
                  <a:cs typeface="Overlock"/>
                  <a:sym typeface="Overlock"/>
                </a:rPr>
                <a:t>Communication</a:t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955536" y="1018009"/>
              <a:ext cx="341376" cy="14363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955536" y="1636101"/>
              <a:ext cx="341376" cy="14363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955536" y="2254193"/>
              <a:ext cx="341376" cy="14363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955536" y="2872285"/>
              <a:ext cx="341376" cy="14363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955536" y="3490377"/>
              <a:ext cx="341376" cy="14363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cxnSp>
          <p:nvCxnSpPr>
            <p:cNvPr id="96" name="Google Shape;96;p4"/>
            <p:cNvCxnSpPr>
              <a:stCxn id="90" idx="3"/>
              <a:endCxn id="85" idx="3"/>
            </p:cNvCxnSpPr>
            <p:nvPr/>
          </p:nvCxnSpPr>
          <p:spPr>
            <a:xfrm flipH="1" rot="10800000">
              <a:off x="8278368" y="780644"/>
              <a:ext cx="600" cy="3090600"/>
            </a:xfrm>
            <a:prstGeom prst="bentConnector3">
              <a:avLst>
                <a:gd fmla="val 41052893" name="adj1"/>
              </a:avLst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7" name="Google Shape;97;p4"/>
            <p:cNvCxnSpPr>
              <a:stCxn id="86" idx="3"/>
            </p:cNvCxnSpPr>
            <p:nvPr/>
          </p:nvCxnSpPr>
          <p:spPr>
            <a:xfrm>
              <a:off x="8278368" y="1398872"/>
              <a:ext cx="228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" name="Google Shape;98;p4"/>
            <p:cNvCxnSpPr/>
            <p:nvPr/>
          </p:nvCxnSpPr>
          <p:spPr>
            <a:xfrm>
              <a:off x="8284717" y="2016527"/>
              <a:ext cx="22832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9" name="Google Shape;99;p4"/>
            <p:cNvCxnSpPr/>
            <p:nvPr/>
          </p:nvCxnSpPr>
          <p:spPr>
            <a:xfrm>
              <a:off x="8291068" y="2633502"/>
              <a:ext cx="22832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0" name="Google Shape;100;p4"/>
            <p:cNvCxnSpPr/>
            <p:nvPr/>
          </p:nvCxnSpPr>
          <p:spPr>
            <a:xfrm>
              <a:off x="8278367" y="3250478"/>
              <a:ext cx="22832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01" name="Google Shape;101;p4"/>
          <p:cNvSpPr txBox="1"/>
          <p:nvPr/>
        </p:nvSpPr>
        <p:spPr>
          <a:xfrm>
            <a:off x="5561862" y="4002133"/>
            <a:ext cx="1497662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Gamja Flower"/>
                <a:ea typeface="Gamja Flower"/>
                <a:cs typeface="Gamja Flower"/>
                <a:sym typeface="Gamja Flower"/>
              </a:rPr>
              <a:t>적응시간이 필요…</a:t>
            </a:r>
            <a:endParaRPr b="1" i="0" sz="1400" u="none" cap="none" strike="noStrike">
              <a:solidFill>
                <a:srgbClr val="000000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Methodology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Data Exploration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503062" y="1025854"/>
            <a:ext cx="774860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영양제의 종류에 대해서 알아보자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61" y="1567497"/>
            <a:ext cx="3254293" cy="87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061" y="2696304"/>
            <a:ext cx="2747907" cy="226387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4572000" y="1854333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영양제의 종류에 대한 홈페이지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4572000" y="3580480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크롤링해보니 419 종류의 영양제</a:t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427165" y="4431836"/>
            <a:ext cx="560654" cy="32704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Methodology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Data Exploration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grpSp>
        <p:nvGrpSpPr>
          <p:cNvPr id="120" name="Google Shape;120;p6"/>
          <p:cNvGrpSpPr/>
          <p:nvPr/>
        </p:nvGrpSpPr>
        <p:grpSpPr>
          <a:xfrm>
            <a:off x="503061" y="2179735"/>
            <a:ext cx="6448099" cy="1076476"/>
            <a:chOff x="535665" y="1164794"/>
            <a:chExt cx="6448099" cy="1076476"/>
          </a:xfrm>
        </p:grpSpPr>
        <p:pic>
          <p:nvPicPr>
            <p:cNvPr id="121" name="Google Shape;12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21431" y="1164794"/>
              <a:ext cx="1524213" cy="94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2837" y="1193374"/>
              <a:ext cx="1495634" cy="943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78604" y="1164794"/>
              <a:ext cx="1505160" cy="1000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5665" y="1193374"/>
              <a:ext cx="1524213" cy="10478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6"/>
          <p:cNvSpPr txBox="1"/>
          <p:nvPr/>
        </p:nvSpPr>
        <p:spPr>
          <a:xfrm>
            <a:off x="503061" y="1069299"/>
            <a:ext cx="6448099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최근 5개년의 데이터 (2016~2020)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503061" y="1567299"/>
            <a:ext cx="6448099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유튜브 지역 선택 : 우리나라와 영어를 사용하는 대표적인 세 국가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514650" y="3576201"/>
            <a:ext cx="6448099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누적 조회수, 좋아요 수, 싫어요 수,  댓글 수, 비디오 아이디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503061" y="4074201"/>
            <a:ext cx="7676295" cy="7291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카테고리 (영상의 종류)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Sports, People &amp; Blogs, Howto &amp; Style, Education, Science &amp; Technology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503062" y="1025854"/>
            <a:ext cx="774860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1. 워드 클라우드 (콜라겐)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30" y="1707627"/>
            <a:ext cx="3729207" cy="322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3047" y="1716416"/>
            <a:ext cx="3708893" cy="320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503062" y="1025854"/>
            <a:ext cx="774860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1. 워드 클라우드 (멜라토닌)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30" y="1707627"/>
            <a:ext cx="3729207" cy="322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3122" y="1716417"/>
            <a:ext cx="3708893" cy="320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0" y="0"/>
            <a:ext cx="3185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503063" y="695375"/>
            <a:ext cx="4609264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분석 결과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503062" y="1025854"/>
            <a:ext cx="7748601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mja Flower"/>
                <a:ea typeface="Gamja Flower"/>
                <a:cs typeface="Gamja Flower"/>
                <a:sym typeface="Gamja Flower"/>
              </a:rPr>
              <a:t>1. 워드 클라우드 (비타민 C)</a:t>
            </a:r>
            <a:endParaRPr b="0" i="0" sz="1800" u="none" cap="none" strike="noStrike">
              <a:solidFill>
                <a:schemeClr val="dk1"/>
              </a:solidFill>
              <a:latin typeface="Gamja Flower"/>
              <a:ea typeface="Gamja Flower"/>
              <a:cs typeface="Gamja Flower"/>
              <a:sym typeface="Gamja Flower"/>
            </a:endParaRPr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30" y="1707627"/>
            <a:ext cx="3729207" cy="322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3122" y="1716417"/>
            <a:ext cx="3708893" cy="320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YOUNGJIN NOH</dc:creator>
</cp:coreProperties>
</file>