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62"/>
  </p:notesMasterIdLst>
  <p:sldIdLst>
    <p:sldId id="283" r:id="rId5"/>
    <p:sldId id="258" r:id="rId6"/>
    <p:sldId id="257" r:id="rId7"/>
    <p:sldId id="476" r:id="rId8"/>
    <p:sldId id="340" r:id="rId9"/>
    <p:sldId id="341" r:id="rId10"/>
    <p:sldId id="342" r:id="rId11"/>
    <p:sldId id="259" r:id="rId12"/>
    <p:sldId id="347" r:id="rId13"/>
    <p:sldId id="343" r:id="rId14"/>
    <p:sldId id="260" r:id="rId15"/>
    <p:sldId id="261" r:id="rId16"/>
    <p:sldId id="262" r:id="rId17"/>
    <p:sldId id="264" r:id="rId18"/>
    <p:sldId id="265" r:id="rId19"/>
    <p:sldId id="266" r:id="rId20"/>
    <p:sldId id="267" r:id="rId21"/>
    <p:sldId id="268" r:id="rId22"/>
    <p:sldId id="269" r:id="rId23"/>
    <p:sldId id="270" r:id="rId24"/>
    <p:sldId id="271" r:id="rId25"/>
    <p:sldId id="273" r:id="rId26"/>
    <p:sldId id="274" r:id="rId27"/>
    <p:sldId id="275" r:id="rId28"/>
    <p:sldId id="276" r:id="rId29"/>
    <p:sldId id="277" r:id="rId30"/>
    <p:sldId id="278" r:id="rId31"/>
    <p:sldId id="279" r:id="rId32"/>
    <p:sldId id="280" r:id="rId33"/>
    <p:sldId id="281" r:id="rId34"/>
    <p:sldId id="289" r:id="rId35"/>
    <p:sldId id="291" r:id="rId36"/>
    <p:sldId id="290" r:id="rId37"/>
    <p:sldId id="282" r:id="rId38"/>
    <p:sldId id="284" r:id="rId39"/>
    <p:sldId id="285" r:id="rId40"/>
    <p:sldId id="286" r:id="rId41"/>
    <p:sldId id="287" r:id="rId42"/>
    <p:sldId id="288" r:id="rId43"/>
    <p:sldId id="307" r:id="rId44"/>
    <p:sldId id="292" r:id="rId45"/>
    <p:sldId id="293" r:id="rId46"/>
    <p:sldId id="294" r:id="rId47"/>
    <p:sldId id="295" r:id="rId48"/>
    <p:sldId id="296" r:id="rId49"/>
    <p:sldId id="297" r:id="rId50"/>
    <p:sldId id="445" r:id="rId51"/>
    <p:sldId id="461" r:id="rId52"/>
    <p:sldId id="462" r:id="rId53"/>
    <p:sldId id="463" r:id="rId54"/>
    <p:sldId id="464" r:id="rId55"/>
    <p:sldId id="298" r:id="rId56"/>
    <p:sldId id="299" r:id="rId57"/>
    <p:sldId id="300" r:id="rId58"/>
    <p:sldId id="471" r:id="rId59"/>
    <p:sldId id="475" r:id="rId60"/>
    <p:sldId id="339" r:id="rId61"/>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66" autoAdjust="0"/>
  </p:normalViewPr>
  <p:slideViewPr>
    <p:cSldViewPr snapToGrid="0">
      <p:cViewPr varScale="1">
        <p:scale>
          <a:sx n="87" d="100"/>
          <a:sy n="87" d="100"/>
        </p:scale>
        <p:origin x="1358" y="5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56255"/>
          <a:ext cx="3989614" cy="304200"/>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Solution Capabilities</a:t>
          </a:r>
        </a:p>
      </dsp:txBody>
      <dsp:txXfrm>
        <a:off x="14850" y="71105"/>
        <a:ext cx="3959914" cy="274500"/>
      </dsp:txXfrm>
    </dsp:sp>
    <dsp:sp modelId="{585B5044-96E9-4960-AB97-5B00C49B0AFE}">
      <dsp:nvSpPr>
        <dsp:cNvPr id="0" name=""/>
        <dsp:cNvSpPr/>
      </dsp:nvSpPr>
      <dsp:spPr>
        <a:xfrm>
          <a:off x="0" y="360455"/>
          <a:ext cx="398961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Unbalanced multi-phase power flow</a:t>
          </a:r>
        </a:p>
        <a:p>
          <a:pPr marL="57150" lvl="1" indent="-57150" algn="l" defTabSz="444500">
            <a:lnSpc>
              <a:spcPct val="90000"/>
            </a:lnSpc>
            <a:spcBef>
              <a:spcPct val="0"/>
            </a:spcBef>
            <a:spcAft>
              <a:spcPct val="20000"/>
            </a:spcAft>
            <a:buChar char="•"/>
          </a:pPr>
          <a:r>
            <a:rPr lang="en-US" sz="1000" kern="1200" dirty="0"/>
            <a:t>Quasi-static time-series (QSTS)</a:t>
          </a:r>
        </a:p>
        <a:p>
          <a:pPr marL="57150" lvl="1" indent="-57150" algn="l" defTabSz="444500">
            <a:lnSpc>
              <a:spcPct val="90000"/>
            </a:lnSpc>
            <a:spcBef>
              <a:spcPct val="0"/>
            </a:spcBef>
            <a:spcAft>
              <a:spcPct val="20000"/>
            </a:spcAft>
            <a:buChar char="•"/>
          </a:pPr>
          <a:r>
            <a:rPr lang="en-US" sz="1000" kern="1200" dirty="0"/>
            <a:t>Fault analysis</a:t>
          </a:r>
        </a:p>
        <a:p>
          <a:pPr marL="57150" lvl="1" indent="-57150" algn="l" defTabSz="444500">
            <a:lnSpc>
              <a:spcPct val="90000"/>
            </a:lnSpc>
            <a:spcBef>
              <a:spcPct val="0"/>
            </a:spcBef>
            <a:spcAft>
              <a:spcPct val="20000"/>
            </a:spcAft>
            <a:buChar char="•"/>
          </a:pPr>
          <a:r>
            <a:rPr lang="en-US" sz="1000" kern="1200" dirty="0"/>
            <a:t>Harmonic analysis</a:t>
          </a:r>
        </a:p>
        <a:p>
          <a:pPr marL="57150" lvl="1" indent="-57150" algn="l" defTabSz="444500">
            <a:lnSpc>
              <a:spcPct val="90000"/>
            </a:lnSpc>
            <a:spcBef>
              <a:spcPct val="0"/>
            </a:spcBef>
            <a:spcAft>
              <a:spcPct val="20000"/>
            </a:spcAft>
            <a:buChar char="•"/>
          </a:pPr>
          <a:r>
            <a:rPr lang="en-US" sz="1000" kern="1200" dirty="0"/>
            <a:t>Flicker analysis</a:t>
          </a:r>
        </a:p>
        <a:p>
          <a:pPr marL="57150" lvl="1" indent="-57150" algn="l" defTabSz="444500">
            <a:lnSpc>
              <a:spcPct val="90000"/>
            </a:lnSpc>
            <a:spcBef>
              <a:spcPct val="0"/>
            </a:spcBef>
            <a:spcAft>
              <a:spcPct val="20000"/>
            </a:spcAft>
            <a:buChar char="•"/>
          </a:pPr>
          <a:r>
            <a:rPr lang="en-US" sz="1000" kern="1200" dirty="0"/>
            <a:t>Linear and non-linear analysis</a:t>
          </a:r>
        </a:p>
        <a:p>
          <a:pPr marL="57150" lvl="1" indent="-57150" algn="l" defTabSz="444500">
            <a:lnSpc>
              <a:spcPct val="90000"/>
            </a:lnSpc>
            <a:spcBef>
              <a:spcPct val="0"/>
            </a:spcBef>
            <a:spcAft>
              <a:spcPct val="20000"/>
            </a:spcAft>
            <a:buChar char="•"/>
          </a:pPr>
          <a:r>
            <a:rPr lang="en-US" sz="1000" kern="1200" dirty="0"/>
            <a:t>Stray voltage/current analysis</a:t>
          </a:r>
        </a:p>
      </dsp:txBody>
      <dsp:txXfrm>
        <a:off x="0" y="360455"/>
        <a:ext cx="3989614" cy="1130220"/>
      </dsp:txXfrm>
    </dsp:sp>
    <dsp:sp modelId="{E2C6C0C5-9C03-4CBF-95B6-6682E516DB13}">
      <dsp:nvSpPr>
        <dsp:cNvPr id="0" name=""/>
        <dsp:cNvSpPr/>
      </dsp:nvSpPr>
      <dsp:spPr>
        <a:xfrm>
          <a:off x="0" y="1490675"/>
          <a:ext cx="3989614" cy="304200"/>
        </a:xfrm>
        <a:prstGeom prst="round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Grid Devices</a:t>
          </a:r>
        </a:p>
      </dsp:txBody>
      <dsp:txXfrm>
        <a:off x="14850" y="1505525"/>
        <a:ext cx="3959914" cy="274500"/>
      </dsp:txXfrm>
    </dsp:sp>
    <dsp:sp modelId="{AD284B58-6828-4CEC-BC35-E5979F40F0FE}">
      <dsp:nvSpPr>
        <dsp:cNvPr id="0" name=""/>
        <dsp:cNvSpPr/>
      </dsp:nvSpPr>
      <dsp:spPr>
        <a:xfrm>
          <a:off x="0" y="1794875"/>
          <a:ext cx="3989614" cy="45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Full library of traditional assets (lines, conductors, transformers, cap banks, switches, etc.)</a:t>
          </a:r>
        </a:p>
        <a:p>
          <a:pPr marL="57150" lvl="1" indent="-57150" algn="l" defTabSz="444500">
            <a:lnSpc>
              <a:spcPct val="90000"/>
            </a:lnSpc>
            <a:spcBef>
              <a:spcPct val="0"/>
            </a:spcBef>
            <a:spcAft>
              <a:spcPct val="20000"/>
            </a:spcAft>
            <a:buChar char="•"/>
          </a:pPr>
          <a:r>
            <a:rPr lang="en-US" sz="1000" kern="1200" dirty="0"/>
            <a:t>Load models</a:t>
          </a:r>
        </a:p>
      </dsp:txBody>
      <dsp:txXfrm>
        <a:off x="0" y="1794875"/>
        <a:ext cx="3989614" cy="457470"/>
      </dsp:txXfrm>
    </dsp:sp>
    <dsp:sp modelId="{22E15E88-1047-4876-BA86-447A3463695A}">
      <dsp:nvSpPr>
        <dsp:cNvPr id="0" name=""/>
        <dsp:cNvSpPr/>
      </dsp:nvSpPr>
      <dsp:spPr>
        <a:xfrm>
          <a:off x="0" y="2252346"/>
          <a:ext cx="3989614" cy="304200"/>
        </a:xfrm>
        <a:prstGeom prst="roundRec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Controls</a:t>
          </a:r>
        </a:p>
      </dsp:txBody>
      <dsp:txXfrm>
        <a:off x="14850" y="2267196"/>
        <a:ext cx="3959914" cy="274500"/>
      </dsp:txXfrm>
    </dsp:sp>
    <dsp:sp modelId="{774A68B6-3E3A-4BA9-8E88-3833DB2833F9}">
      <dsp:nvSpPr>
        <dsp:cNvPr id="0" name=""/>
        <dsp:cNvSpPr/>
      </dsp:nvSpPr>
      <dsp:spPr>
        <a:xfrm>
          <a:off x="0" y="2556545"/>
          <a:ext cx="3989614"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Line Reg/LTC, cap banks</a:t>
          </a:r>
        </a:p>
        <a:p>
          <a:pPr marL="57150" lvl="1" indent="-57150" algn="l" defTabSz="444500">
            <a:lnSpc>
              <a:spcPct val="90000"/>
            </a:lnSpc>
            <a:spcBef>
              <a:spcPct val="0"/>
            </a:spcBef>
            <a:spcAft>
              <a:spcPct val="20000"/>
            </a:spcAft>
            <a:buChar char="•"/>
          </a:pPr>
          <a:r>
            <a:rPr lang="en-US" sz="1000" kern="1200" dirty="0"/>
            <a:t>DER smart inverter</a:t>
          </a:r>
        </a:p>
        <a:p>
          <a:pPr marL="57150" lvl="1" indent="-57150" algn="l" defTabSz="444500">
            <a:lnSpc>
              <a:spcPct val="90000"/>
            </a:lnSpc>
            <a:spcBef>
              <a:spcPct val="0"/>
            </a:spcBef>
            <a:spcAft>
              <a:spcPct val="20000"/>
            </a:spcAft>
            <a:buChar char="•"/>
          </a:pPr>
          <a:r>
            <a:rPr lang="en-US" sz="1000" kern="1200" dirty="0"/>
            <a:t>Energy storage dispatch</a:t>
          </a:r>
        </a:p>
        <a:p>
          <a:pPr marL="57150" lvl="1" indent="-57150" algn="l" defTabSz="444500">
            <a:lnSpc>
              <a:spcPct val="90000"/>
            </a:lnSpc>
            <a:spcBef>
              <a:spcPct val="0"/>
            </a:spcBef>
            <a:spcAft>
              <a:spcPct val="20000"/>
            </a:spcAft>
            <a:buChar char="•"/>
          </a:pPr>
          <a:r>
            <a:rPr lang="en-US" sz="1000" kern="1200" dirty="0"/>
            <a:t>DMS/DERMS</a:t>
          </a:r>
        </a:p>
        <a:p>
          <a:pPr marL="57150" lvl="1" indent="-57150" algn="l" defTabSz="444500">
            <a:lnSpc>
              <a:spcPct val="90000"/>
            </a:lnSpc>
            <a:spcBef>
              <a:spcPct val="0"/>
            </a:spcBef>
            <a:spcAft>
              <a:spcPct val="20000"/>
            </a:spcAft>
            <a:buChar char="•"/>
          </a:pPr>
          <a:r>
            <a:rPr lang="en-US" sz="1000" kern="1200" dirty="0"/>
            <a:t>VVO</a:t>
          </a:r>
        </a:p>
        <a:p>
          <a:pPr marL="57150" lvl="1" indent="-57150" algn="l" defTabSz="444500">
            <a:lnSpc>
              <a:spcPct val="90000"/>
            </a:lnSpc>
            <a:spcBef>
              <a:spcPct val="0"/>
            </a:spcBef>
            <a:spcAft>
              <a:spcPct val="20000"/>
            </a:spcAft>
            <a:buChar char="•"/>
          </a:pPr>
          <a:r>
            <a:rPr lang="en-US" sz="1000" kern="1200" dirty="0"/>
            <a:t>Price modeling/dispatch</a:t>
          </a:r>
        </a:p>
      </dsp:txBody>
      <dsp:txXfrm>
        <a:off x="0" y="2556545"/>
        <a:ext cx="3989614" cy="968760"/>
      </dsp:txXfrm>
    </dsp:sp>
    <dsp:sp modelId="{AF5B46B8-88EE-4436-B336-27DC83626841}">
      <dsp:nvSpPr>
        <dsp:cNvPr id="0" name=""/>
        <dsp:cNvSpPr/>
      </dsp:nvSpPr>
      <dsp:spPr>
        <a:xfrm>
          <a:off x="0" y="3525306"/>
          <a:ext cx="3989614" cy="304200"/>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Automation</a:t>
          </a:r>
          <a:endParaRPr lang="en-US" sz="1300" kern="1200" dirty="0"/>
        </a:p>
      </dsp:txBody>
      <dsp:txXfrm>
        <a:off x="14850" y="3540156"/>
        <a:ext cx="3959914" cy="274500"/>
      </dsp:txXfrm>
    </dsp:sp>
    <dsp:sp modelId="{74604D28-80FF-4E1E-839E-FDE93F769C8F}">
      <dsp:nvSpPr>
        <dsp:cNvPr id="0" name=""/>
        <dsp:cNvSpPr/>
      </dsp:nvSpPr>
      <dsp:spPr>
        <a:xfrm>
          <a:off x="0" y="3829506"/>
          <a:ext cx="3989614" cy="49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Distribution automation</a:t>
          </a:r>
        </a:p>
        <a:p>
          <a:pPr marL="57150" lvl="1" indent="-57150" algn="l" defTabSz="444500">
            <a:lnSpc>
              <a:spcPct val="90000"/>
            </a:lnSpc>
            <a:spcBef>
              <a:spcPct val="0"/>
            </a:spcBef>
            <a:spcAft>
              <a:spcPct val="20000"/>
            </a:spcAft>
            <a:buChar char="•"/>
          </a:pPr>
          <a:r>
            <a:rPr lang="en-US" sz="1000" kern="1200" dirty="0"/>
            <a:t>Load transfers</a:t>
          </a:r>
        </a:p>
        <a:p>
          <a:pPr marL="57150" lvl="1" indent="-57150" algn="l" defTabSz="444500">
            <a:lnSpc>
              <a:spcPct val="90000"/>
            </a:lnSpc>
            <a:spcBef>
              <a:spcPct val="0"/>
            </a:spcBef>
            <a:spcAft>
              <a:spcPct val="20000"/>
            </a:spcAft>
            <a:buChar char="•"/>
          </a:pPr>
          <a:r>
            <a:rPr lang="en-US" sz="1000" kern="1200" dirty="0"/>
            <a:t>FLISR (Fault Location, Isolation, and Service Restoration)</a:t>
          </a:r>
        </a:p>
      </dsp:txBody>
      <dsp:txXfrm>
        <a:off x="0" y="3829506"/>
        <a:ext cx="3989614" cy="497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188430"/>
          <a:ext cx="3916250" cy="280799"/>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3707" y="202137"/>
        <a:ext cx="3888836" cy="253385"/>
      </dsp:txXfrm>
    </dsp:sp>
    <dsp:sp modelId="{44580BBB-3AC3-4051-AD53-60B6DEDB08F3}">
      <dsp:nvSpPr>
        <dsp:cNvPr id="0" name=""/>
        <dsp:cNvSpPr/>
      </dsp:nvSpPr>
      <dsp:spPr>
        <a:xfrm>
          <a:off x="0" y="469230"/>
          <a:ext cx="3916250" cy="101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469230"/>
        <a:ext cx="3916250" cy="1018440"/>
      </dsp:txXfrm>
    </dsp:sp>
    <dsp:sp modelId="{40B71E01-6BFB-4C6F-9223-259B310EB2C7}">
      <dsp:nvSpPr>
        <dsp:cNvPr id="0" name=""/>
        <dsp:cNvSpPr/>
      </dsp:nvSpPr>
      <dsp:spPr>
        <a:xfrm>
          <a:off x="0" y="1487671"/>
          <a:ext cx="3916250" cy="280799"/>
        </a:xfrm>
        <a:prstGeom prst="roundRect">
          <a:avLst/>
        </a:prstGeom>
        <a:solidFill>
          <a:schemeClr val="accent1">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3707" y="1501378"/>
        <a:ext cx="3888836" cy="253385"/>
      </dsp:txXfrm>
    </dsp:sp>
    <dsp:sp modelId="{DAAAFDA8-BE11-4964-B48E-D1994475344C}">
      <dsp:nvSpPr>
        <dsp:cNvPr id="0" name=""/>
        <dsp:cNvSpPr/>
      </dsp:nvSpPr>
      <dsp:spPr>
        <a:xfrm>
          <a:off x="0" y="1768471"/>
          <a:ext cx="3916250" cy="58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68471"/>
        <a:ext cx="3916250" cy="583740"/>
      </dsp:txXfrm>
    </dsp:sp>
    <dsp:sp modelId="{BFB11C46-5BE6-449F-AB51-3CE0B5E76566}">
      <dsp:nvSpPr>
        <dsp:cNvPr id="0" name=""/>
        <dsp:cNvSpPr/>
      </dsp:nvSpPr>
      <dsp:spPr>
        <a:xfrm>
          <a:off x="0" y="2352211"/>
          <a:ext cx="3916250" cy="280799"/>
        </a:xfrm>
        <a:prstGeom prst="roundRect">
          <a:avLst/>
        </a:prstGeom>
        <a:solidFill>
          <a:schemeClr val="accent1">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3707" y="2365918"/>
        <a:ext cx="3888836" cy="253385"/>
      </dsp:txXfrm>
    </dsp:sp>
    <dsp:sp modelId="{F11BA5DA-4B77-4318-A93E-F34C592E28F1}">
      <dsp:nvSpPr>
        <dsp:cNvPr id="0" name=""/>
        <dsp:cNvSpPr/>
      </dsp:nvSpPr>
      <dsp:spPr>
        <a:xfrm>
          <a:off x="0" y="2633011"/>
          <a:ext cx="3916250" cy="583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33011"/>
        <a:ext cx="3916250" cy="583740"/>
      </dsp:txXfrm>
    </dsp:sp>
    <dsp:sp modelId="{309EDC80-F9D8-4748-B0EC-BEDC41A6270A}">
      <dsp:nvSpPr>
        <dsp:cNvPr id="0" name=""/>
        <dsp:cNvSpPr/>
      </dsp:nvSpPr>
      <dsp:spPr>
        <a:xfrm>
          <a:off x="0" y="3216751"/>
          <a:ext cx="3916250" cy="280799"/>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3707" y="3230458"/>
        <a:ext cx="3888836" cy="253385"/>
      </dsp:txXfrm>
    </dsp:sp>
    <dsp:sp modelId="{BE504B98-9466-49DE-AEBA-74D59F43BCC8}">
      <dsp:nvSpPr>
        <dsp:cNvPr id="0" name=""/>
        <dsp:cNvSpPr/>
      </dsp:nvSpPr>
      <dsp:spPr>
        <a:xfrm>
          <a:off x="0" y="3497551"/>
          <a:ext cx="391625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497551"/>
        <a:ext cx="3916250" cy="447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10/24/2018</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5431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15</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27965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6420221-9BB0-4609-8D4A-E891A2EF3CE9}" type="slidenum">
              <a:rPr lang="en-US" altLang="en-US" sz="1200">
                <a:solidFill>
                  <a:schemeClr val="tx1"/>
                </a:solidFill>
              </a:rPr>
              <a:pPr/>
              <a:t>16</a:t>
            </a:fld>
            <a:endParaRPr lang="en-US" altLang="en-US" sz="1200">
              <a:solidFill>
                <a:schemeClr val="tx1"/>
              </a:solidFill>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00235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17</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2152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581DD7-6321-4457-87CF-E10AD80D8DFB}" type="slidenum">
              <a:rPr lang="en-US" altLang="en-US" sz="1200">
                <a:solidFill>
                  <a:schemeClr val="tx1"/>
                </a:solidFill>
              </a:rPr>
              <a:pPr/>
              <a:t>18</a:t>
            </a:fld>
            <a:endParaRPr lang="en-US" altLang="en-US" sz="1200">
              <a:solidFill>
                <a:schemeClr val="tx1"/>
              </a:solidFill>
            </a:endParaRPr>
          </a:p>
        </p:txBody>
      </p:sp>
      <p:sp>
        <p:nvSpPr>
          <p:cNvPr id="220163" name="Rectangle 2"/>
          <p:cNvSpPr>
            <a:spLocks noGrp="1" noRot="1" noChangeAspect="1" noChangeArrowheads="1" noTextEdit="1"/>
          </p:cNvSpPr>
          <p:nvPr>
            <p:ph type="sldImg"/>
          </p:nvPr>
        </p:nvSpPr>
        <p:spPr>
          <a:xfrm>
            <a:off x="1108075" y="695325"/>
            <a:ext cx="4646613" cy="3486150"/>
          </a:xfrm>
          <a:ln/>
        </p:spPr>
      </p:sp>
      <p:sp>
        <p:nvSpPr>
          <p:cNvPr id="22016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04307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19</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8075" y="695325"/>
            <a:ext cx="46466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38988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22</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67983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23</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2955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24</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2430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25</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6505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26</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424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5</a:t>
            </a:fld>
            <a:endParaRPr lang="en-US"/>
          </a:p>
        </p:txBody>
      </p:sp>
    </p:spTree>
    <p:extLst>
      <p:ext uri="{BB962C8B-B14F-4D97-AF65-F5344CB8AC3E}">
        <p14:creationId xmlns:p14="http://schemas.microsoft.com/office/powerpoint/2010/main" val="3453690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32</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60004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34</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9045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35</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073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37</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85214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38</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54209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42</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11989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CC828B9-91BA-4529-8A2E-3DEA18175D31}" type="slidenum">
              <a:rPr lang="en-US" altLang="en-US" sz="1200">
                <a:solidFill>
                  <a:schemeClr val="tx1"/>
                </a:solidFill>
              </a:rPr>
              <a:pPr/>
              <a:t>43</a:t>
            </a:fld>
            <a:endParaRPr lang="en-US" altLang="en-US" sz="1200">
              <a:solidFill>
                <a:schemeClr val="tx1"/>
              </a:solidFill>
            </a:endParaRPr>
          </a:p>
        </p:txBody>
      </p:sp>
      <p:sp>
        <p:nvSpPr>
          <p:cNvPr id="239619" name="Rectangle 2"/>
          <p:cNvSpPr>
            <a:spLocks noGrp="1" noRot="1" noChangeAspect="1" noChangeArrowheads="1" noTextEdit="1"/>
          </p:cNvSpPr>
          <p:nvPr>
            <p:ph type="sldImg"/>
          </p:nvPr>
        </p:nvSpPr>
        <p:spPr>
          <a:xfrm>
            <a:off x="1106488" y="695325"/>
            <a:ext cx="4646612" cy="3486150"/>
          </a:xfrm>
          <a:ln/>
        </p:spPr>
      </p:sp>
      <p:sp>
        <p:nvSpPr>
          <p:cNvPr id="239620"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4148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683557D-012D-45BF-96D7-26FF2DABF960}" type="slidenum">
              <a:rPr lang="en-US" altLang="en-US" sz="1200">
                <a:solidFill>
                  <a:schemeClr val="tx1"/>
                </a:solidFill>
              </a:rPr>
              <a:pPr/>
              <a:t>44</a:t>
            </a:fld>
            <a:endParaRPr lang="en-US" altLang="en-US" sz="1200">
              <a:solidFill>
                <a:schemeClr val="tx1"/>
              </a:solidFill>
            </a:endParaRPr>
          </a:p>
        </p:txBody>
      </p:sp>
      <p:sp>
        <p:nvSpPr>
          <p:cNvPr id="240643" name="Rectangle 2"/>
          <p:cNvSpPr>
            <a:spLocks noGrp="1" noRot="1" noChangeAspect="1" noChangeArrowheads="1" noTextEdit="1"/>
          </p:cNvSpPr>
          <p:nvPr>
            <p:ph type="sldImg"/>
          </p:nvPr>
        </p:nvSpPr>
        <p:spPr>
          <a:xfrm>
            <a:off x="1106488" y="695325"/>
            <a:ext cx="4646612" cy="3486150"/>
          </a:xfrm>
          <a:ln/>
        </p:spPr>
      </p:sp>
      <p:sp>
        <p:nvSpPr>
          <p:cNvPr id="2406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9063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4BD3DF-8ADC-4277-BE36-BFCDEE970660}" type="slidenum">
              <a:rPr lang="en-US" altLang="en-US" sz="1200">
                <a:solidFill>
                  <a:schemeClr val="tx1"/>
                </a:solidFill>
              </a:rPr>
              <a:pPr/>
              <a:t>45</a:t>
            </a:fld>
            <a:endParaRPr lang="en-US" altLang="en-US" sz="1200">
              <a:solidFill>
                <a:schemeClr val="tx1"/>
              </a:solidFill>
            </a:endParaRPr>
          </a:p>
        </p:txBody>
      </p:sp>
      <p:sp>
        <p:nvSpPr>
          <p:cNvPr id="241667" name="Rectangle 2"/>
          <p:cNvSpPr>
            <a:spLocks noGrp="1" noRot="1" noChangeAspect="1" noChangeArrowheads="1" noTextEdit="1"/>
          </p:cNvSpPr>
          <p:nvPr>
            <p:ph type="sldImg"/>
          </p:nvPr>
        </p:nvSpPr>
        <p:spPr>
          <a:xfrm>
            <a:off x="1106488" y="695325"/>
            <a:ext cx="4646612" cy="3486150"/>
          </a:xfrm>
          <a:ln/>
        </p:spPr>
      </p:sp>
      <p:sp>
        <p:nvSpPr>
          <p:cNvPr id="2416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746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5915B7-A34F-4AE0-893A-132FAA466150}" type="slidenum">
              <a:rPr lang="en-US" altLang="en-US" sz="1200">
                <a:solidFill>
                  <a:schemeClr val="tx1"/>
                </a:solidFill>
              </a:rPr>
              <a:pPr/>
              <a:t>46</a:t>
            </a:fld>
            <a:endParaRPr lang="en-US" altLang="en-US" sz="1200">
              <a:solidFill>
                <a:schemeClr val="tx1"/>
              </a:solidFill>
            </a:endParaRPr>
          </a:p>
        </p:txBody>
      </p:sp>
      <p:sp>
        <p:nvSpPr>
          <p:cNvPr id="242691" name="Rectangle 2"/>
          <p:cNvSpPr>
            <a:spLocks noGrp="1" noRot="1" noChangeAspect="1" noChangeArrowheads="1" noTextEdit="1"/>
          </p:cNvSpPr>
          <p:nvPr>
            <p:ph type="sldImg"/>
          </p:nvPr>
        </p:nvSpPr>
        <p:spPr>
          <a:xfrm>
            <a:off x="1106488" y="695325"/>
            <a:ext cx="4646612" cy="3486150"/>
          </a:xfrm>
          <a:ln/>
        </p:spPr>
      </p:sp>
      <p:sp>
        <p:nvSpPr>
          <p:cNvPr id="24269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7122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863580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1BF82F3-F2C0-4841-AFB9-E8AAB6A7629E}" type="slidenum">
              <a:rPr lang="en-US" altLang="en-US" sz="1200">
                <a:solidFill>
                  <a:schemeClr val="tx1"/>
                </a:solidFill>
              </a:rPr>
              <a:pPr/>
              <a:t>48</a:t>
            </a:fld>
            <a:endParaRPr lang="en-US" altLang="en-US" sz="1200">
              <a:solidFill>
                <a:schemeClr val="tx1"/>
              </a:solidFill>
            </a:endParaRPr>
          </a:p>
        </p:txBody>
      </p:sp>
      <p:sp>
        <p:nvSpPr>
          <p:cNvPr id="265219" name="Rectangle 2"/>
          <p:cNvSpPr>
            <a:spLocks noGrp="1" noRot="1" noChangeAspect="1" noChangeArrowheads="1" noTextEdit="1"/>
          </p:cNvSpPr>
          <p:nvPr>
            <p:ph type="sldImg"/>
          </p:nvPr>
        </p:nvSpPr>
        <p:spPr>
          <a:xfrm>
            <a:off x="1106488" y="695325"/>
            <a:ext cx="4646612" cy="3486150"/>
          </a:xfrm>
          <a:ln/>
        </p:spPr>
      </p:sp>
      <p:sp>
        <p:nvSpPr>
          <p:cNvPr id="26522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88481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1DAEB54-13AF-4ED4-A9D7-DA76DBD928E1}" type="slidenum">
              <a:rPr lang="en-US" altLang="en-US" sz="1200">
                <a:solidFill>
                  <a:schemeClr val="tx1"/>
                </a:solidFill>
              </a:rPr>
              <a:pPr/>
              <a:t>49</a:t>
            </a:fld>
            <a:endParaRPr lang="en-US" altLang="en-US" sz="1200">
              <a:solidFill>
                <a:schemeClr val="tx1"/>
              </a:solidFill>
            </a:endParaRPr>
          </a:p>
        </p:txBody>
      </p:sp>
      <p:sp>
        <p:nvSpPr>
          <p:cNvPr id="266243" name="Rectangle 2"/>
          <p:cNvSpPr>
            <a:spLocks noGrp="1" noRot="1" noChangeAspect="1" noChangeArrowheads="1" noTextEdit="1"/>
          </p:cNvSpPr>
          <p:nvPr>
            <p:ph type="sldImg"/>
          </p:nvPr>
        </p:nvSpPr>
        <p:spPr>
          <a:xfrm>
            <a:off x="1106488" y="695325"/>
            <a:ext cx="4646612" cy="3486150"/>
          </a:xfrm>
          <a:ln/>
        </p:spPr>
      </p:sp>
      <p:sp>
        <p:nvSpPr>
          <p:cNvPr id="266244"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33176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7206B5-C256-4B24-B22D-F27A31C75CC4}" type="slidenum">
              <a:rPr lang="en-US" altLang="en-US" sz="1200">
                <a:solidFill>
                  <a:schemeClr val="tx1"/>
                </a:solidFill>
              </a:rPr>
              <a:pPr/>
              <a:t>50</a:t>
            </a:fld>
            <a:endParaRPr lang="en-US" altLang="en-US" sz="1200">
              <a:solidFill>
                <a:schemeClr val="tx1"/>
              </a:solidFill>
            </a:endParaRPr>
          </a:p>
        </p:txBody>
      </p:sp>
      <p:sp>
        <p:nvSpPr>
          <p:cNvPr id="267267" name="Rectangle 2"/>
          <p:cNvSpPr>
            <a:spLocks noGrp="1" noRot="1" noChangeAspect="1" noChangeArrowheads="1" noTextEdit="1"/>
          </p:cNvSpPr>
          <p:nvPr>
            <p:ph type="sldImg"/>
          </p:nvPr>
        </p:nvSpPr>
        <p:spPr>
          <a:xfrm>
            <a:off x="1106488" y="695325"/>
            <a:ext cx="4646612" cy="3486150"/>
          </a:xfrm>
          <a:ln/>
        </p:spPr>
      </p:sp>
      <p:sp>
        <p:nvSpPr>
          <p:cNvPr id="26726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71379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57F4D3-F37E-445F-A73B-B2EEAEEC5D15}" type="slidenum">
              <a:rPr lang="en-US" altLang="en-US" sz="1200">
                <a:solidFill>
                  <a:schemeClr val="tx1"/>
                </a:solidFill>
              </a:rPr>
              <a:pPr/>
              <a:t>51</a:t>
            </a:fld>
            <a:endParaRPr lang="en-US" altLang="en-US" sz="1200">
              <a:solidFill>
                <a:schemeClr val="tx1"/>
              </a:solidFill>
            </a:endParaRPr>
          </a:p>
        </p:txBody>
      </p:sp>
      <p:sp>
        <p:nvSpPr>
          <p:cNvPr id="268291" name="Rectangle 2"/>
          <p:cNvSpPr>
            <a:spLocks noGrp="1" noRot="1" noChangeAspect="1" noChangeArrowheads="1" noTextEdit="1"/>
          </p:cNvSpPr>
          <p:nvPr>
            <p:ph type="sldImg"/>
          </p:nvPr>
        </p:nvSpPr>
        <p:spPr>
          <a:xfrm>
            <a:off x="1106488" y="695325"/>
            <a:ext cx="4646612" cy="3486150"/>
          </a:xfrm>
          <a:ln/>
        </p:spPr>
      </p:sp>
      <p:sp>
        <p:nvSpPr>
          <p:cNvPr id="268292"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26631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95BE7B-3E95-4FE6-ACB5-6B5F90A76885}" type="slidenum">
              <a:rPr lang="en-US" altLang="en-US" sz="1200">
                <a:solidFill>
                  <a:schemeClr val="tx1"/>
                </a:solidFill>
              </a:rPr>
              <a:pPr/>
              <a:t>52</a:t>
            </a:fld>
            <a:endParaRPr lang="en-US" altLang="en-US" sz="1200">
              <a:solidFill>
                <a:schemeClr val="tx1"/>
              </a:solidFill>
            </a:endParaRPr>
          </a:p>
        </p:txBody>
      </p:sp>
      <p:sp>
        <p:nvSpPr>
          <p:cNvPr id="270339" name="Rectangle 2"/>
          <p:cNvSpPr>
            <a:spLocks noGrp="1" noRot="1" noChangeAspect="1" noChangeArrowheads="1" noTextEdit="1"/>
          </p:cNvSpPr>
          <p:nvPr>
            <p:ph type="sldImg"/>
          </p:nvPr>
        </p:nvSpPr>
        <p:spPr>
          <a:xfrm>
            <a:off x="1106488" y="695325"/>
            <a:ext cx="4646612" cy="3486150"/>
          </a:xfrm>
          <a:ln/>
        </p:spPr>
      </p:sp>
      <p:sp>
        <p:nvSpPr>
          <p:cNvPr id="27034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571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22764AA-7678-49E4-9491-6F6F3546590A}" type="slidenum">
              <a:rPr lang="en-US" altLang="en-US" sz="1200">
                <a:solidFill>
                  <a:schemeClr val="tx1"/>
                </a:solidFill>
              </a:rPr>
              <a:pPr/>
              <a:t>53</a:t>
            </a:fld>
            <a:endParaRPr lang="en-US" altLang="en-US" sz="1200">
              <a:solidFill>
                <a:schemeClr val="tx1"/>
              </a:solidFill>
            </a:endParaRPr>
          </a:p>
        </p:txBody>
      </p:sp>
      <p:sp>
        <p:nvSpPr>
          <p:cNvPr id="285699" name="Rectangle 2"/>
          <p:cNvSpPr>
            <a:spLocks noGrp="1" noRot="1" noChangeAspect="1" noChangeArrowheads="1" noTextEdit="1"/>
          </p:cNvSpPr>
          <p:nvPr>
            <p:ph type="sldImg"/>
          </p:nvPr>
        </p:nvSpPr>
        <p:spPr>
          <a:xfrm>
            <a:off x="1106488" y="695325"/>
            <a:ext cx="4646612" cy="3486150"/>
          </a:xfrm>
          <a:ln/>
        </p:spPr>
      </p:sp>
      <p:sp>
        <p:nvSpPr>
          <p:cNvPr id="285700"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39983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8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F22986-7265-46AE-9AC9-E27BCE045C40}" type="slidenum">
              <a:rPr lang="en-US" altLang="en-US" sz="1200">
                <a:solidFill>
                  <a:schemeClr val="tx1"/>
                </a:solidFill>
              </a:rPr>
              <a:pPr/>
              <a:t>55</a:t>
            </a:fld>
            <a:endParaRPr lang="en-US" altLang="en-US" sz="1200">
              <a:solidFill>
                <a:schemeClr val="tx1"/>
              </a:solidFill>
            </a:endParaRPr>
          </a:p>
        </p:txBody>
      </p:sp>
    </p:spTree>
    <p:extLst>
      <p:ext uri="{BB962C8B-B14F-4D97-AF65-F5344CB8AC3E}">
        <p14:creationId xmlns:p14="http://schemas.microsoft.com/office/powerpoint/2010/main" val="2890033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11A910D-69BB-4418-992D-DC539D81EF1F}" type="slidenum">
              <a:rPr lang="en-US" altLang="en-US" sz="1200">
                <a:solidFill>
                  <a:schemeClr val="tx1"/>
                </a:solidFill>
              </a:rPr>
              <a:pPr/>
              <a:t>56</a:t>
            </a:fld>
            <a:endParaRPr lang="en-US" altLang="en-US" sz="1200">
              <a:solidFill>
                <a:schemeClr val="tx1"/>
              </a:solidFill>
            </a:endParaRPr>
          </a:p>
        </p:txBody>
      </p:sp>
      <p:sp>
        <p:nvSpPr>
          <p:cNvPr id="282627" name="Rectangle 2"/>
          <p:cNvSpPr>
            <a:spLocks noGrp="1" noRot="1" noChangeAspect="1" noChangeArrowheads="1" noTextEdit="1"/>
          </p:cNvSpPr>
          <p:nvPr>
            <p:ph type="sldImg"/>
          </p:nvPr>
        </p:nvSpPr>
        <p:spPr>
          <a:xfrm>
            <a:off x="1106488" y="695325"/>
            <a:ext cx="4646612" cy="3486150"/>
          </a:xfrm>
          <a:ln/>
        </p:spPr>
      </p:sp>
      <p:sp>
        <p:nvSpPr>
          <p:cNvPr id="28262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1557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1045003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8</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7569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9</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81053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12</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1153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0BC35B8-9F60-45CD-A253-CFC71DC27127}" type="slidenum">
              <a:rPr lang="en-US" altLang="en-US" sz="1200">
                <a:solidFill>
                  <a:schemeClr val="tx1"/>
                </a:solidFill>
              </a:rPr>
              <a:pPr/>
              <a:t>13</a:t>
            </a:fld>
            <a:endParaRPr lang="en-US" altLang="en-US" sz="1200">
              <a:solidFill>
                <a:schemeClr val="tx1"/>
              </a:solidFill>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24806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14</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48029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2018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34.wmf"/><Relationship Id="rId5" Type="http://schemas.openxmlformats.org/officeDocument/2006/relationships/oleObject" Target="../embeddings/oleObject3.bin"/><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www.epri.com/#/pages/sa/opendss" TargetMode="Externa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4.emf"/><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r>
              <a:rPr lang="en-US" b="1" dirty="0"/>
              <a:t>Roger Dugan</a:t>
            </a:r>
            <a:br>
              <a:rPr lang="en-US" b="1" dirty="0"/>
            </a:br>
            <a:r>
              <a:rPr lang="en-US" dirty="0"/>
              <a:t>Sr. Technical Executive</a:t>
            </a:r>
          </a:p>
          <a:p>
            <a:pPr algn="r"/>
            <a:r>
              <a:rPr lang="en-US" b="1" dirty="0"/>
              <a:t>Davis Montenegro</a:t>
            </a:r>
            <a:br>
              <a:rPr lang="en-US" b="1" dirty="0"/>
            </a:br>
            <a:r>
              <a:rPr lang="en-US" dirty="0"/>
              <a:t>Engineer/Scientist III</a:t>
            </a:r>
          </a:p>
          <a:p>
            <a:pPr algn="r"/>
            <a:r>
              <a:rPr lang="en-US" b="1" dirty="0"/>
              <a:t>NCSU </a:t>
            </a:r>
            <a:r>
              <a:rPr lang="en-US" b="1" dirty="0" err="1"/>
              <a:t>OpenDSS</a:t>
            </a:r>
            <a:r>
              <a:rPr lang="en-US" b="1" dirty="0"/>
              <a:t> Workshop</a:t>
            </a:r>
            <a:br>
              <a:rPr lang="en-US" dirty="0"/>
            </a:br>
            <a:r>
              <a:rPr lang="en-US" dirty="0"/>
              <a:t>Oct 25-26, 2018</a:t>
            </a:r>
            <a:br>
              <a:rPr lang="en-US" dirty="0"/>
            </a:br>
            <a:r>
              <a:rPr lang="en-US" dirty="0"/>
              <a:t>Raleigh, NC</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Introduction to </a:t>
            </a:r>
            <a:r>
              <a:rPr lang="en-US" dirty="0" err="1">
                <a:solidFill>
                  <a:schemeClr val="tx2"/>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875B-6822-4ACA-BD45-AC85585DC315}"/>
              </a:ext>
            </a:extLst>
          </p:cNvPr>
          <p:cNvSpPr>
            <a:spLocks noGrp="1"/>
          </p:cNvSpPr>
          <p:nvPr>
            <p:ph type="title"/>
          </p:nvPr>
        </p:nvSpPr>
        <p:spPr/>
        <p:txBody>
          <a:bodyPr>
            <a:normAutofit fontScale="90000"/>
          </a:bodyPr>
          <a:lstStyle/>
          <a:p>
            <a:r>
              <a:rPr lang="en-US" dirty="0"/>
              <a:t>Why a Positive Sequence Model is Often Inadequate for  Distribution System Analysis of North American System</a:t>
            </a:r>
          </a:p>
        </p:txBody>
      </p:sp>
      <p:pic>
        <p:nvPicPr>
          <p:cNvPr id="4" name="Picture 3">
            <a:extLst>
              <a:ext uri="{FF2B5EF4-FFF2-40B4-BE49-F238E27FC236}">
                <a16:creationId xmlns:a16="http://schemas.microsoft.com/office/drawing/2014/main" id="{864CE16A-F835-4C5C-B830-309B45D426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946" y="2400300"/>
            <a:ext cx="7376746" cy="3305906"/>
          </a:xfrm>
          <a:prstGeom prst="rect">
            <a:avLst/>
          </a:prstGeom>
          <a:noFill/>
          <a:ln>
            <a:noFill/>
          </a:ln>
        </p:spPr>
      </p:pic>
      <p:sp>
        <p:nvSpPr>
          <p:cNvPr id="5" name="TextBox 4">
            <a:extLst>
              <a:ext uri="{FF2B5EF4-FFF2-40B4-BE49-F238E27FC236}">
                <a16:creationId xmlns:a16="http://schemas.microsoft.com/office/drawing/2014/main" id="{B0E50DE6-11D0-44EF-A5DE-7FD36E8E7AA7}"/>
              </a:ext>
            </a:extLst>
          </p:cNvPr>
          <p:cNvSpPr txBox="1"/>
          <p:nvPr/>
        </p:nvSpPr>
        <p:spPr>
          <a:xfrm>
            <a:off x="6576645" y="4431323"/>
            <a:ext cx="1512277" cy="584775"/>
          </a:xfrm>
          <a:prstGeom prst="rect">
            <a:avLst/>
          </a:prstGeom>
          <a:noFill/>
        </p:spPr>
        <p:txBody>
          <a:bodyPr wrap="square" rtlCol="0">
            <a:spAutoFit/>
          </a:bodyPr>
          <a:lstStyle/>
          <a:p>
            <a:r>
              <a:rPr lang="en-US" dirty="0"/>
              <a:t>1-Phase Loads</a:t>
            </a:r>
          </a:p>
        </p:txBody>
      </p:sp>
      <p:sp>
        <p:nvSpPr>
          <p:cNvPr id="6" name="TextBox 5">
            <a:extLst>
              <a:ext uri="{FF2B5EF4-FFF2-40B4-BE49-F238E27FC236}">
                <a16:creationId xmlns:a16="http://schemas.microsoft.com/office/drawing/2014/main" id="{B3114F4A-C065-4E91-BBB9-0C5FAEACB09B}"/>
              </a:ext>
            </a:extLst>
          </p:cNvPr>
          <p:cNvSpPr txBox="1"/>
          <p:nvPr/>
        </p:nvSpPr>
        <p:spPr>
          <a:xfrm>
            <a:off x="6840415" y="1815525"/>
            <a:ext cx="1512277" cy="584775"/>
          </a:xfrm>
          <a:prstGeom prst="rect">
            <a:avLst/>
          </a:prstGeom>
          <a:noFill/>
        </p:spPr>
        <p:txBody>
          <a:bodyPr wrap="square" rtlCol="0">
            <a:spAutoFit/>
          </a:bodyPr>
          <a:lstStyle/>
          <a:p>
            <a:r>
              <a:rPr lang="en-US" dirty="0"/>
              <a:t>Open-Delta Regulator</a:t>
            </a:r>
          </a:p>
        </p:txBody>
      </p:sp>
      <p:sp>
        <p:nvSpPr>
          <p:cNvPr id="7" name="TextBox 6">
            <a:extLst>
              <a:ext uri="{FF2B5EF4-FFF2-40B4-BE49-F238E27FC236}">
                <a16:creationId xmlns:a16="http://schemas.microsoft.com/office/drawing/2014/main" id="{5672CEE4-2B7A-4E5A-AB63-0300551D595F}"/>
              </a:ext>
            </a:extLst>
          </p:cNvPr>
          <p:cNvSpPr txBox="1"/>
          <p:nvPr/>
        </p:nvSpPr>
        <p:spPr>
          <a:xfrm>
            <a:off x="4303835" y="4875209"/>
            <a:ext cx="1512277" cy="830997"/>
          </a:xfrm>
          <a:prstGeom prst="rect">
            <a:avLst/>
          </a:prstGeom>
          <a:noFill/>
        </p:spPr>
        <p:txBody>
          <a:bodyPr wrap="square" rtlCol="0">
            <a:spAutoFit/>
          </a:bodyPr>
          <a:lstStyle/>
          <a:p>
            <a:r>
              <a:rPr lang="en-US" dirty="0"/>
              <a:t>Blown Capacitor Fuse</a:t>
            </a:r>
          </a:p>
        </p:txBody>
      </p:sp>
      <p:sp>
        <p:nvSpPr>
          <p:cNvPr id="8" name="TextBox 7">
            <a:extLst>
              <a:ext uri="{FF2B5EF4-FFF2-40B4-BE49-F238E27FC236}">
                <a16:creationId xmlns:a16="http://schemas.microsoft.com/office/drawing/2014/main" id="{05DAD52A-DF75-4169-918C-24BC0B1EAEE0}"/>
              </a:ext>
            </a:extLst>
          </p:cNvPr>
          <p:cNvSpPr txBox="1"/>
          <p:nvPr/>
        </p:nvSpPr>
        <p:spPr>
          <a:xfrm>
            <a:off x="3363058" y="1498858"/>
            <a:ext cx="1512277" cy="1077218"/>
          </a:xfrm>
          <a:prstGeom prst="rect">
            <a:avLst/>
          </a:prstGeom>
          <a:noFill/>
        </p:spPr>
        <p:txBody>
          <a:bodyPr wrap="square" rtlCol="0">
            <a:spAutoFit/>
          </a:bodyPr>
          <a:lstStyle/>
          <a:p>
            <a:r>
              <a:rPr lang="en-US" dirty="0"/>
              <a:t>Delta-Wye Transformer with Neutral Reactor</a:t>
            </a:r>
          </a:p>
        </p:txBody>
      </p:sp>
      <p:cxnSp>
        <p:nvCxnSpPr>
          <p:cNvPr id="10" name="Straight Arrow Connector 9">
            <a:extLst>
              <a:ext uri="{FF2B5EF4-FFF2-40B4-BE49-F238E27FC236}">
                <a16:creationId xmlns:a16="http://schemas.microsoft.com/office/drawing/2014/main" id="{D5A6425D-49A5-468D-9ED9-60C29A84B548}"/>
              </a:ext>
            </a:extLst>
          </p:cNvPr>
          <p:cNvCxnSpPr>
            <a:cxnSpLocks/>
          </p:cNvCxnSpPr>
          <p:nvPr/>
        </p:nvCxnSpPr>
        <p:spPr bwMode="auto">
          <a:xfrm flipV="1">
            <a:off x="5240215" y="4281926"/>
            <a:ext cx="575897" cy="5932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6A7A679F-A48E-4B15-A07F-A0551D2BC0B1}"/>
              </a:ext>
            </a:extLst>
          </p:cNvPr>
          <p:cNvCxnSpPr/>
          <p:nvPr/>
        </p:nvCxnSpPr>
        <p:spPr bwMode="auto">
          <a:xfrm flipH="1" flipV="1">
            <a:off x="6690946" y="3760865"/>
            <a:ext cx="290146" cy="5210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F033F074-0B5C-41F8-92BF-37A3883E6AF5}"/>
              </a:ext>
            </a:extLst>
          </p:cNvPr>
          <p:cNvCxnSpPr/>
          <p:nvPr/>
        </p:nvCxnSpPr>
        <p:spPr bwMode="auto">
          <a:xfrm flipH="1" flipV="1">
            <a:off x="7042638" y="3516923"/>
            <a:ext cx="378070" cy="7650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7980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60" y="381000"/>
            <a:ext cx="5692165" cy="60071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Script-driven, frequency-domain electrical circuit simulation tool</a:t>
            </a:r>
          </a:p>
          <a:p>
            <a:pPr lvl="1" eaLnBrk="1" hangingPunct="1"/>
            <a:r>
              <a:rPr lang="en-US" altLang="en-US" dirty="0"/>
              <a:t>Nodal Admittance formulation</a:t>
            </a:r>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unbalanced, multi-phase North American power distribution systems</a:t>
            </a:r>
          </a:p>
          <a:p>
            <a:pPr lvl="2" eaLnBrk="1" hangingPunct="1"/>
            <a:r>
              <a:rPr lang="en-US" altLang="en-US" dirty="0"/>
              <a:t>As well as European-style systems</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324957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What can OpenDSS be used for?</a:t>
            </a:r>
          </a:p>
        </p:txBody>
      </p:sp>
      <p:sp>
        <p:nvSpPr>
          <p:cNvPr id="26627" name="Rectangle 3"/>
          <p:cNvSpPr>
            <a:spLocks noGrp="1" noChangeArrowheads="1"/>
          </p:cNvSpPr>
          <p:nvPr>
            <p:ph type="body" idx="1"/>
          </p:nvPr>
        </p:nvSpPr>
        <p:spPr/>
        <p:txBody>
          <a:bodyPr/>
          <a:lstStyle/>
          <a:p>
            <a:pPr eaLnBrk="1" hangingPunct="1">
              <a:lnSpc>
                <a:spcPct val="75000"/>
              </a:lnSpc>
            </a:pPr>
            <a:r>
              <a:rPr lang="en-US" altLang="en-US" sz="2000" dirty="0"/>
              <a:t>Simple power flow (unbalanced, n-phase)</a:t>
            </a:r>
          </a:p>
          <a:p>
            <a:pPr eaLnBrk="1" hangingPunct="1">
              <a:lnSpc>
                <a:spcPct val="75000"/>
              </a:lnSpc>
            </a:pPr>
            <a:r>
              <a:rPr lang="en-US" altLang="en-US" sz="2000" dirty="0"/>
              <a:t>Daily loading simulations</a:t>
            </a:r>
          </a:p>
          <a:p>
            <a:pPr eaLnBrk="1" hangingPunct="1">
              <a:lnSpc>
                <a:spcPct val="75000"/>
              </a:lnSpc>
            </a:pPr>
            <a:r>
              <a:rPr lang="en-US" altLang="en-US" sz="2000" dirty="0"/>
              <a:t>Yearly loading simulations</a:t>
            </a:r>
          </a:p>
          <a:p>
            <a:pPr eaLnBrk="1" hangingPunct="1">
              <a:lnSpc>
                <a:spcPct val="75000"/>
              </a:lnSpc>
            </a:pPr>
            <a:r>
              <a:rPr lang="en-US" altLang="en-US" sz="2000" dirty="0"/>
              <a:t>Duty cycle simulations</a:t>
            </a:r>
          </a:p>
          <a:p>
            <a:pPr lvl="1" eaLnBrk="1" hangingPunct="1">
              <a:lnSpc>
                <a:spcPct val="75000"/>
              </a:lnSpc>
            </a:pPr>
            <a:r>
              <a:rPr lang="en-US" altLang="en-US" sz="2000" dirty="0"/>
              <a:t>Impulse loads</a:t>
            </a:r>
          </a:p>
          <a:p>
            <a:pPr lvl="2" eaLnBrk="1" hangingPunct="1">
              <a:lnSpc>
                <a:spcPct val="75000"/>
              </a:lnSpc>
            </a:pPr>
            <a:r>
              <a:rPr lang="en-US" altLang="en-US" sz="2000" dirty="0"/>
              <a:t>Rock crushers</a:t>
            </a:r>
          </a:p>
          <a:p>
            <a:pPr lvl="2" eaLnBrk="1" hangingPunct="1">
              <a:lnSpc>
                <a:spcPct val="75000"/>
              </a:lnSpc>
            </a:pPr>
            <a:r>
              <a:rPr lang="en-US" altLang="en-US" sz="2000" dirty="0"/>
              <a:t>Car crushers</a:t>
            </a:r>
          </a:p>
          <a:p>
            <a:pPr lvl="1" eaLnBrk="1" hangingPunct="1">
              <a:lnSpc>
                <a:spcPct val="75000"/>
              </a:lnSpc>
            </a:pPr>
            <a:r>
              <a:rPr lang="en-US" altLang="en-US" sz="2000" dirty="0"/>
              <a:t>Renewable generation</a:t>
            </a:r>
          </a:p>
          <a:p>
            <a:pPr eaLnBrk="1" hangingPunct="1">
              <a:lnSpc>
                <a:spcPct val="75000"/>
              </a:lnSpc>
            </a:pPr>
            <a:r>
              <a:rPr lang="en-US" altLang="en-US" sz="2000" dirty="0"/>
              <a:t>DG</a:t>
            </a:r>
          </a:p>
          <a:p>
            <a:pPr lvl="1" eaLnBrk="1" hangingPunct="1">
              <a:lnSpc>
                <a:spcPct val="75000"/>
              </a:lnSpc>
            </a:pPr>
            <a:r>
              <a:rPr lang="en-US" altLang="en-US" sz="2000" dirty="0"/>
              <a:t>Interconnection studies/screening</a:t>
            </a:r>
          </a:p>
          <a:p>
            <a:pPr lvl="1" eaLnBrk="1" hangingPunct="1">
              <a:lnSpc>
                <a:spcPct val="75000"/>
              </a:lnSpc>
            </a:pPr>
            <a:r>
              <a:rPr lang="en-US" altLang="en-US" sz="2000" dirty="0"/>
              <a:t>Value of service studies (risk based)</a:t>
            </a:r>
          </a:p>
          <a:p>
            <a:pPr lvl="1" eaLnBrk="1" hangingPunct="1">
              <a:lnSpc>
                <a:spcPct val="75000"/>
              </a:lnSpc>
            </a:pPr>
            <a:r>
              <a:rPr lang="en-US" altLang="en-US" sz="2000" dirty="0"/>
              <a:t>Solar PV voltage rise/fluctuation</a:t>
            </a:r>
          </a:p>
          <a:p>
            <a:pPr lvl="1" eaLnBrk="1" hangingPunct="1">
              <a:lnSpc>
                <a:spcPct val="75000"/>
              </a:lnSpc>
            </a:pPr>
            <a:r>
              <a:rPr lang="en-US" altLang="en-US" sz="2000" dirty="0"/>
              <a:t>Wind power variations impact</a:t>
            </a:r>
          </a:p>
          <a:p>
            <a:pPr lvl="1" eaLnBrk="1" hangingPunct="1">
              <a:lnSpc>
                <a:spcPct val="75000"/>
              </a:lnSpc>
            </a:pPr>
            <a:r>
              <a:rPr lang="en-US" altLang="en-US" sz="2000" dirty="0"/>
              <a:t>Hi-penetration solar PV impacts</a:t>
            </a:r>
          </a:p>
          <a:p>
            <a:pPr lvl="1" eaLnBrk="1" hangingPunct="1">
              <a:lnSpc>
                <a:spcPct val="75000"/>
              </a:lnSpc>
            </a:pPr>
            <a:r>
              <a:rPr lang="en-US" altLang="en-US" sz="2000" dirty="0"/>
              <a:t>Harmonic distortion</a:t>
            </a:r>
          </a:p>
          <a:p>
            <a:pPr lvl="1" eaLnBrk="1" hangingPunct="1">
              <a:lnSpc>
                <a:spcPct val="75000"/>
              </a:lnSpc>
            </a:pPr>
            <a:r>
              <a:rPr lang="en-US" altLang="en-US" sz="2000" dirty="0"/>
              <a:t>Dynamics/islanding</a:t>
            </a:r>
          </a:p>
        </p:txBody>
      </p:sp>
    </p:spTree>
    <p:extLst>
      <p:ext uri="{BB962C8B-B14F-4D97-AF65-F5344CB8AC3E}">
        <p14:creationId xmlns:p14="http://schemas.microsoft.com/office/powerpoint/2010/main" val="71008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What is the OpenDSS? (cont’d)</a:t>
            </a:r>
          </a:p>
        </p:txBody>
      </p:sp>
      <p:sp>
        <p:nvSpPr>
          <p:cNvPr id="13315" name="Rectangle 3"/>
          <p:cNvSpPr>
            <a:spLocks noGrp="1" noChangeArrowheads="1"/>
          </p:cNvSpPr>
          <p:nvPr>
            <p:ph type="body" idx="1"/>
          </p:nvPr>
        </p:nvSpPr>
        <p:spPr>
          <a:xfrm>
            <a:off x="457200" y="1417638"/>
            <a:ext cx="8229600" cy="4525963"/>
          </a:xfrm>
        </p:spPr>
        <p:txBody>
          <a:bodyPr>
            <a:normAutofit lnSpcReduction="10000"/>
          </a:bodyPr>
          <a:lstStyle/>
          <a:p>
            <a:pPr eaLnBrk="1" hangingPunct="1"/>
            <a:r>
              <a:rPr lang="en-US" altLang="en-US" sz="2800" dirty="0"/>
              <a:t>Heritage</a:t>
            </a:r>
          </a:p>
          <a:p>
            <a:pPr lvl="1" eaLnBrk="1" hangingPunct="1"/>
            <a:r>
              <a:rPr lang="en-US" altLang="en-US" sz="2400" b="1" dirty="0"/>
              <a:t>Harmonics solvers</a:t>
            </a:r>
            <a:r>
              <a:rPr lang="en-US" altLang="en-US" sz="2400" dirty="0"/>
              <a:t> rather than </a:t>
            </a:r>
            <a:r>
              <a:rPr lang="en-US" altLang="en-US" sz="2400" b="1" dirty="0"/>
              <a:t>power flow</a:t>
            </a:r>
          </a:p>
          <a:p>
            <a:pPr lvl="2" eaLnBrk="1" hangingPunct="1"/>
            <a:r>
              <a:rPr lang="en-US" altLang="en-US" sz="2000" dirty="0"/>
              <a:t>Gives </a:t>
            </a:r>
            <a:r>
              <a:rPr lang="en-US" altLang="en-US" sz="2000" dirty="0" err="1"/>
              <a:t>OpenDSS</a:t>
            </a:r>
            <a:r>
              <a:rPr lang="en-US" altLang="en-US" sz="2000" dirty="0"/>
              <a:t> extraordinary distribution system modeling capability</a:t>
            </a:r>
          </a:p>
          <a:p>
            <a:pPr lvl="1" eaLnBrk="1" hangingPunct="1"/>
            <a:r>
              <a:rPr lang="en-US" altLang="en-US" sz="2400" dirty="0"/>
              <a:t>Simpler to solve power flow problem with a harmonics solver than vice-versa</a:t>
            </a:r>
          </a:p>
          <a:p>
            <a:pPr eaLnBrk="1" hangingPunct="1"/>
            <a:r>
              <a:rPr lang="en-US" altLang="en-US" sz="2800" dirty="0"/>
              <a:t>Supports all </a:t>
            </a:r>
            <a:r>
              <a:rPr lang="en-US" altLang="en-US" sz="2800" dirty="0" err="1"/>
              <a:t>rms</a:t>
            </a:r>
            <a:r>
              <a:rPr lang="en-US" altLang="en-US" sz="2800" dirty="0"/>
              <a:t> steady-state (i.e., frequency domain) analyses commonly performed for utility distribution system planning</a:t>
            </a:r>
          </a:p>
          <a:p>
            <a:pPr lvl="1" eaLnBrk="1" hangingPunct="1"/>
            <a:r>
              <a:rPr lang="en-US" altLang="en-US" sz="2400" dirty="0"/>
              <a:t>And many new types of analyses</a:t>
            </a:r>
          </a:p>
          <a:p>
            <a:pPr lvl="1" eaLnBrk="1" hangingPunct="1"/>
            <a:r>
              <a:rPr lang="en-US" altLang="en-US" sz="2400" dirty="0"/>
              <a:t>Original purpose: DG interconnection analysis</a:t>
            </a:r>
          </a:p>
          <a:p>
            <a:pPr eaLnBrk="1" hangingPunct="1">
              <a:buFontTx/>
              <a:buNone/>
            </a:pPr>
            <a:endParaRPr lang="en-US" altLang="en-US" sz="2800" dirty="0"/>
          </a:p>
          <a:p>
            <a:pPr eaLnBrk="1" hangingPunct="1"/>
            <a:endParaRPr lang="en-US" altLang="en-US" sz="2800" dirty="0"/>
          </a:p>
        </p:txBody>
      </p:sp>
    </p:spTree>
    <p:extLst>
      <p:ext uri="{BB962C8B-B14F-4D97-AF65-F5344CB8AC3E}">
        <p14:creationId xmlns:p14="http://schemas.microsoft.com/office/powerpoint/2010/main" val="68419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sz="2800" dirty="0"/>
              <a:t>What it is NOT:</a:t>
            </a:r>
          </a:p>
          <a:p>
            <a:pPr lvl="1" eaLnBrk="1" hangingPunct="1"/>
            <a:r>
              <a:rPr lang="en-US" altLang="en-US" sz="2400" dirty="0"/>
              <a:t>An </a:t>
            </a:r>
            <a:r>
              <a:rPr lang="en-US" altLang="en-US" sz="2400" i="1" dirty="0"/>
              <a:t>Electromagnetic</a:t>
            </a:r>
            <a:r>
              <a:rPr lang="en-US" altLang="en-US" sz="2400" dirty="0"/>
              <a:t> transients solver (Time Domain)</a:t>
            </a:r>
          </a:p>
          <a:p>
            <a:pPr lvl="2" eaLnBrk="1" hangingPunct="1"/>
            <a:r>
              <a:rPr lang="en-US" altLang="en-US" sz="2000" dirty="0"/>
              <a:t>It can solve </a:t>
            </a:r>
            <a:r>
              <a:rPr lang="en-US" altLang="en-US" sz="2000" i="1" dirty="0"/>
              <a:t>Electromechanical transients</a:t>
            </a:r>
          </a:p>
          <a:p>
            <a:pPr lvl="3" eaLnBrk="1" hangingPunct="1"/>
            <a:r>
              <a:rPr lang="en-US" altLang="en-US" sz="1800" dirty="0"/>
              <a:t>Frequency Domain =&gt; “Dynamics” </a:t>
            </a:r>
          </a:p>
          <a:p>
            <a:pPr lvl="3" eaLnBrk="1" hangingPunct="1"/>
            <a:r>
              <a:rPr lang="en-US" altLang="en-US" sz="1800" dirty="0"/>
              <a:t>All solutions are in </a:t>
            </a:r>
            <a:r>
              <a:rPr lang="en-US" altLang="en-US" sz="1800" b="1" i="1" dirty="0"/>
              <a:t>phasors </a:t>
            </a:r>
            <a:r>
              <a:rPr lang="en-US" altLang="en-US" sz="1800" dirty="0"/>
              <a:t>(complex math)</a:t>
            </a:r>
          </a:p>
          <a:p>
            <a:pPr lvl="1" eaLnBrk="1" hangingPunct="1"/>
            <a:r>
              <a:rPr lang="en-US" altLang="en-US" sz="2400" dirty="0"/>
              <a:t>Not a Power Flow program</a:t>
            </a:r>
          </a:p>
          <a:p>
            <a:pPr lvl="1" eaLnBrk="1" hangingPunct="1"/>
            <a:r>
              <a:rPr lang="en-US" altLang="en-US" sz="2400" dirty="0"/>
              <a:t>Not a radial circuit solver</a:t>
            </a:r>
          </a:p>
          <a:p>
            <a:pPr lvl="2" eaLnBrk="1" hangingPunct="1"/>
            <a:r>
              <a:rPr lang="en-US" altLang="en-US" sz="2000" dirty="0"/>
              <a:t>Does meshed networks just as easily</a:t>
            </a:r>
          </a:p>
          <a:p>
            <a:pPr lvl="1" eaLnBrk="1" hangingPunct="1"/>
            <a:r>
              <a:rPr lang="en-US" altLang="en-US" sz="2400" dirty="0"/>
              <a:t>Not a distribution data management tool</a:t>
            </a:r>
          </a:p>
          <a:p>
            <a:pPr lvl="2" eaLnBrk="1" hangingPunct="1"/>
            <a:r>
              <a:rPr lang="en-US" altLang="en-US" sz="2000" dirty="0"/>
              <a:t>It is a simulation engine designed to work with data extracted from one or more utility databases</a:t>
            </a:r>
          </a:p>
          <a:p>
            <a:pPr eaLnBrk="1" hangingPunct="1"/>
            <a:endParaRPr lang="en-US" altLang="en-US" sz="2800" dirty="0"/>
          </a:p>
        </p:txBody>
      </p:sp>
    </p:spTree>
    <p:extLst>
      <p:ext uri="{BB962C8B-B14F-4D97-AF65-F5344CB8AC3E}">
        <p14:creationId xmlns:p14="http://schemas.microsoft.com/office/powerpoint/2010/main" val="359586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Built-in Solution Modes</a:t>
            </a:r>
          </a:p>
        </p:txBody>
      </p:sp>
      <p:sp>
        <p:nvSpPr>
          <p:cNvPr id="18435" name="Rectangle 3"/>
          <p:cNvSpPr>
            <a:spLocks noGrp="1" noChangeArrowheads="1"/>
          </p:cNvSpPr>
          <p:nvPr>
            <p:ph type="body" idx="1"/>
          </p:nvPr>
        </p:nvSpPr>
        <p:spPr/>
        <p:txBody>
          <a:bodyPr/>
          <a:lstStyle/>
          <a:p>
            <a:pPr eaLnBrk="1" hangingPunct="1"/>
            <a:r>
              <a:rPr lang="en-US" altLang="en-US" sz="2400" dirty="0"/>
              <a:t>Snapshot (static) Power Flow </a:t>
            </a:r>
          </a:p>
          <a:p>
            <a:pPr eaLnBrk="1" hangingPunct="1"/>
            <a:r>
              <a:rPr lang="en-US" altLang="en-US" sz="2400" dirty="0"/>
              <a:t>Direct (non-iterative)</a:t>
            </a:r>
          </a:p>
          <a:p>
            <a:pPr eaLnBrk="1" hangingPunct="1"/>
            <a:r>
              <a:rPr lang="en-US" altLang="en-US" sz="2400" dirty="0"/>
              <a:t>Daily mode (default: 24 1-hr increments)</a:t>
            </a:r>
          </a:p>
          <a:p>
            <a:pPr eaLnBrk="1" hangingPunct="1"/>
            <a:r>
              <a:rPr lang="en-US" altLang="en-US" sz="2400" dirty="0"/>
              <a:t>Yearly mode (default 8760 1-hr increments)</a:t>
            </a:r>
          </a:p>
          <a:p>
            <a:pPr eaLnBrk="1" hangingPunct="1"/>
            <a:r>
              <a:rPr lang="en-US" altLang="en-US" sz="2400" dirty="0"/>
              <a:t>Duty cycle (1 to 5s increments)</a:t>
            </a:r>
          </a:p>
          <a:p>
            <a:pPr eaLnBrk="1" hangingPunct="1"/>
            <a:r>
              <a:rPr lang="en-US" altLang="en-US" sz="2400" dirty="0"/>
              <a:t>Dynamics (electromechanical transients)</a:t>
            </a:r>
          </a:p>
          <a:p>
            <a:pPr eaLnBrk="1" hangingPunct="1"/>
            <a:r>
              <a:rPr lang="en-US" altLang="en-US" sz="2400" dirty="0"/>
              <a:t>Fault study</a:t>
            </a:r>
          </a:p>
          <a:p>
            <a:pPr eaLnBrk="1" hangingPunct="1"/>
            <a:r>
              <a:rPr lang="en-US" altLang="en-US" sz="2400" dirty="0"/>
              <a:t>Monte </a:t>
            </a:r>
            <a:r>
              <a:rPr lang="en-US" altLang="en-US" sz="2400" dirty="0" err="1"/>
              <a:t>carlo</a:t>
            </a:r>
            <a:r>
              <a:rPr lang="en-US" altLang="en-US" sz="2400" dirty="0"/>
              <a:t> fault study</a:t>
            </a:r>
          </a:p>
          <a:p>
            <a:pPr eaLnBrk="1" hangingPunct="1"/>
            <a:r>
              <a:rPr lang="en-US" altLang="en-US" sz="2400" dirty="0"/>
              <a:t>Harmonic</a:t>
            </a:r>
          </a:p>
          <a:p>
            <a:pPr eaLnBrk="1" hangingPunct="1"/>
            <a:r>
              <a:rPr lang="en-US" altLang="en-US" sz="2400" dirty="0"/>
              <a:t>Custom user-defined solutions</a:t>
            </a:r>
          </a:p>
          <a:p>
            <a:pPr eaLnBrk="1" hangingPunct="1"/>
            <a:endParaRPr lang="en-US" altLang="en-US" sz="2400" dirty="0"/>
          </a:p>
        </p:txBody>
      </p:sp>
    </p:spTree>
    <p:extLst>
      <p:ext uri="{BB962C8B-B14F-4D97-AF65-F5344CB8AC3E}">
        <p14:creationId xmlns:p14="http://schemas.microsoft.com/office/powerpoint/2010/main" val="1545140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User Interfaces</a:t>
            </a:r>
          </a:p>
        </p:txBody>
      </p:sp>
      <p:sp>
        <p:nvSpPr>
          <p:cNvPr id="21507" name="Rectangle 3"/>
          <p:cNvSpPr>
            <a:spLocks noGrp="1" noChangeArrowheads="1"/>
          </p:cNvSpPr>
          <p:nvPr>
            <p:ph type="body" idx="1"/>
          </p:nvPr>
        </p:nvSpPr>
        <p:spPr/>
        <p:txBody>
          <a:bodyPr/>
          <a:lstStyle/>
          <a:p>
            <a:pPr marL="457200" indent="-457200" eaLnBrk="1" hangingPunct="1"/>
            <a:r>
              <a:rPr lang="en-US" altLang="en-US" sz="2800" dirty="0"/>
              <a:t>A </a:t>
            </a:r>
            <a:r>
              <a:rPr lang="en-US" altLang="en-US" sz="2800" b="1" dirty="0">
                <a:solidFill>
                  <a:srgbClr val="FF0000"/>
                </a:solidFill>
              </a:rPr>
              <a:t>stand-alone executable </a:t>
            </a:r>
            <a:r>
              <a:rPr lang="en-US" altLang="en-US" sz="2800" dirty="0"/>
              <a:t>program that provides a text-based interface (multiple windows) </a:t>
            </a:r>
          </a:p>
          <a:p>
            <a:pPr marL="457200" indent="-457200" eaLnBrk="1" hangingPunct="1"/>
            <a:r>
              <a:rPr lang="en-US" altLang="en-US" sz="2800" dirty="0"/>
              <a:t>An </a:t>
            </a:r>
            <a:r>
              <a:rPr lang="en-US" altLang="en-US" sz="2800" b="1" dirty="0">
                <a:solidFill>
                  <a:srgbClr val="FF0000"/>
                </a:solidFill>
              </a:rPr>
              <a:t>in-process COM server</a:t>
            </a:r>
            <a:r>
              <a:rPr lang="en-US" altLang="en-US" sz="2800" dirty="0">
                <a:solidFill>
                  <a:srgbClr val="FF0000"/>
                </a:solidFill>
              </a:rPr>
              <a:t> </a:t>
            </a:r>
            <a:r>
              <a:rPr lang="en-US" altLang="en-US" sz="2800" dirty="0"/>
              <a:t>(for Windows) that supports driving the simulator from user-written programs. </a:t>
            </a:r>
          </a:p>
          <a:p>
            <a:pPr marL="457200" indent="-457200" eaLnBrk="1" hangingPunct="1"/>
            <a:r>
              <a:rPr lang="en-US" altLang="en-US" sz="2800" dirty="0"/>
              <a:t>A </a:t>
            </a:r>
            <a:r>
              <a:rPr lang="en-US" altLang="en-US" sz="2800" b="1" dirty="0">
                <a:solidFill>
                  <a:srgbClr val="FF0000"/>
                </a:solidFill>
              </a:rPr>
              <a:t>direct DLL </a:t>
            </a:r>
            <a:r>
              <a:rPr lang="en-US" altLang="en-US" sz="2800" dirty="0"/>
              <a:t>interface that mimics the COM interface</a:t>
            </a:r>
          </a:p>
          <a:p>
            <a:pPr marL="800100" lvl="1" indent="-457200"/>
            <a:r>
              <a:rPr lang="en-US" altLang="en-US" sz="2400" dirty="0"/>
              <a:t>For non-Windows platforms, such as HPCs</a:t>
            </a:r>
          </a:p>
          <a:p>
            <a:pPr marL="800100" lvl="1" indent="-457200"/>
            <a:r>
              <a:rPr lang="en-US" altLang="en-US" sz="2400" dirty="0"/>
              <a:t>For programming languages that do not support COM or are not efficient at supporting COM</a:t>
            </a:r>
          </a:p>
        </p:txBody>
      </p:sp>
    </p:spTree>
    <p:extLst>
      <p:ext uri="{BB962C8B-B14F-4D97-AF65-F5344CB8AC3E}">
        <p14:creationId xmlns:p14="http://schemas.microsoft.com/office/powerpoint/2010/main" val="3787636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Repository on SourceForge.Net</a:t>
            </a:r>
          </a:p>
        </p:txBody>
      </p:sp>
      <p:pic>
        <p:nvPicPr>
          <p:cNvPr id="2" name="Picture 1">
            <a:extLst>
              <a:ext uri="{FF2B5EF4-FFF2-40B4-BE49-F238E27FC236}">
                <a16:creationId xmlns:a16="http://schemas.microsoft.com/office/drawing/2014/main" id="{5B97F66A-914C-494C-84E6-3E36B08361E5}"/>
              </a:ext>
            </a:extLst>
          </p:cNvPr>
          <p:cNvPicPr>
            <a:picLocks noChangeAspect="1"/>
          </p:cNvPicPr>
          <p:nvPr/>
        </p:nvPicPr>
        <p:blipFill>
          <a:blip r:embed="rId3"/>
          <a:stretch>
            <a:fillRect/>
          </a:stretch>
        </p:blipFill>
        <p:spPr>
          <a:xfrm>
            <a:off x="439994" y="1143000"/>
            <a:ext cx="8134319" cy="4911135"/>
          </a:xfrm>
          <a:prstGeom prst="rect">
            <a:avLst/>
          </a:prstGeom>
        </p:spPr>
      </p:pic>
    </p:spTree>
    <p:extLst>
      <p:ext uri="{BB962C8B-B14F-4D97-AF65-F5344CB8AC3E}">
        <p14:creationId xmlns:p14="http://schemas.microsoft.com/office/powerpoint/2010/main" val="2109670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49826" y="381000"/>
            <a:ext cx="8229600" cy="1143000"/>
          </a:xfrm>
        </p:spPr>
        <p:txBody>
          <a:bodyPr>
            <a:normAutofit/>
          </a:bodyPr>
          <a:lstStyle/>
          <a:p>
            <a:pPr eaLnBrk="1" hangingPunct="1"/>
            <a:r>
              <a:rPr lang="en-US" altLang="en-US" dirty="0"/>
              <a:t>Accessing the </a:t>
            </a:r>
            <a:r>
              <a:rPr lang="en-US" altLang="en-US" dirty="0" err="1"/>
              <a:t>SourceForge.Net</a:t>
            </a:r>
            <a:r>
              <a:rPr lang="en-US" altLang="en-US" dirty="0"/>
              <a:t> Source Code Repository with </a:t>
            </a:r>
            <a:r>
              <a:rPr lang="en-US" altLang="en-US" dirty="0" err="1"/>
              <a:t>TortoiseSVN</a:t>
            </a:r>
            <a:endParaRPr lang="en-US" altLang="en-US" dirty="0"/>
          </a:p>
        </p:txBody>
      </p:sp>
      <p:sp>
        <p:nvSpPr>
          <p:cNvPr id="47107" name="Rectangle 3"/>
          <p:cNvSpPr>
            <a:spLocks noGrp="1" noChangeArrowheads="1"/>
          </p:cNvSpPr>
          <p:nvPr>
            <p:ph type="body" idx="1"/>
          </p:nvPr>
        </p:nvSpPr>
        <p:spPr>
          <a:xfrm>
            <a:off x="274320" y="1463040"/>
            <a:ext cx="8595360" cy="5394960"/>
          </a:xfrm>
        </p:spPr>
        <p:txBody>
          <a:bodyPr/>
          <a:lstStyle/>
          <a:p>
            <a:pPr eaLnBrk="1" hangingPunct="1">
              <a:lnSpc>
                <a:spcPct val="85000"/>
              </a:lnSpc>
            </a:pPr>
            <a:r>
              <a:rPr lang="en-US" altLang="en-US" sz="1800" dirty="0"/>
              <a:t>Install a </a:t>
            </a:r>
            <a:r>
              <a:rPr lang="en-US" altLang="en-US" sz="1800" dirty="0" err="1"/>
              <a:t>TortoiseSVN</a:t>
            </a:r>
            <a:r>
              <a:rPr lang="en-US" altLang="en-US" sz="1800" dirty="0"/>
              <a:t> client from T</a:t>
            </a:r>
            <a:r>
              <a:rPr lang="en-US" altLang="en-US" sz="1800" u="sng" dirty="0"/>
              <a:t>ortoisesvn.net/downloads</a:t>
            </a:r>
            <a:r>
              <a:rPr lang="en-US" altLang="en-US" sz="1800" dirty="0"/>
              <a:t>.  </a:t>
            </a:r>
          </a:p>
          <a:p>
            <a:pPr eaLnBrk="1" hangingPunct="1">
              <a:lnSpc>
                <a:spcPct val="85000"/>
              </a:lnSpc>
            </a:pPr>
            <a:r>
              <a:rPr lang="en-US" altLang="en-US" sz="1800" dirty="0"/>
              <a:t>Recommendation: </a:t>
            </a:r>
          </a:p>
          <a:p>
            <a:pPr marL="287338" lvl="1" indent="0" eaLnBrk="1" hangingPunct="1">
              <a:lnSpc>
                <a:spcPct val="85000"/>
              </a:lnSpc>
              <a:buNone/>
            </a:pPr>
            <a:br>
              <a:rPr lang="en-US" altLang="en-US" sz="1800" dirty="0"/>
            </a:br>
            <a:r>
              <a:rPr lang="en-US" altLang="en-US" sz="1800" dirty="0"/>
              <a:t>Then, to grab the files from </a:t>
            </a:r>
            <a:r>
              <a:rPr lang="en-US" altLang="en-US" sz="1800" dirty="0" err="1"/>
              <a:t>SourceForge</a:t>
            </a:r>
            <a:r>
              <a:rPr lang="en-US" altLang="en-US" sz="1800" dirty="0"/>
              <a:t> by:</a:t>
            </a:r>
            <a:br>
              <a:rPr lang="en-US" altLang="en-US" sz="1800" dirty="0"/>
            </a:br>
            <a:br>
              <a:rPr lang="en-US" altLang="en-US" sz="1800" dirty="0"/>
            </a:br>
            <a:r>
              <a:rPr lang="en-US" altLang="en-US" sz="1800" dirty="0"/>
              <a:t>1 - create a clean directory such as "c:\opendss"</a:t>
            </a:r>
            <a:br>
              <a:rPr lang="en-US" altLang="en-US" sz="1800" dirty="0"/>
            </a:br>
            <a:br>
              <a:rPr lang="en-US" altLang="en-US" sz="1800" dirty="0"/>
            </a:br>
            <a:r>
              <a:rPr lang="en-US" altLang="en-US" sz="1800" dirty="0"/>
              <a:t>2 - </a:t>
            </a:r>
            <a:r>
              <a:rPr lang="en-US" altLang="en-US" sz="1800" b="1" dirty="0"/>
              <a:t>right-click</a:t>
            </a:r>
            <a:r>
              <a:rPr lang="en-US" altLang="en-US" sz="1800" dirty="0"/>
              <a:t> on it and choose "SVN Checkout..." from the menu</a:t>
            </a:r>
            <a:br>
              <a:rPr lang="en-US" altLang="en-US" sz="1800" dirty="0"/>
            </a:br>
            <a:br>
              <a:rPr lang="en-US" altLang="en-US" sz="1800" dirty="0"/>
            </a:br>
            <a:r>
              <a:rPr lang="en-US" altLang="en-US" sz="1800" dirty="0"/>
              <a:t>3 - the repository URL is </a:t>
            </a:r>
          </a:p>
          <a:p>
            <a:pPr lvl="2" eaLnBrk="1" hangingPunct="1">
              <a:lnSpc>
                <a:spcPct val="85000"/>
              </a:lnSpc>
              <a:buFontTx/>
              <a:buNone/>
            </a:pPr>
            <a:r>
              <a:rPr lang="en-US" altLang="en-US" sz="1800" b="1" dirty="0"/>
              <a:t>http://electricdss.svn.sourceforge.net/svnroot/electricdss </a:t>
            </a:r>
          </a:p>
          <a:p>
            <a:pPr lvl="2" eaLnBrk="1" hangingPunct="1">
              <a:lnSpc>
                <a:spcPct val="85000"/>
              </a:lnSpc>
              <a:buFontTx/>
              <a:buNone/>
            </a:pPr>
            <a:endParaRPr lang="en-US" altLang="en-US" sz="1800" dirty="0"/>
          </a:p>
          <a:p>
            <a:pPr lvl="2" eaLnBrk="1" hangingPunct="1">
              <a:lnSpc>
                <a:spcPct val="85000"/>
              </a:lnSpc>
              <a:buFontTx/>
              <a:buNone/>
            </a:pPr>
            <a:r>
              <a:rPr lang="en-US" altLang="en-US" sz="1800" dirty="0"/>
              <a:t>(Change the checkout directory if it points somewhere other than what you want.)</a:t>
            </a:r>
          </a:p>
          <a:p>
            <a:pPr marL="0" lvl="2" indent="0" eaLnBrk="1" hangingPunct="1">
              <a:lnSpc>
                <a:spcPct val="85000"/>
              </a:lnSpc>
              <a:buFontTx/>
              <a:buNone/>
            </a:pPr>
            <a:r>
              <a:rPr lang="en-US" altLang="en-US" sz="2000" dirty="0"/>
              <a:t>Thereafter, to update a folder or file, right-click on the folder or file and select </a:t>
            </a:r>
            <a:r>
              <a:rPr lang="en-US" altLang="en-US" sz="2000" b="1" dirty="0"/>
              <a:t>SVN Update</a:t>
            </a:r>
          </a:p>
          <a:p>
            <a:pPr lvl="2" eaLnBrk="1" hangingPunct="1">
              <a:lnSpc>
                <a:spcPct val="85000"/>
              </a:lnSpc>
              <a:buFontTx/>
              <a:buNone/>
            </a:pPr>
            <a:endParaRPr lang="en-US" altLang="en-US" sz="1800" dirty="0"/>
          </a:p>
          <a:p>
            <a:pPr lvl="2" eaLnBrk="1" hangingPunct="1">
              <a:lnSpc>
                <a:spcPct val="85000"/>
              </a:lnSpc>
              <a:buFontTx/>
              <a:buNone/>
            </a:pPr>
            <a:endParaRPr lang="en-US" altLang="en-US" sz="1800" dirty="0"/>
          </a:p>
        </p:txBody>
      </p:sp>
    </p:spTree>
    <p:extLst>
      <p:ext uri="{BB962C8B-B14F-4D97-AF65-F5344CB8AC3E}">
        <p14:creationId xmlns:p14="http://schemas.microsoft.com/office/powerpoint/2010/main" val="41748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95102-3851-43DC-90BF-54F5B146E510}"/>
              </a:ext>
            </a:extLst>
          </p:cNvPr>
          <p:cNvPicPr>
            <a:picLocks noChangeAspect="1"/>
          </p:cNvPicPr>
          <p:nvPr/>
        </p:nvPicPr>
        <p:blipFill>
          <a:blip r:embed="rId2"/>
          <a:stretch>
            <a:fillRect/>
          </a:stretch>
        </p:blipFill>
        <p:spPr>
          <a:xfrm>
            <a:off x="0" y="744316"/>
            <a:ext cx="9144000" cy="5369367"/>
          </a:xfrm>
          <a:prstGeom prst="rect">
            <a:avLst/>
          </a:prstGeom>
        </p:spPr>
      </p:pic>
      <p:sp>
        <p:nvSpPr>
          <p:cNvPr id="2" name="Title 1"/>
          <p:cNvSpPr>
            <a:spLocks noGrp="1"/>
          </p:cNvSpPr>
          <p:nvPr>
            <p:ph type="title"/>
          </p:nvPr>
        </p:nvSpPr>
        <p:spPr/>
        <p:txBody>
          <a:bodyPr/>
          <a:lstStyle/>
          <a:p>
            <a:r>
              <a:rPr lang="en-US" dirty="0"/>
              <a:t>Download the Installer Files</a:t>
            </a:r>
          </a:p>
        </p:txBody>
      </p:sp>
      <p:sp>
        <p:nvSpPr>
          <p:cNvPr id="4" name="Oval 3"/>
          <p:cNvSpPr/>
          <p:nvPr/>
        </p:nvSpPr>
        <p:spPr bwMode="auto">
          <a:xfrm>
            <a:off x="785446" y="2291861"/>
            <a:ext cx="4079631" cy="1312985"/>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8827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514600"/>
            <a:ext cx="1701341" cy="17240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a:t>Main Program Files</a:t>
            </a:r>
          </a:p>
        </p:txBody>
      </p:sp>
      <p:sp>
        <p:nvSpPr>
          <p:cNvPr id="6" name="TextBox 5">
            <a:extLst>
              <a:ext uri="{FF2B5EF4-FFF2-40B4-BE49-F238E27FC236}">
                <a16:creationId xmlns:a16="http://schemas.microsoft.com/office/drawing/2014/main" id="{ADF36F3A-20AD-421F-8228-ED873692A79D}"/>
              </a:ext>
            </a:extLst>
          </p:cNvPr>
          <p:cNvSpPr txBox="1"/>
          <p:nvPr/>
        </p:nvSpPr>
        <p:spPr>
          <a:xfrm>
            <a:off x="5562600" y="2211636"/>
            <a:ext cx="3124200" cy="338554"/>
          </a:xfrm>
          <a:prstGeom prst="rect">
            <a:avLst/>
          </a:prstGeom>
          <a:noFill/>
        </p:spPr>
        <p:txBody>
          <a:bodyPr wrap="square" rtlCol="0">
            <a:spAutoFit/>
          </a:bodyPr>
          <a:lstStyle/>
          <a:p>
            <a:pPr algn="l"/>
            <a:r>
              <a:rPr lang="en-US" dirty="0"/>
              <a:t>In-Process COM Server</a:t>
            </a:r>
          </a:p>
        </p:txBody>
      </p:sp>
      <p:sp>
        <p:nvSpPr>
          <p:cNvPr id="7" name="TextBox 6">
            <a:extLst>
              <a:ext uri="{FF2B5EF4-FFF2-40B4-BE49-F238E27FC236}">
                <a16:creationId xmlns:a16="http://schemas.microsoft.com/office/drawing/2014/main" id="{BE2E25BE-3587-46A1-B955-A898BAEECBA5}"/>
              </a:ext>
            </a:extLst>
          </p:cNvPr>
          <p:cNvSpPr txBox="1"/>
          <p:nvPr/>
        </p:nvSpPr>
        <p:spPr>
          <a:xfrm>
            <a:off x="5547852" y="2768125"/>
            <a:ext cx="3124200" cy="338554"/>
          </a:xfrm>
          <a:prstGeom prst="rect">
            <a:avLst/>
          </a:prstGeom>
          <a:noFill/>
        </p:spPr>
        <p:txBody>
          <a:bodyPr wrap="square" rtlCol="0">
            <a:spAutoFit/>
          </a:bodyPr>
          <a:lstStyle/>
          <a:p>
            <a:pPr algn="l"/>
            <a:r>
              <a:rPr lang="en-US" dirty="0"/>
              <a:t>Standalone EXE</a:t>
            </a:r>
          </a:p>
        </p:txBody>
      </p:sp>
      <p:sp>
        <p:nvSpPr>
          <p:cNvPr id="8" name="TextBox 7">
            <a:extLst>
              <a:ext uri="{FF2B5EF4-FFF2-40B4-BE49-F238E27FC236}">
                <a16:creationId xmlns:a16="http://schemas.microsoft.com/office/drawing/2014/main" id="{24435726-B5E8-4B4E-A058-7AD0ABFDEF15}"/>
              </a:ext>
            </a:extLst>
          </p:cNvPr>
          <p:cNvSpPr txBox="1"/>
          <p:nvPr/>
        </p:nvSpPr>
        <p:spPr>
          <a:xfrm>
            <a:off x="5638800" y="3400090"/>
            <a:ext cx="3124200" cy="338554"/>
          </a:xfrm>
          <a:prstGeom prst="rect">
            <a:avLst/>
          </a:prstGeom>
          <a:noFill/>
        </p:spPr>
        <p:txBody>
          <a:bodyPr wrap="square" rtlCol="0">
            <a:spAutoFit/>
          </a:bodyPr>
          <a:lstStyle/>
          <a:p>
            <a:pPr algn="l"/>
            <a:r>
              <a:rPr lang="en-US" dirty="0" err="1"/>
              <a:t>Stdcall</a:t>
            </a:r>
            <a:r>
              <a:rPr lang="en-US" dirty="0"/>
              <a:t> DLL</a:t>
            </a:r>
          </a:p>
        </p:txBody>
      </p:sp>
      <p:cxnSp>
        <p:nvCxnSpPr>
          <p:cNvPr id="10" name="Straight Arrow Connector 9">
            <a:extLst>
              <a:ext uri="{FF2B5EF4-FFF2-40B4-BE49-F238E27FC236}">
                <a16:creationId xmlns:a16="http://schemas.microsoft.com/office/drawing/2014/main" id="{EA7827AE-101B-41A1-86C3-4AF10C458D5E}"/>
              </a:ext>
            </a:extLst>
          </p:cNvPr>
          <p:cNvCxnSpPr>
            <a:endCxn id="8" idx="1"/>
          </p:cNvCxnSpPr>
          <p:nvPr/>
        </p:nvCxnSpPr>
        <p:spPr>
          <a:xfrm>
            <a:off x="4953000" y="3233641"/>
            <a:ext cx="685800" cy="3357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260E7B-7265-482A-9832-144CC60B9BEE}"/>
              </a:ext>
            </a:extLst>
          </p:cNvPr>
          <p:cNvCxnSpPr>
            <a:cxnSpLocks/>
            <a:endCxn id="7" idx="1"/>
          </p:cNvCxnSpPr>
          <p:nvPr/>
        </p:nvCxnSpPr>
        <p:spPr>
          <a:xfrm flipV="1">
            <a:off x="4653297" y="2937402"/>
            <a:ext cx="894555" cy="24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4B3B67-139E-4768-B030-F7B17E602989}"/>
              </a:ext>
            </a:extLst>
          </p:cNvPr>
          <p:cNvCxnSpPr>
            <a:cxnSpLocks/>
          </p:cNvCxnSpPr>
          <p:nvPr/>
        </p:nvCxnSpPr>
        <p:spPr>
          <a:xfrm flipV="1">
            <a:off x="5004197" y="2504780"/>
            <a:ext cx="634603" cy="1937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a:t>OpenDSS</a:t>
            </a:r>
            <a:r>
              <a:rPr lang="en-US" dirty="0"/>
              <a:t> Files Installed</a:t>
            </a:r>
          </a:p>
        </p:txBody>
      </p:sp>
    </p:spTree>
    <p:extLst>
      <p:ext uri="{BB962C8B-B14F-4D97-AF65-F5344CB8AC3E}">
        <p14:creationId xmlns:p14="http://schemas.microsoft.com/office/powerpoint/2010/main" val="1772517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Registering the COM server</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3846951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a:t>The GUID References the DLL File</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54230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212206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65851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23654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primitive admittance 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used to build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solidFill>
                  <a:srgbClr val="FF0000"/>
                </a:solidFill>
              </a:rPr>
              <a:t>Symmetrical components and per units are not used </a:t>
            </a:r>
            <a:r>
              <a:rPr lang="en-US" altLang="en-US" i="1" dirty="0">
                <a:solidFill>
                  <a:srgbClr val="FF0000"/>
                </a:solidFill>
              </a:rPr>
              <a:t>inside</a:t>
            </a:r>
            <a:r>
              <a:rPr lang="en-US" altLang="en-US" dirty="0">
                <a:solidFill>
                  <a:srgbClr val="FF0000"/>
                </a:solidFill>
              </a:rPr>
              <a:t> the program !!</a:t>
            </a:r>
            <a:r>
              <a:rPr lang="en-US" altLang="en-US" dirty="0"/>
              <a:t>  -- Input and output only!</a:t>
            </a:r>
          </a:p>
        </p:txBody>
      </p:sp>
    </p:spTree>
    <p:extLst>
      <p:ext uri="{BB962C8B-B14F-4D97-AF65-F5344CB8AC3E}">
        <p14:creationId xmlns:p14="http://schemas.microsoft.com/office/powerpoint/2010/main" val="713542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510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24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Workshop Objectives</a:t>
            </a:r>
          </a:p>
        </p:txBody>
      </p:sp>
      <p:sp>
        <p:nvSpPr>
          <p:cNvPr id="3" name="Content Placeholder 2">
            <a:extLst>
              <a:ext uri="{FF2B5EF4-FFF2-40B4-BE49-F238E27FC236}">
                <a16:creationId xmlns:a16="http://schemas.microsoft.com/office/drawing/2014/main" id="{64F3BE36-5159-4C05-8587-147AA2D0A09C}"/>
              </a:ext>
            </a:extLst>
          </p:cNvPr>
          <p:cNvSpPr>
            <a:spLocks noGrp="1"/>
          </p:cNvSpPr>
          <p:nvPr>
            <p:ph idx="1"/>
          </p:nvPr>
        </p:nvSpPr>
        <p:spPr/>
        <p:txBody>
          <a:bodyPr/>
          <a:lstStyle/>
          <a:p>
            <a:r>
              <a:rPr lang="en-US" dirty="0"/>
              <a:t>Provide training for students, faculty, and other users on basic usage</a:t>
            </a:r>
          </a:p>
          <a:p>
            <a:endParaRPr lang="en-US" dirty="0"/>
          </a:p>
          <a:p>
            <a:r>
              <a:rPr lang="en-US" dirty="0"/>
              <a:t>Demonstrate the new graphical user interface</a:t>
            </a:r>
          </a:p>
          <a:p>
            <a:endParaRPr lang="en-US" dirty="0"/>
          </a:p>
          <a:p>
            <a:r>
              <a:rPr lang="en-US" dirty="0"/>
              <a:t>Encourage students to use the advanced features</a:t>
            </a:r>
          </a:p>
          <a:p>
            <a:pPr lvl="1"/>
            <a:r>
              <a:rPr lang="en-US" dirty="0"/>
              <a:t>Parallel processing</a:t>
            </a:r>
          </a:p>
          <a:p>
            <a:pPr lvl="1"/>
            <a:r>
              <a:rPr lang="en-US" dirty="0"/>
              <a:t>A-</a:t>
            </a:r>
            <a:r>
              <a:rPr lang="en-US" dirty="0" err="1"/>
              <a:t>Diakoptics</a:t>
            </a:r>
            <a:endParaRPr lang="en-US" dirty="0"/>
          </a:p>
          <a:p>
            <a:pPr lvl="1"/>
            <a:r>
              <a:rPr lang="en-US" dirty="0"/>
              <a:t>Advanced control model</a:t>
            </a:r>
          </a:p>
          <a:p>
            <a:pPr lvl="1"/>
            <a:r>
              <a:rPr lang="en-US" dirty="0"/>
              <a:t>Develop user-written models</a:t>
            </a:r>
          </a:p>
        </p:txBody>
      </p:sp>
      <p:sp>
        <p:nvSpPr>
          <p:cNvPr id="4" name="Slide Number Placeholder 3"/>
          <p:cNvSpPr>
            <a:spLocks noGrp="1"/>
          </p:cNvSpPr>
          <p:nvPr>
            <p:ph type="sldNum" sz="quarter" idx="12"/>
          </p:nvPr>
        </p:nvSpPr>
        <p:spPr/>
        <p:txBody>
          <a:bodyPr/>
          <a:lstStyle/>
          <a:p>
            <a:pPr>
              <a:defRPr/>
            </a:pPr>
            <a:fld id="{DBC7085F-A741-48DB-A9ED-0DAD3944AAF1}" type="slidenum">
              <a:rPr lang="en-US" smtClean="0"/>
              <a:pPr>
                <a:defRPr/>
              </a:pPr>
              <a:t>3</a:t>
            </a:fld>
            <a:endParaRPr lang="en-US" dirty="0"/>
          </a:p>
        </p:txBody>
      </p:sp>
    </p:spTree>
    <p:extLst>
      <p:ext uri="{BB962C8B-B14F-4D97-AF65-F5344CB8AC3E}">
        <p14:creationId xmlns:p14="http://schemas.microsoft.com/office/powerpoint/2010/main" val="2831399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sz="2800" dirty="0"/>
              <a:t>Simply let </a:t>
            </a:r>
            <a:r>
              <a:rPr lang="en-US" altLang="en-US" sz="2800" b="1" dirty="0"/>
              <a:t>R, X, B, G, C</a:t>
            </a:r>
            <a:r>
              <a:rPr lang="en-US" altLang="en-US" sz="2800" dirty="0"/>
              <a:t>, etc. represent </a:t>
            </a:r>
            <a:r>
              <a:rPr lang="en-US" altLang="en-US" sz="2800" b="1" dirty="0"/>
              <a:t>3x3</a:t>
            </a:r>
            <a:r>
              <a:rPr lang="en-US" altLang="en-US" sz="2800" dirty="0"/>
              <a:t> matrix</a:t>
            </a:r>
          </a:p>
          <a:p>
            <a:pPr lvl="1"/>
            <a:r>
              <a:rPr lang="en-US" altLang="en-US" sz="2400" dirty="0"/>
              <a:t>Notation stays the same</a:t>
            </a:r>
          </a:p>
          <a:p>
            <a:endParaRPr lang="en-US" altLang="en-US" sz="2800" dirty="0"/>
          </a:p>
          <a:p>
            <a:r>
              <a:rPr lang="en-US" altLang="en-US" sz="2800" dirty="0"/>
              <a:t>And it works!</a:t>
            </a:r>
          </a:p>
          <a:p>
            <a:endParaRPr lang="en-US" altLang="en-US" sz="2800" dirty="0"/>
          </a:p>
          <a:p>
            <a:r>
              <a:rPr lang="en-US" altLang="en-US" sz="2800" dirty="0"/>
              <a:t>I1, I2, V1, V2 </a:t>
            </a:r>
            <a:r>
              <a:rPr lang="en-US" altLang="en-US" sz="2800" dirty="0" err="1"/>
              <a:t>etc</a:t>
            </a:r>
            <a:r>
              <a:rPr lang="en-US" altLang="en-US" sz="2800" dirty="0"/>
              <a:t> become 3x1 vectors</a:t>
            </a:r>
          </a:p>
          <a:p>
            <a:endParaRPr lang="en-US" altLang="en-US" sz="2800" dirty="0"/>
          </a:p>
          <a:p>
            <a:r>
              <a:rPr lang="en-US" altLang="en-US" sz="2800" dirty="0"/>
              <a:t>This is basically how all the Circuit Element (</a:t>
            </a:r>
            <a:r>
              <a:rPr lang="en-US" altLang="en-US" sz="2800" dirty="0" err="1"/>
              <a:t>CktElement</a:t>
            </a:r>
            <a:r>
              <a:rPr lang="en-US" altLang="en-US" sz="2800" dirty="0"/>
              <a:t>) models in </a:t>
            </a:r>
            <a:r>
              <a:rPr lang="en-US" altLang="en-US" sz="2800" dirty="0" err="1"/>
              <a:t>OpenDSS</a:t>
            </a:r>
            <a:r>
              <a:rPr lang="en-US" altLang="en-US" sz="2800" dirty="0"/>
              <a:t> work.</a:t>
            </a:r>
          </a:p>
        </p:txBody>
      </p:sp>
    </p:spTree>
    <p:extLst>
      <p:ext uri="{BB962C8B-B14F-4D97-AF65-F5344CB8AC3E}">
        <p14:creationId xmlns:p14="http://schemas.microsoft.com/office/powerpoint/2010/main" val="287249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50" y="11430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557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dirty="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6248400" y="1654304"/>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2920304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295400" y="2057400"/>
            <a:ext cx="685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1</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2</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S</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L1</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L2</a:t>
            </a:r>
          </a:p>
          <a:p>
            <a:r>
              <a:rPr lang="en-US" altLang="en-US" sz="2000">
                <a:latin typeface="Times New Roman" panose="02020603050405020304" pitchFamily="18" charset="0"/>
                <a:cs typeface="Times New Roman" panose="02020603050405020304" pitchFamily="18" charset="0"/>
              </a:rPr>
              <a:t>…</a:t>
            </a:r>
          </a:p>
          <a:p>
            <a:r>
              <a:rPr lang="en-US" altLang="en-US" sz="2000">
                <a:latin typeface="Times New Roman" panose="02020603050405020304" pitchFamily="18" charset="0"/>
                <a:cs typeface="Times New Roman" panose="02020603050405020304" pitchFamily="18" charset="0"/>
              </a:rPr>
              <a:t>I</a:t>
            </a:r>
            <a:r>
              <a:rPr lang="en-US" altLang="en-US" sz="2000"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848100" y="3353472"/>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N x N</a:t>
            </a:r>
            <a:endParaRPr lang="en-US" altLang="en-US" baseline="-25000" dirty="0"/>
          </a:p>
        </p:txBody>
      </p:sp>
      <p:sp>
        <p:nvSpPr>
          <p:cNvPr id="75783" name="TextBox 6"/>
          <p:cNvSpPr txBox="1">
            <a:spLocks noChangeArrowheads="1"/>
          </p:cNvSpPr>
          <p:nvPr/>
        </p:nvSpPr>
        <p:spPr bwMode="auto">
          <a:xfrm>
            <a:off x="3810000" y="369161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(Sparse)</a:t>
            </a:r>
            <a:endParaRPr lang="en-US" altLang="en-US" baseline="-25000" dirty="0"/>
          </a:p>
        </p:txBody>
      </p:sp>
      <p:sp>
        <p:nvSpPr>
          <p:cNvPr id="75784" name="TextBox 7"/>
          <p:cNvSpPr txBox="1">
            <a:spLocks noChangeArrowheads="1"/>
          </p:cNvSpPr>
          <p:nvPr/>
        </p:nvSpPr>
        <p:spPr bwMode="auto">
          <a:xfrm>
            <a:off x="6400800" y="1905000"/>
            <a:ext cx="685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S</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L1</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L2</a:t>
            </a:r>
          </a:p>
          <a:p>
            <a:r>
              <a:rPr lang="en-US" altLang="en-US" sz="2000" dirty="0">
                <a:latin typeface="Times New Roman" panose="02020603050405020304" pitchFamily="18" charset="0"/>
                <a:cs typeface="Times New Roman" panose="02020603050405020304" pitchFamily="18" charset="0"/>
              </a:rPr>
              <a:t>…</a:t>
            </a:r>
          </a:p>
          <a:p>
            <a:r>
              <a:rPr lang="en-US" altLang="en-US" sz="2000"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2667000" y="5853317"/>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N = Number of </a:t>
            </a:r>
            <a:r>
              <a:rPr lang="en-US" altLang="en-US" u="sng" dirty="0"/>
              <a:t>NODES</a:t>
            </a:r>
            <a:r>
              <a:rPr lang="en-US" altLang="en-US" dirty="0"/>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483022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371600"/>
            <a:ext cx="8226425" cy="4675188"/>
          </a:xfrm>
        </p:spPr>
        <p:txBody>
          <a:bodyPr/>
          <a:lstStyle/>
          <a:p>
            <a:pPr eaLnBrk="1" hangingPunct="1">
              <a:buFontTx/>
              <a:buNone/>
            </a:pPr>
            <a:r>
              <a:rPr lang="en-US" altLang="en-US" sz="2800" dirty="0"/>
              <a:t>1:Standard constant </a:t>
            </a:r>
            <a:r>
              <a:rPr lang="en-US" altLang="en-US" sz="2800" dirty="0" err="1"/>
              <a:t>P+jQ</a:t>
            </a:r>
            <a:r>
              <a:rPr lang="en-US" altLang="en-US" sz="2800" dirty="0"/>
              <a:t> load. (Default)</a:t>
            </a:r>
          </a:p>
          <a:p>
            <a:pPr eaLnBrk="1" hangingPunct="1">
              <a:buFontTx/>
              <a:buNone/>
            </a:pPr>
            <a:r>
              <a:rPr lang="en-US" altLang="en-US" sz="2800" dirty="0"/>
              <a:t>2:Constant impedance load. </a:t>
            </a:r>
          </a:p>
          <a:p>
            <a:pPr eaLnBrk="1" hangingPunct="1">
              <a:buFontTx/>
              <a:buNone/>
            </a:pPr>
            <a:r>
              <a:rPr lang="en-US" altLang="en-US" sz="2800" dirty="0"/>
              <a:t>3:Const P, Quadratic Q (like a motor).</a:t>
            </a:r>
          </a:p>
          <a:p>
            <a:pPr eaLnBrk="1" hangingPunct="1">
              <a:buFontTx/>
              <a:buNone/>
            </a:pPr>
            <a:r>
              <a:rPr lang="en-US" altLang="en-US" sz="2800" dirty="0"/>
              <a:t>4:Nominal Linear P, Quadratic Q (feeder mix). </a:t>
            </a:r>
            <a:br>
              <a:rPr lang="en-US" altLang="en-US" sz="2800" dirty="0"/>
            </a:br>
            <a:r>
              <a:rPr lang="en-US" altLang="en-US" sz="2800" dirty="0"/>
              <a:t> Use this with </a:t>
            </a:r>
            <a:r>
              <a:rPr lang="en-US" altLang="en-US" sz="2800" dirty="0" err="1"/>
              <a:t>CVRfactor</a:t>
            </a:r>
            <a:r>
              <a:rPr lang="en-US" altLang="en-US" sz="2800" dirty="0"/>
              <a:t>.</a:t>
            </a:r>
          </a:p>
          <a:p>
            <a:pPr eaLnBrk="1" hangingPunct="1">
              <a:buFontTx/>
              <a:buNone/>
            </a:pPr>
            <a:r>
              <a:rPr lang="en-US" altLang="en-US" sz="2800" dirty="0"/>
              <a:t>5:Constant Current Magnitude</a:t>
            </a:r>
          </a:p>
          <a:p>
            <a:pPr eaLnBrk="1" hangingPunct="1">
              <a:buFontTx/>
              <a:buNone/>
            </a:pPr>
            <a:r>
              <a:rPr lang="en-US" altLang="en-US" sz="2800" dirty="0"/>
              <a:t>6:Const P, Fixed Q</a:t>
            </a:r>
          </a:p>
          <a:p>
            <a:pPr eaLnBrk="1" hangingPunct="1">
              <a:buFontTx/>
              <a:buNone/>
            </a:pPr>
            <a:r>
              <a:rPr lang="en-US" altLang="en-US" sz="2800" dirty="0"/>
              <a:t>7:Const P, Fixed Impedance Q</a:t>
            </a:r>
          </a:p>
          <a:p>
            <a:pPr eaLnBrk="1" hangingPunct="1">
              <a:buFontTx/>
              <a:buNone/>
            </a:pPr>
            <a:r>
              <a:rPr lang="en-US" altLang="en-US" sz="2800" dirty="0"/>
              <a:t>8: Special ZIP load model</a:t>
            </a:r>
          </a:p>
        </p:txBody>
      </p:sp>
    </p:spTree>
    <p:extLst>
      <p:ext uri="{BB962C8B-B14F-4D97-AF65-F5344CB8AC3E}">
        <p14:creationId xmlns:p14="http://schemas.microsoft.com/office/powerpoint/2010/main" val="1951242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dirty="0"/>
              <a:t>Standard P + </a:t>
            </a:r>
            <a:r>
              <a:rPr lang="en-US" altLang="en-US" dirty="0" err="1"/>
              <a:t>jQ</a:t>
            </a:r>
            <a:r>
              <a:rPr lang="en-US" altLang="en-US" dirty="0"/>
              <a:t> Load Model (1)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6518787" y="2955925"/>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6462252" y="2308225"/>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2459294" y="2917927"/>
            <a:ext cx="1066800" cy="336550"/>
          </a:xfrm>
          <a:prstGeom prst="rect">
            <a:avLst/>
          </a:prstGeom>
          <a:solidFill>
            <a:schemeClr val="bg1"/>
          </a:solidFill>
          <a:ln>
            <a:noFill/>
          </a:ln>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3429000" y="2895600"/>
            <a:ext cx="1143000" cy="1903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err="1">
                <a:latin typeface="Times New Roman" panose="02020603050405020304" pitchFamily="18" charset="0"/>
              </a:rPr>
              <a:t>Const</a:t>
            </a:r>
            <a:r>
              <a:rPr lang="en-US" altLang="en-US" dirty="0">
                <a:latin typeface="Times New Roman" panose="02020603050405020304" pitchFamily="18" charset="0"/>
              </a:rPr>
              <a:t> Z (linear)</a:t>
            </a:r>
          </a:p>
        </p:txBody>
      </p:sp>
      <p:sp>
        <p:nvSpPr>
          <p:cNvPr id="82955" name="Text Box 11"/>
          <p:cNvSpPr txBox="1">
            <a:spLocks noChangeArrowheads="1"/>
          </p:cNvSpPr>
          <p:nvPr/>
        </p:nvSpPr>
        <p:spPr bwMode="auto">
          <a:xfrm>
            <a:off x="6629400" y="1692275"/>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err="1">
                <a:latin typeface="Times New Roman" panose="02020603050405020304" pitchFamily="18" charset="0"/>
              </a:rPr>
              <a:t>Const</a:t>
            </a:r>
            <a:r>
              <a:rPr lang="en-US" altLang="en-US" dirty="0">
                <a:latin typeface="Times New Roman" panose="02020603050405020304" pitchFamily="18" charset="0"/>
              </a:rPr>
              <a:t> Z</a:t>
            </a:r>
          </a:p>
        </p:txBody>
      </p:sp>
      <p:sp>
        <p:nvSpPr>
          <p:cNvPr id="82956" name="Line 12"/>
          <p:cNvSpPr>
            <a:spLocks noChangeShapeType="1"/>
          </p:cNvSpPr>
          <p:nvPr/>
        </p:nvSpPr>
        <p:spPr bwMode="auto">
          <a:xfrm flipH="1">
            <a:off x="2857500" y="4403725"/>
            <a:ext cx="2857500" cy="3745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786102" y="2619068"/>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2" name="Text Box 10">
            <a:extLst>
              <a:ext uri="{FF2B5EF4-FFF2-40B4-BE49-F238E27FC236}">
                <a16:creationId xmlns:a16="http://schemas.microsoft.com/office/drawing/2014/main" id="{1A0DF87C-DC53-4656-8069-A39D8B3C7D50}"/>
              </a:ext>
            </a:extLst>
          </p:cNvPr>
          <p:cNvSpPr txBox="1">
            <a:spLocks noChangeArrowheads="1"/>
          </p:cNvSpPr>
          <p:nvPr/>
        </p:nvSpPr>
        <p:spPr bwMode="auto">
          <a:xfrm>
            <a:off x="6188792" y="3621292"/>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Almost  Linear</a:t>
            </a:r>
          </a:p>
        </p:txBody>
      </p:sp>
      <p:sp>
        <p:nvSpPr>
          <p:cNvPr id="23" name="Line 6">
            <a:extLst>
              <a:ext uri="{FF2B5EF4-FFF2-40B4-BE49-F238E27FC236}">
                <a16:creationId xmlns:a16="http://schemas.microsoft.com/office/drawing/2014/main" id="{20F249B1-EA18-4A9B-B31D-20B30101F831}"/>
              </a:ext>
            </a:extLst>
          </p:cNvPr>
          <p:cNvSpPr>
            <a:spLocks noChangeShapeType="1"/>
          </p:cNvSpPr>
          <p:nvPr/>
        </p:nvSpPr>
        <p:spPr bwMode="auto">
          <a:xfrm flipH="1" flipV="1">
            <a:off x="3908936" y="3794125"/>
            <a:ext cx="2279855" cy="15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135034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a:xfrm>
            <a:off x="457200" y="1371600"/>
            <a:ext cx="8229600" cy="4525963"/>
          </a:xfrm>
        </p:spPr>
        <p:txBody>
          <a:bodyPr>
            <a:normAutofit fontScale="92500"/>
          </a:bodyPr>
          <a:lstStyle/>
          <a:p>
            <a:pPr marL="457200" indent="-457200">
              <a:buFontTx/>
              <a:buAutoNum type="arabicPeriod"/>
            </a:pPr>
            <a:r>
              <a:rPr lang="en-US" altLang="en-US" sz="2800" dirty="0"/>
              <a:t>Initial Guess at Node Voltages, </a:t>
            </a:r>
            <a:r>
              <a:rPr lang="en-US" altLang="en-US" sz="2800"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z="2800" dirty="0"/>
              <a:t>Compute all Injection (Compensation) Currents, </a:t>
            </a:r>
            <a:r>
              <a:rPr lang="en-US" altLang="en-US" sz="2800" dirty="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sz="2400" dirty="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sz="2800" dirty="0">
                <a:cs typeface="Times New Roman" panose="02020603050405020304" pitchFamily="18" charset="0"/>
              </a:rPr>
              <a:t>Solve for new guess at </a:t>
            </a:r>
            <a:r>
              <a:rPr lang="en-US" altLang="en-US" sz="2800"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sz="2800" dirty="0">
                <a:cs typeface="Times New Roman" panose="02020603050405020304" pitchFamily="18" charset="0"/>
              </a:rPr>
              <a:t>Repeat 2 and 3 until Converged</a:t>
            </a:r>
            <a:endParaRPr lang="en-US" altLang="en-US" sz="2800" dirty="0"/>
          </a:p>
          <a:p>
            <a:pPr marL="457200" indent="-457200">
              <a:buFontTx/>
              <a:buAutoNum type="arabicPeriod"/>
            </a:pPr>
            <a:endParaRPr lang="en-US" altLang="en-US" sz="2800" dirty="0"/>
          </a:p>
          <a:p>
            <a:pPr marL="457200" indent="-457200"/>
            <a:r>
              <a:rPr lang="en-US" altLang="en-US" sz="2800" dirty="0"/>
              <a:t>Convergence is based on per unit change in voltage magnitude</a:t>
            </a:r>
          </a:p>
          <a:p>
            <a:pPr marL="857250" lvl="1" indent="-457200"/>
            <a:r>
              <a:rPr lang="en-US" altLang="en-US" sz="2400" dirty="0"/>
              <a:t>Default tolerance = 0.0001</a:t>
            </a:r>
          </a:p>
          <a:p>
            <a:pPr marL="857250" lvl="1" indent="-457200"/>
            <a:r>
              <a:rPr lang="en-US" altLang="en-US" sz="2400" dirty="0"/>
              <a:t>Good enough for most distribution systems</a:t>
            </a:r>
          </a:p>
        </p:txBody>
      </p:sp>
    </p:spTree>
    <p:extLst>
      <p:ext uri="{BB962C8B-B14F-4D97-AF65-F5344CB8AC3E}">
        <p14:creationId xmlns:p14="http://schemas.microsoft.com/office/powerpoint/2010/main" val="1504922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718538" y="3916789"/>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dirty="0">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77067" y="4091354"/>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dirty="0" err="1">
                <a:latin typeface="Tahoma" panose="020B0604030504040204" pitchFamily="34" charset="0"/>
              </a:rPr>
              <a:t>I</a:t>
            </a:r>
            <a:r>
              <a:rPr lang="en-US" altLang="en-US" sz="2000" b="1" baseline="-25000" dirty="0" err="1">
                <a:latin typeface="Tahoma" panose="020B0604030504040204" pitchFamily="34" charset="0"/>
              </a:rPr>
              <a:t>inj</a:t>
            </a:r>
            <a:endParaRPr lang="en-US" altLang="en-US" sz="2000" b="1" baseline="-25000" dirty="0">
              <a:latin typeface="Tahoma" panose="020B0604030504040204" pitchFamily="34" charset="0"/>
            </a:endParaRP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324600" y="4054475"/>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dirty="0">
                <a:latin typeface="Tahoma" panose="020B0604030504040204" pitchFamily="34" charset="0"/>
              </a:rPr>
              <a:t>V</a:t>
            </a:r>
            <a:endParaRPr lang="en-US" altLang="en-US" sz="2000" b="1" baseline="-25000" dirty="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597364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3574045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sz="2800" dirty="0"/>
              <a:t>Fixed-point solution form for normal solution</a:t>
            </a:r>
          </a:p>
          <a:p>
            <a:endParaRPr lang="en-US" sz="2800" dirty="0"/>
          </a:p>
          <a:p>
            <a:endParaRPr lang="en-US" sz="2800" dirty="0"/>
          </a:p>
          <a:p>
            <a:pPr marL="0" indent="0">
              <a:buNone/>
            </a:pPr>
            <a:r>
              <a:rPr lang="en-US" sz="2800" b="1" dirty="0"/>
              <a:t>	</a:t>
            </a:r>
            <a:r>
              <a:rPr lang="en-US" sz="2400" b="1" i="1" dirty="0"/>
              <a:t>V</a:t>
            </a:r>
            <a:r>
              <a:rPr lang="en-US" sz="2400" b="1" i="1" baseline="-25000" dirty="0"/>
              <a:t>n+1</a:t>
            </a:r>
            <a:r>
              <a:rPr lang="en-US" sz="2400" b="1" i="1" dirty="0"/>
              <a:t> = [</a:t>
            </a:r>
            <a:r>
              <a:rPr lang="en-US" sz="2400" b="1" i="1" dirty="0" err="1"/>
              <a:t>Y</a:t>
            </a:r>
            <a:r>
              <a:rPr lang="en-US" sz="2400" b="1" i="1" baseline="-25000" dirty="0" err="1"/>
              <a:t>system</a:t>
            </a:r>
            <a:r>
              <a:rPr lang="en-US" sz="2400" b="1" i="1" dirty="0"/>
              <a:t>]</a:t>
            </a:r>
            <a:r>
              <a:rPr lang="en-US" sz="2400" b="1" i="1" baseline="30000" dirty="0"/>
              <a:t>-1 </a:t>
            </a:r>
            <a:r>
              <a:rPr lang="en-US" sz="2400" b="1" i="1" dirty="0"/>
              <a:t>I</a:t>
            </a:r>
            <a:r>
              <a:rPr lang="en-US" sz="2400" b="1" i="1" baseline="-25000" dirty="0"/>
              <a:t>PC</a:t>
            </a:r>
            <a:r>
              <a:rPr lang="en-US" sz="2400" b="1" i="1" dirty="0"/>
              <a:t>(</a:t>
            </a:r>
            <a:r>
              <a:rPr lang="en-US" sz="2400" b="1" i="1" dirty="0" err="1"/>
              <a:t>V</a:t>
            </a:r>
            <a:r>
              <a:rPr lang="en-US" sz="2400" b="1" i="1" baseline="-25000" dirty="0" err="1"/>
              <a:t>n</a:t>
            </a:r>
            <a:r>
              <a:rPr lang="en-US" sz="2400" b="1" i="1" dirty="0"/>
              <a:t>)   n = 0, 1, 2, …</a:t>
            </a:r>
          </a:p>
          <a:p>
            <a:pPr marL="0" indent="0">
              <a:buNone/>
            </a:pPr>
            <a:endParaRPr lang="en-US" sz="2400" b="1" i="1" dirty="0"/>
          </a:p>
          <a:p>
            <a:pPr marL="0" indent="0">
              <a:buNone/>
            </a:pPr>
            <a:r>
              <a:rPr lang="en-US" sz="2400" b="1" i="1" dirty="0"/>
              <a:t>… until converged</a:t>
            </a:r>
            <a:endParaRPr lang="en-US" sz="2400" b="1" dirty="0"/>
          </a:p>
          <a:p>
            <a:endParaRPr lang="en-US" sz="2800" dirty="0"/>
          </a:p>
          <a:p>
            <a:endParaRPr lang="en-US" sz="2800" dirty="0"/>
          </a:p>
          <a:p>
            <a:pPr marL="1203325" indent="-1146175">
              <a:buNone/>
            </a:pPr>
            <a:r>
              <a:rPr lang="en-US" sz="2800" i="1" dirty="0"/>
              <a:t>I</a:t>
            </a:r>
            <a:r>
              <a:rPr lang="en-US" sz="2800" i="1" baseline="-25000" dirty="0"/>
              <a:t>PC</a:t>
            </a:r>
            <a:r>
              <a:rPr lang="en-US" sz="2800" i="1" dirty="0"/>
              <a:t>(V)</a:t>
            </a:r>
            <a:r>
              <a:rPr lang="en-US" sz="2800" dirty="0"/>
              <a:t> = </a:t>
            </a:r>
            <a:r>
              <a:rPr lang="en-US" sz="2800" i="1" dirty="0"/>
              <a:t>compensation</a:t>
            </a:r>
            <a:r>
              <a:rPr lang="en-US" sz="2800" dirty="0"/>
              <a:t> currents from Power Conversion (PC) elements in the circuit as a function of voltage</a:t>
            </a:r>
          </a:p>
          <a:p>
            <a:endParaRPr lang="en-US" sz="2800" dirty="0"/>
          </a:p>
        </p:txBody>
      </p:sp>
    </p:spTree>
    <p:extLst>
      <p:ext uri="{BB962C8B-B14F-4D97-AF65-F5344CB8AC3E}">
        <p14:creationId xmlns:p14="http://schemas.microsoft.com/office/powerpoint/2010/main" val="282655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What Is </a:t>
            </a:r>
            <a:r>
              <a:rPr lang="en-US" dirty="0" err="1"/>
              <a:t>OpenDSS</a:t>
            </a:r>
            <a:r>
              <a:rPr lang="en-US" dirty="0"/>
              <a:t>?</a:t>
            </a:r>
          </a:p>
        </p:txBody>
      </p:sp>
      <p:sp>
        <p:nvSpPr>
          <p:cNvPr id="2" name="Text Placeholder 1">
            <a:extLst>
              <a:ext uri="{FF2B5EF4-FFF2-40B4-BE49-F238E27FC236}">
                <a16:creationId xmlns:a16="http://schemas.microsoft.com/office/drawing/2014/main" id="{DD26FDCF-B4EB-4B08-8283-CF002D73BC68}"/>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BC7085F-A741-48DB-A9ED-0DAD3944AAF1}" type="slidenum">
              <a:rPr lang="en-US" smtClean="0"/>
              <a:pPr>
                <a:defRPr/>
              </a:pPr>
              <a:t>4</a:t>
            </a:fld>
            <a:endParaRPr lang="en-US" dirty="0"/>
          </a:p>
        </p:txBody>
      </p:sp>
    </p:spTree>
    <p:extLst>
      <p:ext uri="{BB962C8B-B14F-4D97-AF65-F5344CB8AC3E}">
        <p14:creationId xmlns:p14="http://schemas.microsoft.com/office/powerpoint/2010/main" val="4197299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err="1"/>
              <a:t>OpenDSS</a:t>
            </a:r>
            <a:r>
              <a:rPr lang="en-US" sz="3200"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95400"/>
            <a:ext cx="5309144" cy="5029200"/>
          </a:xfrm>
          <a:prstGeom prst="rect">
            <a:avLst/>
          </a:prstGeom>
          <a:noFill/>
          <a:ln>
            <a:noFill/>
          </a:ln>
        </p:spPr>
      </p:pic>
      <p:sp>
        <p:nvSpPr>
          <p:cNvPr id="3" name="TextBox 2"/>
          <p:cNvSpPr txBox="1"/>
          <p:nvPr/>
        </p:nvSpPr>
        <p:spPr>
          <a:xfrm>
            <a:off x="780472" y="897954"/>
            <a:ext cx="7583055" cy="338554"/>
          </a:xfrm>
          <a:prstGeom prst="rect">
            <a:avLst/>
          </a:prstGeom>
          <a:noFill/>
        </p:spPr>
        <p:txBody>
          <a:bodyPr wrap="square" rtlCol="0">
            <a:spAutoFit/>
          </a:bodyPr>
          <a:lstStyle/>
          <a:p>
            <a:pPr algn="l"/>
            <a:r>
              <a:rPr lang="en-US" sz="1600" dirty="0"/>
              <a:t>Controls are sampled and executed </a:t>
            </a:r>
            <a:r>
              <a:rPr lang="en-US" sz="1600" u="sng" dirty="0"/>
              <a:t>after</a:t>
            </a:r>
            <a:r>
              <a:rPr lang="en-US" sz="1600" dirty="0"/>
              <a:t> a converged power flow solution</a:t>
            </a:r>
          </a:p>
        </p:txBody>
      </p:sp>
      <p:sp>
        <p:nvSpPr>
          <p:cNvPr id="5" name="TextBox 4"/>
          <p:cNvSpPr txBox="1"/>
          <p:nvPr/>
        </p:nvSpPr>
        <p:spPr>
          <a:xfrm>
            <a:off x="6019800"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a:p>
        </p:txBody>
      </p:sp>
      <p:sp>
        <p:nvSpPr>
          <p:cNvPr id="4" name="Title 3"/>
          <p:cNvSpPr>
            <a:spLocks noGrp="1"/>
          </p:cNvSpPr>
          <p:nvPr>
            <p:ph type="ctrTitle" sz="quarter"/>
          </p:nvPr>
        </p:nvSpPr>
        <p:spPr/>
        <p:txBody>
          <a:bodyPr/>
          <a:lstStyle/>
          <a:p>
            <a:r>
              <a:rPr lang="en-US" b="1" dirty="0"/>
              <a:t>Circuit Modeling Basics</a:t>
            </a:r>
          </a:p>
        </p:txBody>
      </p:sp>
    </p:spTree>
    <p:extLst>
      <p:ext uri="{BB962C8B-B14F-4D97-AF65-F5344CB8AC3E}">
        <p14:creationId xmlns:p14="http://schemas.microsoft.com/office/powerpoint/2010/main" val="3492243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a:t>DSS Bus Model  (Bus </a:t>
            </a:r>
            <a:r>
              <a:rPr lang="en-US" altLang="en-US">
                <a:cs typeface="Arial" panose="020B0604020202020204" pitchFamily="34" charset="0"/>
              </a:rPr>
              <a:t>≠</a:t>
            </a:r>
            <a:r>
              <a:rPr lang="en-US" altLang="en-US"/>
              <a:t> Node)</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86000"/>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1524000" y="3886200"/>
            <a:ext cx="6096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dirty="0"/>
              <a:t>Referring to Buses and Nodes  (A Bus has 1 or more Nodes)</a:t>
            </a:r>
          </a:p>
          <a:p>
            <a:pPr algn="l"/>
            <a:r>
              <a:rPr lang="en-US" altLang="en-US" dirty="0"/>
              <a:t>     </a:t>
            </a:r>
            <a:r>
              <a:rPr lang="en-US" altLang="en-US" b="1" dirty="0"/>
              <a:t>Bus1=</a:t>
            </a:r>
            <a:r>
              <a:rPr lang="en-US" altLang="en-US" b="1" i="1" dirty="0"/>
              <a:t>BusName.1.2.3.0</a:t>
            </a:r>
          </a:p>
          <a:p>
            <a:pPr algn="l"/>
            <a:r>
              <a:rPr lang="en-US" altLang="en-US" dirty="0"/>
              <a:t>(This is the default for a 3-phase circuit element)</a:t>
            </a:r>
          </a:p>
          <a:p>
            <a:pPr algn="l"/>
            <a:r>
              <a:rPr lang="en-US" altLang="en-US" dirty="0"/>
              <a:t>Shorthand notation for taking the default:</a:t>
            </a:r>
          </a:p>
          <a:p>
            <a:pPr algn="l"/>
            <a:r>
              <a:rPr lang="en-US" altLang="en-US" dirty="0"/>
              <a:t>    </a:t>
            </a:r>
            <a:r>
              <a:rPr lang="en-US" altLang="en-US" b="1" dirty="0"/>
              <a:t>Bus1=</a:t>
            </a:r>
            <a:r>
              <a:rPr lang="en-US" altLang="en-US" b="1" i="1" dirty="0" err="1"/>
              <a:t>BusName</a:t>
            </a:r>
            <a:r>
              <a:rPr lang="en-US" altLang="en-US" i="1" dirty="0"/>
              <a:t>    </a:t>
            </a:r>
          </a:p>
          <a:p>
            <a:pPr algn="l"/>
            <a:r>
              <a:rPr lang="en-US" altLang="en-US" i="1" dirty="0"/>
              <a:t>Note: </a:t>
            </a:r>
            <a:r>
              <a:rPr lang="en-US" altLang="en-US" dirty="0"/>
              <a:t>Sometimes this can bite you (e.g. – Transformers, or capacitors with ungrounded neutrals)</a:t>
            </a:r>
          </a:p>
        </p:txBody>
      </p:sp>
      <p:sp>
        <p:nvSpPr>
          <p:cNvPr id="65541" name="Text Box 5"/>
          <p:cNvSpPr txBox="1">
            <a:spLocks noChangeArrowheads="1"/>
          </p:cNvSpPr>
          <p:nvPr/>
        </p:nvSpPr>
        <p:spPr bwMode="auto">
          <a:xfrm>
            <a:off x="2241550" y="1512888"/>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Nodes</a:t>
            </a:r>
          </a:p>
        </p:txBody>
      </p:sp>
      <p:sp>
        <p:nvSpPr>
          <p:cNvPr id="65542" name="Line 6"/>
          <p:cNvSpPr>
            <a:spLocks noChangeShapeType="1"/>
          </p:cNvSpPr>
          <p:nvPr/>
        </p:nvSpPr>
        <p:spPr bwMode="auto">
          <a:xfrm flipH="1">
            <a:off x="2212975" y="1819275"/>
            <a:ext cx="560388" cy="611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3" name="Line 7"/>
          <p:cNvSpPr>
            <a:spLocks noChangeShapeType="1"/>
          </p:cNvSpPr>
          <p:nvPr/>
        </p:nvSpPr>
        <p:spPr bwMode="auto">
          <a:xfrm>
            <a:off x="2998788" y="1858963"/>
            <a:ext cx="325437" cy="579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44" name="Text Box 8"/>
          <p:cNvSpPr txBox="1">
            <a:spLocks noChangeArrowheads="1"/>
          </p:cNvSpPr>
          <p:nvPr/>
        </p:nvSpPr>
        <p:spPr bwMode="auto">
          <a:xfrm>
            <a:off x="3932238" y="3498850"/>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665663" y="74613"/>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65546" name="Line 10"/>
          <p:cNvSpPr>
            <a:spLocks noChangeShapeType="1"/>
          </p:cNvSpPr>
          <p:nvPr/>
        </p:nvSpPr>
        <p:spPr bwMode="auto">
          <a:xfrm flipH="1">
            <a:off x="2586038" y="1828800"/>
            <a:ext cx="265112" cy="579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506253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0220" y="274955"/>
            <a:ext cx="8595360" cy="731520"/>
          </a:xfrm>
        </p:spPr>
        <p:txBody>
          <a:bodyPr/>
          <a:lstStyle/>
          <a:p>
            <a:pPr eaLnBrk="1" hangingPunct="1"/>
            <a:r>
              <a:rPr lang="en-US" altLang="en-US" dirty="0"/>
              <a:t>Node Numbers</a:t>
            </a:r>
          </a:p>
        </p:txBody>
      </p:sp>
      <p:pic>
        <p:nvPicPr>
          <p:cNvPr id="65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68" y="1597025"/>
            <a:ext cx="73914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31111" y="3234644"/>
            <a:ext cx="868177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3088" indent="-573088">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dirty="0"/>
              <a:t>The voltage at Node 0 = 0 (always)</a:t>
            </a:r>
          </a:p>
          <a:p>
            <a:pPr algn="l"/>
            <a:r>
              <a:rPr lang="en-US" altLang="en-US" sz="2400" dirty="0"/>
              <a:t>The other Node numbers are arbitrary</a:t>
            </a:r>
          </a:p>
          <a:p>
            <a:pPr algn="l"/>
            <a:r>
              <a:rPr lang="en-US" altLang="en-US" sz="2400" dirty="0"/>
              <a:t>By convention, Nodes 1, 2, 3 correspond to phase ABC</a:t>
            </a:r>
          </a:p>
          <a:p>
            <a:pPr algn="l"/>
            <a:r>
              <a:rPr lang="en-US" altLang="en-US" sz="2400" dirty="0"/>
              <a:t>	But they don’t have to</a:t>
            </a:r>
          </a:p>
          <a:p>
            <a:pPr algn="l"/>
            <a:r>
              <a:rPr lang="en-US" altLang="en-US" sz="2400" dirty="0"/>
              <a:t>You can have a very large number of nodes at a Bus	</a:t>
            </a:r>
          </a:p>
          <a:p>
            <a:pPr algn="l"/>
            <a:r>
              <a:rPr lang="en-US" altLang="en-US" sz="2400" dirty="0"/>
              <a:t>	They do not have to be pre-declared</a:t>
            </a:r>
          </a:p>
          <a:p>
            <a:pPr algn="l"/>
            <a:endParaRPr lang="en-US" altLang="en-US" sz="2400" dirty="0"/>
          </a:p>
        </p:txBody>
      </p:sp>
      <p:sp>
        <p:nvSpPr>
          <p:cNvPr id="65544" name="Text Box 8"/>
          <p:cNvSpPr txBox="1">
            <a:spLocks noChangeArrowheads="1"/>
          </p:cNvSpPr>
          <p:nvPr/>
        </p:nvSpPr>
        <p:spPr bwMode="auto">
          <a:xfrm>
            <a:off x="3861393" y="2845707"/>
            <a:ext cx="171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Bus</a:t>
            </a:r>
          </a:p>
        </p:txBody>
      </p:sp>
      <p:sp>
        <p:nvSpPr>
          <p:cNvPr id="65545" name="AutoShape 9"/>
          <p:cNvSpPr>
            <a:spLocks/>
          </p:cNvSpPr>
          <p:nvPr/>
        </p:nvSpPr>
        <p:spPr bwMode="auto">
          <a:xfrm rot="5400000">
            <a:off x="4594818" y="-578530"/>
            <a:ext cx="215900" cy="6527800"/>
          </a:xfrm>
          <a:prstGeom prst="rightBrace">
            <a:avLst>
              <a:gd name="adj1" fmla="val 2519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856441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a:t>DSS Terminal Definition</a:t>
            </a:r>
          </a:p>
        </p:txBody>
      </p:sp>
      <p:pic>
        <p:nvPicPr>
          <p:cNvPr id="665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725" y="1595438"/>
            <a:ext cx="524033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nvSpPr>
        <p:spPr bwMode="auto">
          <a:xfrm>
            <a:off x="1425575" y="5200650"/>
            <a:ext cx="74437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 Elements have one or more </a:t>
            </a:r>
            <a:r>
              <a:rPr lang="en-US" altLang="en-US" i="1"/>
              <a:t>Terminals</a:t>
            </a:r>
            <a:r>
              <a:rPr lang="en-US" altLang="en-US"/>
              <a:t> with 1..N conductors.</a:t>
            </a:r>
          </a:p>
          <a:p>
            <a:r>
              <a:rPr lang="en-US" altLang="en-US" i="1"/>
              <a:t>Conductors</a:t>
            </a:r>
            <a:r>
              <a:rPr lang="en-US" altLang="en-US"/>
              <a:t> connect to </a:t>
            </a:r>
            <a:r>
              <a:rPr lang="en-US" altLang="en-US" i="1"/>
              <a:t>Nodes</a:t>
            </a:r>
            <a:r>
              <a:rPr lang="en-US" altLang="en-US"/>
              <a:t> at a </a:t>
            </a:r>
            <a:r>
              <a:rPr lang="en-US" altLang="en-US" i="1"/>
              <a:t>Bus</a:t>
            </a:r>
          </a:p>
          <a:p>
            <a:r>
              <a:rPr lang="en-US" altLang="en-US"/>
              <a:t>Each </a:t>
            </a:r>
            <a:r>
              <a:rPr lang="en-US" altLang="en-US" i="1"/>
              <a:t>Terminal</a:t>
            </a:r>
            <a:r>
              <a:rPr lang="en-US" altLang="en-US"/>
              <a:t> connects to one and only one </a:t>
            </a:r>
            <a:r>
              <a:rPr lang="en-US" altLang="en-US" i="1"/>
              <a:t>Bus</a:t>
            </a:r>
          </a:p>
        </p:txBody>
      </p:sp>
      <p:sp>
        <p:nvSpPr>
          <p:cNvPr id="66565" name="Text Box 5"/>
          <p:cNvSpPr txBox="1">
            <a:spLocks noChangeArrowheads="1"/>
          </p:cNvSpPr>
          <p:nvPr/>
        </p:nvSpPr>
        <p:spPr bwMode="auto">
          <a:xfrm>
            <a:off x="266700" y="3049588"/>
            <a:ext cx="1455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Conductors</a:t>
            </a:r>
          </a:p>
        </p:txBody>
      </p:sp>
      <p:sp>
        <p:nvSpPr>
          <p:cNvPr id="66566" name="Line 6"/>
          <p:cNvSpPr>
            <a:spLocks noChangeShapeType="1"/>
          </p:cNvSpPr>
          <p:nvPr/>
        </p:nvSpPr>
        <p:spPr bwMode="auto">
          <a:xfrm flipV="1">
            <a:off x="1643063" y="2381250"/>
            <a:ext cx="795337"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6567" name="Line 7"/>
          <p:cNvSpPr>
            <a:spLocks noChangeShapeType="1"/>
          </p:cNvSpPr>
          <p:nvPr/>
        </p:nvSpPr>
        <p:spPr bwMode="auto">
          <a:xfrm>
            <a:off x="1622425" y="3371850"/>
            <a:ext cx="796925" cy="876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214516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a:t>Power Delivery Elements</a:t>
            </a:r>
          </a:p>
        </p:txBody>
      </p:sp>
      <p:pic>
        <p:nvPicPr>
          <p:cNvPr id="675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388" y="2209800"/>
            <a:ext cx="6245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4"/>
          <p:cNvSpPr txBox="1">
            <a:spLocks noChangeArrowheads="1"/>
          </p:cNvSpPr>
          <p:nvPr/>
        </p:nvSpPr>
        <p:spPr bwMode="auto">
          <a:xfrm>
            <a:off x="569913" y="5397500"/>
            <a:ext cx="821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PD Elements are Generally Completely Described by </a:t>
            </a:r>
            <a:r>
              <a:rPr lang="en-US" altLang="en-US" i="1"/>
              <a:t>[Yprim]</a:t>
            </a:r>
          </a:p>
        </p:txBody>
      </p:sp>
    </p:spTree>
    <p:extLst>
      <p:ext uri="{BB962C8B-B14F-4D97-AF65-F5344CB8AC3E}">
        <p14:creationId xmlns:p14="http://schemas.microsoft.com/office/powerpoint/2010/main" val="1827535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dirty="0"/>
              <a:t>Power Conversion Elements</a:t>
            </a:r>
          </a:p>
        </p:txBody>
      </p:sp>
      <p:sp>
        <p:nvSpPr>
          <p:cNvPr id="4100" name="Rectangle 3"/>
          <p:cNvSpPr>
            <a:spLocks noGrp="1" noChangeArrowheads="1"/>
          </p:cNvSpPr>
          <p:nvPr>
            <p:ph type="body" idx="1"/>
          </p:nvPr>
        </p:nvSpPr>
        <p:spPr>
          <a:xfrm>
            <a:off x="3702050" y="1416050"/>
            <a:ext cx="4981575" cy="4935538"/>
          </a:xfrm>
        </p:spPr>
        <p:txBody>
          <a:bodyPr>
            <a:normAutofit fontScale="92500"/>
          </a:bodyPr>
          <a:lstStyle/>
          <a:p>
            <a:pPr eaLnBrk="1" hangingPunct="1"/>
            <a:r>
              <a:rPr lang="en-US" altLang="en-US" sz="2800" dirty="0"/>
              <a:t>Power Conversion (PC) elements are typically connected in “shunt” with the Power Delivery (PD) elements</a:t>
            </a:r>
          </a:p>
          <a:p>
            <a:pPr eaLnBrk="1" hangingPunct="1"/>
            <a:r>
              <a:rPr lang="en-US" altLang="en-US" sz="2800" dirty="0"/>
              <a:t>PC Elements may be nonlinear</a:t>
            </a:r>
          </a:p>
          <a:p>
            <a:pPr eaLnBrk="1" hangingPunct="1"/>
            <a:r>
              <a:rPr lang="en-US" altLang="en-US" sz="2800" dirty="0"/>
              <a:t>Described some function of V</a:t>
            </a:r>
          </a:p>
          <a:p>
            <a:pPr lvl="1" eaLnBrk="1" hangingPunct="1"/>
            <a:r>
              <a:rPr lang="en-US" altLang="en-US" sz="2400" dirty="0"/>
              <a:t>May be linear</a:t>
            </a:r>
          </a:p>
          <a:p>
            <a:pPr lvl="1" eaLnBrk="1" hangingPunct="1"/>
            <a:r>
              <a:rPr lang="en-US" altLang="en-US" sz="2400" dirty="0"/>
              <a:t>e.g., </a:t>
            </a:r>
            <a:r>
              <a:rPr lang="en-US" altLang="en-US" sz="2400" dirty="0" err="1"/>
              <a:t>Vsource</a:t>
            </a:r>
            <a:r>
              <a:rPr lang="en-US" altLang="en-US" sz="2400" dirty="0"/>
              <a:t>, </a:t>
            </a:r>
            <a:r>
              <a:rPr lang="en-US" altLang="en-US" sz="2400" dirty="0" err="1"/>
              <a:t>Isource</a:t>
            </a:r>
            <a:endParaRPr lang="en-US" altLang="en-US" sz="2400" dirty="0"/>
          </a:p>
          <a:p>
            <a:pPr eaLnBrk="1" hangingPunct="1"/>
            <a:r>
              <a:rPr lang="en-US" altLang="en-US" sz="2800" dirty="0"/>
              <a:t>May have more than one terminal, but typically one</a:t>
            </a:r>
          </a:p>
          <a:p>
            <a:pPr lvl="1" eaLnBrk="1" hangingPunct="1"/>
            <a:r>
              <a:rPr lang="en-US" altLang="en-US" sz="2400" dirty="0"/>
              <a:t>Load, generator, storage, etc.</a:t>
            </a:r>
          </a:p>
        </p:txBody>
      </p:sp>
      <p:pic>
        <p:nvPicPr>
          <p:cNvPr id="410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900" y="2028825"/>
            <a:ext cx="24034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5"/>
          <p:cNvSpPr>
            <a:spLocks noChangeArrowheads="1"/>
          </p:cNvSpPr>
          <p:nvPr/>
        </p:nvSpPr>
        <p:spPr bwMode="auto">
          <a:xfrm>
            <a:off x="900113" y="1479550"/>
            <a:ext cx="25161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1300">
                <a:solidFill>
                  <a:schemeClr val="tx1"/>
                </a:solidFill>
                <a:ea typeface="Times New Roman" panose="02020603050405020304" pitchFamily="18" charset="0"/>
                <a:cs typeface="Arial" panose="020B0604020202020204" pitchFamily="34" charset="0"/>
              </a:rPr>
              <a:t>I</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(t)  = </a:t>
            </a:r>
            <a:r>
              <a:rPr lang="en-US" altLang="en-US" sz="1300" b="1">
                <a:solidFill>
                  <a:schemeClr val="tx1"/>
                </a:solidFill>
                <a:ea typeface="Times New Roman" panose="02020603050405020304" pitchFamily="18" charset="0"/>
                <a:cs typeface="Arial" panose="020B0604020202020204" pitchFamily="34" charset="0"/>
              </a:rPr>
              <a:t>F(V</a:t>
            </a:r>
            <a:r>
              <a:rPr lang="en-US" altLang="en-US" sz="1300" baseline="-30000">
                <a:solidFill>
                  <a:schemeClr val="tx1"/>
                </a:solidFill>
                <a:ea typeface="Times New Roman" panose="02020603050405020304" pitchFamily="18" charset="0"/>
                <a:cs typeface="Arial" panose="020B0604020202020204" pitchFamily="34" charset="0"/>
              </a:rPr>
              <a:t>Term</a:t>
            </a:r>
            <a:r>
              <a:rPr lang="en-US" altLang="en-US" sz="1300">
                <a:solidFill>
                  <a:schemeClr val="tx1"/>
                </a:solidFill>
                <a:ea typeface="Times New Roman" panose="02020603050405020304" pitchFamily="18" charset="0"/>
                <a:cs typeface="Arial" panose="020B0604020202020204" pitchFamily="34" charset="0"/>
              </a:rPr>
              <a:t>, [State], t)</a:t>
            </a:r>
            <a:endParaRPr lang="en-US" altLang="en-US" sz="2000">
              <a:solidFill>
                <a:schemeClr val="tx1"/>
              </a:solidFill>
              <a:ea typeface="Times New Roman" panose="02020603050405020304" pitchFamily="18" charset="0"/>
              <a:cs typeface="Arial" panose="020B0604020202020204" pitchFamily="34" charset="0"/>
            </a:endParaRPr>
          </a:p>
        </p:txBody>
      </p:sp>
      <p:sp>
        <p:nvSpPr>
          <p:cNvPr id="410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spcBef>
                <a:spcPct val="0"/>
              </a:spcBef>
            </a:pPr>
            <a:endParaRPr lang="en-US" altLang="en-US" sz="1800">
              <a:solidFill>
                <a:schemeClr val="tx1"/>
              </a:solidFill>
            </a:endParaRPr>
          </a:p>
        </p:txBody>
      </p:sp>
      <p:graphicFrame>
        <p:nvGraphicFramePr>
          <p:cNvPr id="4098" name="Object 2"/>
          <p:cNvGraphicFramePr>
            <a:graphicFrameLocks noChangeAspect="1"/>
          </p:cNvGraphicFramePr>
          <p:nvPr/>
        </p:nvGraphicFramePr>
        <p:xfrm>
          <a:off x="1282700" y="4086225"/>
          <a:ext cx="415925" cy="609600"/>
        </p:xfrm>
        <a:graphic>
          <a:graphicData uri="http://schemas.openxmlformats.org/presentationml/2006/ole">
            <mc:AlternateContent xmlns:mc="http://schemas.openxmlformats.org/markup-compatibility/2006">
              <mc:Choice xmlns:v="urn:schemas-microsoft-com:vml" Requires="v">
                <p:oleObj spid="_x0000_s2063" name="Equation" r:id="rId5" imgW="266469" imgH="393359" progId="Equation.3">
                  <p:embed/>
                </p:oleObj>
              </mc:Choice>
              <mc:Fallback>
                <p:oleObj name="Equation" r:id="rId5" imgW="266469" imgH="393359" progId="Equation.3">
                  <p:embed/>
                  <p:pic>
                    <p:nvPicPr>
                      <p:cNvPr id="409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4086225"/>
                        <a:ext cx="41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421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endParaRPr lang="en-US" dirty="0"/>
          </a:p>
        </p:txBody>
      </p:sp>
      <p:sp>
        <p:nvSpPr>
          <p:cNvPr id="4" name="Title 3"/>
          <p:cNvSpPr>
            <a:spLocks noGrp="1"/>
          </p:cNvSpPr>
          <p:nvPr>
            <p:ph type="ctrTitle" sz="quarter"/>
          </p:nvPr>
        </p:nvSpPr>
        <p:spPr>
          <a:xfrm>
            <a:off x="455190" y="1280160"/>
            <a:ext cx="4572000" cy="2651760"/>
          </a:xfrm>
        </p:spPr>
        <p:txBody>
          <a:bodyPr/>
          <a:lstStyle/>
          <a:p>
            <a:r>
              <a:rPr lang="en-US" dirty="0"/>
              <a:t>Scripting Basics</a:t>
            </a:r>
          </a:p>
        </p:txBody>
      </p:sp>
    </p:spTree>
    <p:extLst>
      <p:ext uri="{BB962C8B-B14F-4D97-AF65-F5344CB8AC3E}">
        <p14:creationId xmlns:p14="http://schemas.microsoft.com/office/powerpoint/2010/main" val="345835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a:t>Scripting</a:t>
            </a:r>
          </a:p>
        </p:txBody>
      </p:sp>
      <p:sp>
        <p:nvSpPr>
          <p:cNvPr id="90115" name="Rectangle 3"/>
          <p:cNvSpPr>
            <a:spLocks noGrp="1" noChangeArrowheads="1"/>
          </p:cNvSpPr>
          <p:nvPr>
            <p:ph type="body" idx="1"/>
          </p:nvPr>
        </p:nvSpPr>
        <p:spPr/>
        <p:txBody>
          <a:bodyPr/>
          <a:lstStyle/>
          <a:p>
            <a:pPr eaLnBrk="1" hangingPunct="1"/>
            <a:r>
              <a:rPr lang="en-US" altLang="en-US"/>
              <a:t>OpenDSS is a </a:t>
            </a:r>
            <a:r>
              <a:rPr lang="en-US" altLang="en-US" u="sng"/>
              <a:t>scriptable solution engine</a:t>
            </a:r>
          </a:p>
          <a:p>
            <a:pPr eaLnBrk="1" hangingPunct="1"/>
            <a:r>
              <a:rPr lang="en-US" altLang="en-US"/>
              <a:t>Scripts</a:t>
            </a:r>
          </a:p>
          <a:p>
            <a:pPr lvl="1" eaLnBrk="1" hangingPunct="1"/>
            <a:r>
              <a:rPr lang="en-US" altLang="en-US"/>
              <a:t>Series of commands</a:t>
            </a:r>
          </a:p>
          <a:p>
            <a:pPr lvl="1" eaLnBrk="1" hangingPunct="1"/>
            <a:r>
              <a:rPr lang="en-US" altLang="en-US"/>
              <a:t>From text files</a:t>
            </a:r>
          </a:p>
          <a:p>
            <a:pPr lvl="1" eaLnBrk="1" hangingPunct="1"/>
            <a:r>
              <a:rPr lang="en-US" altLang="en-US"/>
              <a:t>From edit forms in OpenDSS.EXE</a:t>
            </a:r>
          </a:p>
          <a:p>
            <a:pPr lvl="1" eaLnBrk="1" hangingPunct="1"/>
            <a:r>
              <a:rPr lang="en-US" altLang="en-US"/>
              <a:t>From another program through COM interface</a:t>
            </a:r>
          </a:p>
          <a:p>
            <a:pPr lvl="2" eaLnBrk="1" hangingPunct="1"/>
            <a:r>
              <a:rPr lang="en-US" altLang="en-US"/>
              <a:t>e. g., This is how you would do looping</a:t>
            </a:r>
          </a:p>
          <a:p>
            <a:pPr eaLnBrk="1" hangingPunct="1"/>
            <a:r>
              <a:rPr lang="en-US" altLang="en-US"/>
              <a:t>Scripts define circuits</a:t>
            </a:r>
          </a:p>
          <a:p>
            <a:pPr eaLnBrk="1" hangingPunct="1"/>
            <a:r>
              <a:rPr lang="en-US" altLang="en-US"/>
              <a:t>Scripts control solution of circuits</a:t>
            </a:r>
          </a:p>
          <a:p>
            <a:pPr eaLnBrk="1" hangingPunct="1"/>
            <a:r>
              <a:rPr lang="en-US" altLang="en-US"/>
              <a:t>Scripts specify output, etc.</a:t>
            </a:r>
          </a:p>
        </p:txBody>
      </p:sp>
    </p:spTree>
    <p:extLst>
      <p:ext uri="{BB962C8B-B14F-4D97-AF65-F5344CB8AC3E}">
        <p14:creationId xmlns:p14="http://schemas.microsoft.com/office/powerpoint/2010/main" val="560195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t>Command Syntax</a:t>
            </a:r>
          </a:p>
        </p:txBody>
      </p:sp>
      <p:sp>
        <p:nvSpPr>
          <p:cNvPr id="91139" name="Rectangle 3"/>
          <p:cNvSpPr>
            <a:spLocks noGrp="1" noChangeArrowheads="1"/>
          </p:cNvSpPr>
          <p:nvPr>
            <p:ph type="body" idx="1"/>
          </p:nvPr>
        </p:nvSpPr>
        <p:spPr>
          <a:xfrm>
            <a:off x="457200" y="1416050"/>
            <a:ext cx="8534400" cy="4935538"/>
          </a:xfrm>
        </p:spPr>
        <p:txBody>
          <a:bodyPr/>
          <a:lstStyle/>
          <a:p>
            <a:pPr eaLnBrk="1" hangingPunct="1"/>
            <a:r>
              <a:rPr lang="en-US" altLang="en-US" i="1">
                <a:solidFill>
                  <a:schemeClr val="tx2"/>
                </a:solidFill>
              </a:rPr>
              <a:t>Command   parm1,  parm2   parm3   parm 4 ….</a:t>
            </a:r>
          </a:p>
          <a:p>
            <a:pPr eaLnBrk="1" hangingPunct="1"/>
            <a:endParaRPr lang="en-US" altLang="en-US" i="1"/>
          </a:p>
          <a:p>
            <a:pPr eaLnBrk="1" hangingPunct="1"/>
            <a:r>
              <a:rPr lang="en-US" altLang="en-US"/>
              <a:t>Parameters may be </a:t>
            </a:r>
            <a:r>
              <a:rPr lang="en-US" altLang="en-US" u="sng"/>
              <a:t>positional</a:t>
            </a:r>
            <a:r>
              <a:rPr lang="en-US" altLang="en-US"/>
              <a:t> or </a:t>
            </a:r>
            <a:r>
              <a:rPr lang="en-US" altLang="en-US" u="sng"/>
              <a:t>named</a:t>
            </a:r>
            <a:r>
              <a:rPr lang="en-US" altLang="en-US"/>
              <a:t> (tagged). </a:t>
            </a:r>
          </a:p>
          <a:p>
            <a:pPr eaLnBrk="1" hangingPunct="1"/>
            <a:r>
              <a:rPr lang="en-US" altLang="en-US"/>
              <a:t>If named, an "</a:t>
            </a:r>
            <a:r>
              <a:rPr lang="en-US" altLang="en-US" b="1"/>
              <a:t>=</a:t>
            </a:r>
            <a:r>
              <a:rPr lang="en-US" altLang="en-US"/>
              <a:t>" sign is expected</a:t>
            </a:r>
            <a:r>
              <a:rPr lang="en-US" altLang="en-US" i="1"/>
              <a:t>.  </a:t>
            </a:r>
          </a:p>
          <a:p>
            <a:pPr lvl="1" eaLnBrk="1" hangingPunct="1"/>
            <a:r>
              <a:rPr lang="en-US" altLang="en-US" b="1" i="1">
                <a:solidFill>
                  <a:schemeClr val="tx2"/>
                </a:solidFill>
              </a:rPr>
              <a:t>Name=value</a:t>
            </a:r>
            <a:r>
              <a:rPr lang="en-US" altLang="en-US" i="1"/>
              <a:t>  (this is the named form)</a:t>
            </a:r>
          </a:p>
          <a:p>
            <a:pPr lvl="1" eaLnBrk="1" hangingPunct="1"/>
            <a:r>
              <a:rPr lang="en-US" altLang="en-US" b="1" i="1">
                <a:solidFill>
                  <a:schemeClr val="tx2"/>
                </a:solidFill>
              </a:rPr>
              <a:t>Value</a:t>
            </a:r>
            <a:r>
              <a:rPr lang="en-US" altLang="en-US" i="1"/>
              <a:t>    (value alone in positional form)</a:t>
            </a:r>
          </a:p>
          <a:p>
            <a:pPr eaLnBrk="1" hangingPunct="1"/>
            <a:r>
              <a:rPr lang="en-US" altLang="en-US" i="1"/>
              <a:t>For example, the following two commands are equivalent:</a:t>
            </a:r>
          </a:p>
          <a:p>
            <a:pPr lvl="1" eaLnBrk="1" hangingPunct="1"/>
            <a:r>
              <a:rPr lang="en-US" altLang="en-US" sz="1400" b="1" i="1">
                <a:solidFill>
                  <a:schemeClr val="tx2"/>
                </a:solidFill>
                <a:latin typeface="Courier New" panose="02070309020205020404" pitchFamily="49" charset="0"/>
              </a:rPr>
              <a:t>New Object="Line.First Line" Bus1=b1240  Bus2=32  LineCode=336ACSR, …</a:t>
            </a:r>
          </a:p>
          <a:p>
            <a:pPr lvl="1" eaLnBrk="1" hangingPunct="1"/>
            <a:r>
              <a:rPr lang="en-US" altLang="en-US" sz="1400" b="1" i="1">
                <a:solidFill>
                  <a:schemeClr val="tx2"/>
                </a:solidFill>
                <a:latin typeface="Courier New" panose="02070309020205020404" pitchFamily="49" charset="0"/>
              </a:rPr>
              <a:t>New  “Line.First Line”,  b1240   32   336ACSR</a:t>
            </a:r>
            <a:r>
              <a:rPr lang="en-US" altLang="en-US" sz="1400" b="1" i="1">
                <a:latin typeface="Courier New" panose="02070309020205020404" pitchFamily="49" charset="0"/>
              </a:rPr>
              <a:t>, …</a:t>
            </a:r>
          </a:p>
        </p:txBody>
      </p:sp>
      <p:sp>
        <p:nvSpPr>
          <p:cNvPr id="91140" name="Text Box 4"/>
          <p:cNvSpPr txBox="1">
            <a:spLocks noChangeArrowheads="1"/>
          </p:cNvSpPr>
          <p:nvPr/>
        </p:nvSpPr>
        <p:spPr bwMode="auto">
          <a:xfrm>
            <a:off x="2986088" y="5876925"/>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Comma or white space</a:t>
            </a:r>
          </a:p>
        </p:txBody>
      </p:sp>
      <p:sp>
        <p:nvSpPr>
          <p:cNvPr id="91141" name="Line 5"/>
          <p:cNvSpPr>
            <a:spLocks noChangeShapeType="1"/>
          </p:cNvSpPr>
          <p:nvPr/>
        </p:nvSpPr>
        <p:spPr bwMode="auto">
          <a:xfrm flipH="1" flipV="1">
            <a:off x="3581400" y="5410200"/>
            <a:ext cx="160338" cy="417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1142" name="Line 6"/>
          <p:cNvSpPr>
            <a:spLocks noChangeShapeType="1"/>
          </p:cNvSpPr>
          <p:nvPr/>
        </p:nvSpPr>
        <p:spPr bwMode="auto">
          <a:xfrm flipV="1">
            <a:off x="4973638" y="5334000"/>
            <a:ext cx="55562" cy="474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84657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274320" y="1782535"/>
            <a:ext cx="4206240" cy="3875315"/>
          </a:xfrm>
        </p:spPr>
        <p:txBody>
          <a:bodyPr>
            <a:normAutofit fontScale="85000" lnSpcReduction="20000"/>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4663440" y="1782535"/>
            <a:ext cx="4206240" cy="3875315"/>
          </a:xfrm>
        </p:spPr>
        <p:txBody>
          <a:bodyPr>
            <a:normAutofit fontScale="85000" lnSpcReduction="20000"/>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5655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8957" y="3720193"/>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7027390" y="1013437"/>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t>Delimiters</a:t>
            </a:r>
          </a:p>
        </p:txBody>
      </p:sp>
      <p:sp>
        <p:nvSpPr>
          <p:cNvPr id="92163" name="Rectangle 3"/>
          <p:cNvSpPr>
            <a:spLocks noGrp="1" noChangeArrowheads="1"/>
          </p:cNvSpPr>
          <p:nvPr>
            <p:ph type="body" idx="1"/>
          </p:nvPr>
        </p:nvSpPr>
        <p:spPr/>
        <p:txBody>
          <a:bodyPr/>
          <a:lstStyle/>
          <a:p>
            <a:pPr eaLnBrk="1" hangingPunct="1"/>
            <a:r>
              <a:rPr lang="en-US" altLang="en-US"/>
              <a:t>Array or string delimiter pairs:		</a:t>
            </a:r>
            <a:r>
              <a:rPr lang="en-US" altLang="en-US" b="1">
                <a:solidFill>
                  <a:schemeClr val="tx2"/>
                </a:solidFill>
              </a:rPr>
              <a:t>[ ] , { },( ),“ “,‘ ‘</a:t>
            </a:r>
          </a:p>
          <a:p>
            <a:pPr eaLnBrk="1" hangingPunct="1"/>
            <a:r>
              <a:rPr lang="en-US" altLang="en-US"/>
              <a:t>Matrix row delimiter:			</a:t>
            </a:r>
            <a:r>
              <a:rPr lang="en-US" altLang="en-US" b="1">
                <a:solidFill>
                  <a:schemeClr val="tx2"/>
                </a:solidFill>
              </a:rPr>
              <a:t>|</a:t>
            </a:r>
          </a:p>
          <a:p>
            <a:pPr eaLnBrk="1" hangingPunct="1"/>
            <a:r>
              <a:rPr lang="en-US" altLang="en-US"/>
              <a:t>Value delimiters:				</a:t>
            </a:r>
            <a:r>
              <a:rPr lang="en-US" altLang="en-US" b="1">
                <a:solidFill>
                  <a:schemeClr val="tx2"/>
                </a:solidFill>
              </a:rPr>
              <a:t>,</a:t>
            </a:r>
            <a:r>
              <a:rPr lang="en-US" altLang="en-US">
                <a:solidFill>
                  <a:schemeClr val="tx2"/>
                </a:solidFill>
              </a:rPr>
              <a:t> (comma)</a:t>
            </a:r>
            <a:br>
              <a:rPr lang="en-US" altLang="en-US"/>
            </a:br>
            <a:r>
              <a:rPr lang="en-US" altLang="en-US"/>
              <a:t>			</a:t>
            </a:r>
            <a:r>
              <a:rPr lang="en-US" altLang="en-US">
                <a:solidFill>
                  <a:schemeClr val="tx2"/>
                </a:solidFill>
              </a:rPr>
              <a:t>any white space (tab or space)</a:t>
            </a:r>
          </a:p>
          <a:p>
            <a:pPr eaLnBrk="1" hangingPunct="1"/>
            <a:r>
              <a:rPr lang="en-US" altLang="en-US"/>
              <a:t>Class, Object, Bus, or Node delimiter:	</a:t>
            </a:r>
            <a:r>
              <a:rPr lang="en-US" altLang="en-US" b="1">
                <a:solidFill>
                  <a:schemeClr val="tx2"/>
                </a:solidFill>
              </a:rPr>
              <a:t>.</a:t>
            </a:r>
            <a:r>
              <a:rPr lang="en-US" altLang="en-US">
                <a:solidFill>
                  <a:schemeClr val="tx2"/>
                </a:solidFill>
              </a:rPr>
              <a:t> (period)</a:t>
            </a:r>
          </a:p>
          <a:p>
            <a:pPr eaLnBrk="1" hangingPunct="1"/>
            <a:r>
              <a:rPr lang="en-US" altLang="en-US"/>
              <a:t>Keyword / value separator:		</a:t>
            </a:r>
            <a:r>
              <a:rPr lang="en-US" altLang="en-US" b="1">
                <a:solidFill>
                  <a:schemeClr val="tx2"/>
                </a:solidFill>
              </a:rPr>
              <a:t>=</a:t>
            </a:r>
          </a:p>
          <a:p>
            <a:pPr eaLnBrk="1" hangingPunct="1"/>
            <a:r>
              <a:rPr lang="en-US" altLang="en-US"/>
              <a:t>Continuation of previous line:		</a:t>
            </a:r>
            <a:r>
              <a:rPr lang="en-US" altLang="en-US" b="1">
                <a:solidFill>
                  <a:schemeClr val="tx2"/>
                </a:solidFill>
              </a:rPr>
              <a:t>~</a:t>
            </a:r>
            <a:r>
              <a:rPr lang="en-US" altLang="en-US">
                <a:solidFill>
                  <a:schemeClr val="tx2"/>
                </a:solidFill>
              </a:rPr>
              <a:t> (More)</a:t>
            </a:r>
          </a:p>
          <a:p>
            <a:pPr eaLnBrk="1" hangingPunct="1"/>
            <a:r>
              <a:rPr lang="en-US" altLang="en-US"/>
              <a:t>Comment line:				</a:t>
            </a:r>
            <a:r>
              <a:rPr lang="en-US" altLang="en-US" b="1">
                <a:solidFill>
                  <a:schemeClr val="tx2"/>
                </a:solidFill>
              </a:rPr>
              <a:t>//</a:t>
            </a:r>
          </a:p>
          <a:p>
            <a:pPr eaLnBrk="1" hangingPunct="1"/>
            <a:r>
              <a:rPr lang="en-US" altLang="en-US"/>
              <a:t>In-line comment:				</a:t>
            </a:r>
            <a:r>
              <a:rPr lang="en-US" altLang="en-US" b="1">
                <a:solidFill>
                  <a:schemeClr val="tx2"/>
                </a:solidFill>
              </a:rPr>
              <a:t>!</a:t>
            </a:r>
          </a:p>
          <a:p>
            <a:pPr eaLnBrk="1" hangingPunct="1"/>
            <a:r>
              <a:rPr lang="en-US" altLang="en-US"/>
              <a:t>Query a property:				</a:t>
            </a:r>
            <a:r>
              <a:rPr lang="en-US" altLang="en-US" b="1">
                <a:solidFill>
                  <a:schemeClr val="tx2"/>
                </a:solidFill>
              </a:rPr>
              <a:t>?</a:t>
            </a:r>
          </a:p>
        </p:txBody>
      </p:sp>
    </p:spTree>
    <p:extLst>
      <p:ext uri="{BB962C8B-B14F-4D97-AF65-F5344CB8AC3E}">
        <p14:creationId xmlns:p14="http://schemas.microsoft.com/office/powerpoint/2010/main" val="2875573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a:t>Array and Matrix Parameters</a:t>
            </a:r>
          </a:p>
        </p:txBody>
      </p:sp>
      <p:sp>
        <p:nvSpPr>
          <p:cNvPr id="93187" name="Rectangle 3"/>
          <p:cNvSpPr>
            <a:spLocks noGrp="1" noChangeArrowheads="1"/>
          </p:cNvSpPr>
          <p:nvPr>
            <p:ph type="body" idx="1"/>
          </p:nvPr>
        </p:nvSpPr>
        <p:spPr/>
        <p:txBody>
          <a:bodyPr/>
          <a:lstStyle/>
          <a:p>
            <a:pPr eaLnBrk="1" hangingPunct="1"/>
            <a:r>
              <a:rPr lang="en-US" altLang="en-US"/>
              <a:t>Array</a:t>
            </a:r>
          </a:p>
          <a:p>
            <a:pPr lvl="1" eaLnBrk="1" hangingPunct="1"/>
            <a:r>
              <a:rPr lang="en-US" altLang="en-US" b="1">
                <a:solidFill>
                  <a:schemeClr val="tx2"/>
                </a:solidFill>
              </a:rPr>
              <a:t>kvs = [115, 6.6, 22]</a:t>
            </a:r>
          </a:p>
          <a:p>
            <a:pPr lvl="1" eaLnBrk="1" hangingPunct="1"/>
            <a:r>
              <a:rPr lang="en-US" altLang="en-US" b="1">
                <a:solidFill>
                  <a:schemeClr val="tx2"/>
                </a:solidFill>
              </a:rPr>
              <a:t>kvas=[20000  16000 16000]</a:t>
            </a:r>
          </a:p>
          <a:p>
            <a:pPr eaLnBrk="1" hangingPunct="1"/>
            <a:endParaRPr lang="en-US" altLang="en-US" b="1">
              <a:solidFill>
                <a:schemeClr val="tx2"/>
              </a:solidFill>
            </a:endParaRPr>
          </a:p>
          <a:p>
            <a:pPr eaLnBrk="1" hangingPunct="1"/>
            <a:r>
              <a:rPr lang="en-US" altLang="en-US"/>
              <a:t>Matrix</a:t>
            </a:r>
          </a:p>
          <a:p>
            <a:pPr lvl="1" eaLnBrk="1" hangingPunct="1"/>
            <a:r>
              <a:rPr lang="en-US" altLang="en-US" b="1" i="1"/>
              <a:t>(3x3 matrix)</a:t>
            </a:r>
            <a:endParaRPr lang="en-US" altLang="en-US"/>
          </a:p>
          <a:p>
            <a:pPr lvl="2" eaLnBrk="1" hangingPunct="1"/>
            <a:r>
              <a:rPr lang="en-US" altLang="en-US" b="1">
                <a:solidFill>
                  <a:schemeClr val="tx2"/>
                </a:solidFill>
              </a:rPr>
              <a:t>Xmatrix=[1.2  .3  .3 | .3  1.2  3 | .3  .3  1.2]</a:t>
            </a:r>
            <a:r>
              <a:rPr lang="en-US" altLang="en-US" b="1"/>
              <a:t> </a:t>
            </a:r>
          </a:p>
          <a:p>
            <a:pPr lvl="1" eaLnBrk="1" hangingPunct="1"/>
            <a:r>
              <a:rPr lang="en-US" altLang="en-US" b="1" i="1"/>
              <a:t>(3x3 matrix – lower triangle) </a:t>
            </a:r>
          </a:p>
          <a:p>
            <a:pPr lvl="2" eaLnBrk="1" hangingPunct="1"/>
            <a:r>
              <a:rPr lang="en-US" altLang="en-US" b="1">
                <a:solidFill>
                  <a:schemeClr val="tx2"/>
                </a:solidFill>
              </a:rPr>
              <a:t>Xmatrix=[ 1.2  | .3 1.2  | .3  .3  1.2 ]</a:t>
            </a:r>
          </a:p>
        </p:txBody>
      </p:sp>
    </p:spTree>
    <p:extLst>
      <p:ext uri="{BB962C8B-B14F-4D97-AF65-F5344CB8AC3E}">
        <p14:creationId xmlns:p14="http://schemas.microsoft.com/office/powerpoint/2010/main" val="4230023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dirty="0"/>
              <a:t>A Basic Script</a:t>
            </a:r>
          </a:p>
        </p:txBody>
      </p:sp>
      <p:pic>
        <p:nvPicPr>
          <p:cNvPr id="95235"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1034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483577" y="2941655"/>
            <a:ext cx="830496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Clear</a:t>
            </a:r>
          </a:p>
          <a:p>
            <a:pPr algn="l"/>
            <a:r>
              <a:rPr lang="en-US" altLang="en-US" sz="1200" b="1" dirty="0">
                <a:latin typeface="Courier New" panose="02070309020205020404" pitchFamily="49" charset="0"/>
              </a:rPr>
              <a:t>New </a:t>
            </a:r>
            <a:r>
              <a:rPr lang="en-US" altLang="en-US" sz="1200" b="1" dirty="0" err="1">
                <a:latin typeface="Courier New" panose="02070309020205020404" pitchFamily="49" charset="0"/>
              </a:rPr>
              <a:t>Circuit.Simple</a:t>
            </a:r>
            <a:r>
              <a:rPr lang="en-US" altLang="en-US" sz="1200" b="1" dirty="0">
                <a:latin typeface="Courier New" panose="02070309020205020404" pitchFamily="49" charset="0"/>
              </a:rPr>
              <a:t>     ! Creates voltage source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a:t>
            </a:r>
          </a:p>
          <a:p>
            <a:pPr algn="l"/>
            <a:r>
              <a:rPr lang="en-US" altLang="en-US" sz="1200" b="1" dirty="0">
                <a:latin typeface="Courier New" panose="02070309020205020404" pitchFamily="49" charset="0"/>
              </a:rPr>
              <a:t>Edit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 </a:t>
            </a:r>
            <a:r>
              <a:rPr lang="en-US" altLang="en-US" sz="1200" b="1" dirty="0" err="1">
                <a:latin typeface="Courier New" panose="02070309020205020404" pitchFamily="49" charset="0"/>
              </a:rPr>
              <a:t>BasekV</a:t>
            </a:r>
            <a:r>
              <a:rPr lang="en-US" altLang="en-US" sz="1200" b="1" dirty="0">
                <a:latin typeface="Courier New" panose="02070309020205020404" pitchFamily="49" charset="0"/>
              </a:rPr>
              <a:t>=115 pu=1.05  ISC3=3000  ISC1=2500  !Define source V and Z</a:t>
            </a:r>
          </a:p>
          <a:p>
            <a:pPr algn="l"/>
            <a:r>
              <a:rPr lang="en-US" altLang="en-US" sz="1200" b="1" dirty="0">
                <a:latin typeface="Courier New" panose="02070309020205020404" pitchFamily="49" charset="0"/>
              </a:rPr>
              <a:t>New Transformer.TR1 Buses=[</a:t>
            </a:r>
            <a:r>
              <a:rPr lang="en-US" altLang="en-US" sz="1200" b="1" dirty="0" err="1">
                <a:latin typeface="Courier New" panose="02070309020205020404" pitchFamily="49" charset="0"/>
              </a:rPr>
              <a:t>SourceBus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Conns=[Delta Wye] </a:t>
            </a:r>
            <a:r>
              <a:rPr lang="en-US" altLang="en-US" sz="1200" b="1" dirty="0" err="1">
                <a:latin typeface="Courier New" panose="02070309020205020404" pitchFamily="49" charset="0"/>
              </a:rPr>
              <a:t>kVs</a:t>
            </a:r>
            <a:r>
              <a:rPr lang="en-US" altLang="en-US" sz="1200" b="1" dirty="0">
                <a:latin typeface="Courier New" panose="02070309020205020404" pitchFamily="49" charset="0"/>
              </a:rPr>
              <a:t>= [115 12.47]</a:t>
            </a:r>
          </a:p>
          <a:p>
            <a:pPr algn="l"/>
            <a:r>
              <a:rPr lang="en-US" altLang="en-US" sz="1200" b="1" dirty="0">
                <a:latin typeface="Courier New" panose="02070309020205020404" pitchFamily="49" charset="0"/>
              </a:rPr>
              <a:t>~ </a:t>
            </a:r>
            <a:r>
              <a:rPr lang="en-US" altLang="en-US" sz="1200" b="1" dirty="0" err="1">
                <a:latin typeface="Courier New" panose="02070309020205020404" pitchFamily="49" charset="0"/>
              </a:rPr>
              <a:t>kVAs</a:t>
            </a:r>
            <a:r>
              <a:rPr lang="en-US" altLang="en-US" sz="1200" b="1" dirty="0">
                <a:latin typeface="Courier New" panose="02070309020205020404" pitchFamily="49" charset="0"/>
              </a:rPr>
              <a:t>=[20000 20000] XHL=10</a:t>
            </a:r>
          </a:p>
          <a:p>
            <a:pPr algn="l"/>
            <a:r>
              <a:rPr lang="en-US" altLang="en-US" sz="1200" b="1" dirty="0">
                <a:latin typeface="Courier New" panose="02070309020205020404" pitchFamily="49" charset="0"/>
              </a:rPr>
              <a:t>New Linecode.336ACSR R1=0.058 X1=.1206 R0=.1784 X0=.4047 C1=3.4 C0=1.6 Units=</a:t>
            </a:r>
            <a:r>
              <a:rPr lang="en-US" altLang="en-US" sz="1200" b="1" dirty="0" err="1">
                <a:latin typeface="Courier New" panose="02070309020205020404" pitchFamily="49" charset="0"/>
              </a:rPr>
              <a:t>kft</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Line.LINE1 Bus1=</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Bus2=</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Linecode</a:t>
            </a:r>
            <a:r>
              <a:rPr lang="en-US" altLang="en-US" sz="1200" b="1" dirty="0">
                <a:latin typeface="Courier New" panose="02070309020205020404" pitchFamily="49" charset="0"/>
              </a:rPr>
              <a:t>=336ACSR Length=1 Units=Mi </a:t>
            </a:r>
          </a:p>
          <a:p>
            <a:pPr algn="l"/>
            <a:r>
              <a:rPr lang="en-US" altLang="en-US" sz="1200" b="1" dirty="0">
                <a:latin typeface="Courier New" panose="02070309020205020404" pitchFamily="49" charset="0"/>
              </a:rPr>
              <a:t>New Load.LOAD1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kW=1000 PF=.95</a:t>
            </a:r>
          </a:p>
          <a:p>
            <a:pPr algn="l"/>
            <a:r>
              <a:rPr lang="en-US" altLang="en-US" sz="1200" b="1" dirty="0">
                <a:latin typeface="Courier New" panose="02070309020205020404" pitchFamily="49" charset="0"/>
              </a:rPr>
              <a:t>Solve</a:t>
            </a:r>
          </a:p>
          <a:p>
            <a:pPr algn="l"/>
            <a:r>
              <a:rPr lang="en-US" altLang="en-US" sz="1200" b="1" dirty="0">
                <a:latin typeface="Courier New" panose="02070309020205020404" pitchFamily="49" charset="0"/>
              </a:rPr>
              <a:t>Show Voltages LN Nodes</a:t>
            </a:r>
          </a:p>
          <a:p>
            <a:pPr algn="l"/>
            <a:r>
              <a:rPr lang="en-US" altLang="en-US" sz="1200" b="1" dirty="0">
                <a:latin typeface="Courier New" panose="02070309020205020404" pitchFamily="49" charset="0"/>
              </a:rPr>
              <a:t>Show Currents Element</a:t>
            </a:r>
          </a:p>
          <a:p>
            <a:pPr algn="l"/>
            <a:r>
              <a:rPr lang="en-US" altLang="en-US" sz="1200" b="1" dirty="0">
                <a:latin typeface="Courier New" panose="02070309020205020404" pitchFamily="49" charset="0"/>
              </a:rPr>
              <a:t>Show Powers kVA Elements</a:t>
            </a:r>
          </a:p>
          <a:p>
            <a:pPr algn="l"/>
            <a:endParaRPr lang="en-US" altLang="en-US" sz="1200" b="1" dirty="0">
              <a:latin typeface="Courier New" panose="02070309020205020404" pitchFamily="49" charset="0"/>
            </a:endParaRPr>
          </a:p>
        </p:txBody>
      </p:sp>
      <p:sp>
        <p:nvSpPr>
          <p:cNvPr id="2" name="TextBox 1">
            <a:extLst>
              <a:ext uri="{FF2B5EF4-FFF2-40B4-BE49-F238E27FC236}">
                <a16:creationId xmlns:a16="http://schemas.microsoft.com/office/drawing/2014/main" id="{5FB0B9AA-AAB9-4F24-B7F0-98BC23DA7069}"/>
              </a:ext>
            </a:extLst>
          </p:cNvPr>
          <p:cNvSpPr txBox="1"/>
          <p:nvPr/>
        </p:nvSpPr>
        <p:spPr>
          <a:xfrm>
            <a:off x="3002280" y="5747657"/>
            <a:ext cx="5867400" cy="369332"/>
          </a:xfrm>
          <a:prstGeom prst="rect">
            <a:avLst/>
          </a:prstGeom>
          <a:noFill/>
        </p:spPr>
        <p:txBody>
          <a:bodyPr wrap="square" rtlCol="0">
            <a:spAutoFit/>
          </a:bodyPr>
          <a:lstStyle/>
          <a:p>
            <a:r>
              <a:rPr lang="en-US" dirty="0"/>
              <a:t>(You can Copy and Paste this into OpenDSS.EXE</a:t>
            </a:r>
          </a:p>
        </p:txBody>
      </p:sp>
    </p:spTree>
    <p:extLst>
      <p:ext uri="{BB962C8B-B14F-4D97-AF65-F5344CB8AC3E}">
        <p14:creationId xmlns:p14="http://schemas.microsoft.com/office/powerpoint/2010/main" val="728552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p:txBody>
          <a:bodyPr/>
          <a:lstStyle/>
          <a:p>
            <a:pPr eaLnBrk="1" hangingPunct="1"/>
            <a:r>
              <a:rPr lang="en-US" altLang="en-US" b="1" dirty="0"/>
              <a:t>Example:</a:t>
            </a:r>
            <a:br>
              <a:rPr lang="en-US" altLang="en-US" b="1" dirty="0"/>
            </a:br>
            <a:br>
              <a:rPr lang="en-US" altLang="en-US" b="1" dirty="0"/>
            </a:br>
            <a:r>
              <a:rPr lang="en-US" altLang="en-US" b="1" dirty="0"/>
              <a:t>IEEE 8500-Node Test Feeder</a:t>
            </a:r>
          </a:p>
        </p:txBody>
      </p:sp>
      <p:sp>
        <p:nvSpPr>
          <p:cNvPr id="110595" name="Rectangle 3"/>
          <p:cNvSpPr>
            <a:spLocks noGrp="1" noChangeArrowheads="1"/>
          </p:cNvSpPr>
          <p:nvPr>
            <p:ph type="subTitle" idx="1"/>
          </p:nvPr>
        </p:nvSpPr>
        <p:spPr/>
        <p:txBody>
          <a:bodyPr/>
          <a:lstStyle/>
          <a:p>
            <a:pPr eaLnBrk="1" hangingPunct="1"/>
            <a:br>
              <a:rPr lang="en-US" altLang="en-US" dirty="0"/>
            </a:br>
            <a:r>
              <a:rPr lang="en-US" altLang="en-US" dirty="0"/>
              <a:t>– an example of a large circuit</a:t>
            </a:r>
          </a:p>
        </p:txBody>
      </p:sp>
    </p:spTree>
    <p:extLst>
      <p:ext uri="{BB962C8B-B14F-4D97-AF65-F5344CB8AC3E}">
        <p14:creationId xmlns:p14="http://schemas.microsoft.com/office/powerpoint/2010/main" val="1280222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lstStyle/>
          <a:p>
            <a:r>
              <a:rPr lang="en-US" sz="3200" dirty="0"/>
              <a:t>Location of the IEEE 8500-Node Test Feeder Files</a:t>
            </a:r>
          </a:p>
        </p:txBody>
      </p:sp>
      <p:pic>
        <p:nvPicPr>
          <p:cNvPr id="5" name="Picture 4"/>
          <p:cNvPicPr>
            <a:picLocks noChangeAspect="1"/>
          </p:cNvPicPr>
          <p:nvPr/>
        </p:nvPicPr>
        <p:blipFill>
          <a:blip r:embed="rId2"/>
          <a:stretch>
            <a:fillRect/>
          </a:stretch>
        </p:blipFill>
        <p:spPr>
          <a:xfrm>
            <a:off x="1524000" y="1295400"/>
            <a:ext cx="5724525" cy="5153025"/>
          </a:xfrm>
          <a:prstGeom prst="rect">
            <a:avLst/>
          </a:prstGeom>
        </p:spPr>
      </p:pic>
      <p:sp>
        <p:nvSpPr>
          <p:cNvPr id="6" name="Arrow: Left 5"/>
          <p:cNvSpPr/>
          <p:nvPr/>
        </p:nvSpPr>
        <p:spPr bwMode="auto">
          <a:xfrm>
            <a:off x="6874717" y="4724400"/>
            <a:ext cx="1577591" cy="34164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364462" y="1905000"/>
            <a:ext cx="1313320" cy="24116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52238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a:t>Scripting Large Circuits</a:t>
            </a:r>
          </a:p>
        </p:txBody>
      </p:sp>
      <p:sp>
        <p:nvSpPr>
          <p:cNvPr id="103427" name="Content Placeholder 2"/>
          <p:cNvSpPr>
            <a:spLocks noGrp="1"/>
          </p:cNvSpPr>
          <p:nvPr>
            <p:ph idx="1"/>
          </p:nvPr>
        </p:nvSpPr>
        <p:spPr/>
        <p:txBody>
          <a:bodyPr/>
          <a:lstStyle/>
          <a:p>
            <a:r>
              <a:rPr lang="en-US" altLang="en-US" dirty="0"/>
              <a:t>For small circuits, it is often sufficient to put all the scripts in a single file</a:t>
            </a:r>
          </a:p>
          <a:p>
            <a:pPr lvl="1"/>
            <a:r>
              <a:rPr lang="en-US" altLang="en-US" dirty="0"/>
              <a:t>Many of the IEEE test feeder examples are mostly in a single file</a:t>
            </a:r>
          </a:p>
          <a:p>
            <a:r>
              <a:rPr lang="en-US" altLang="en-US" dirty="0"/>
              <a:t>When you have large amounts of data, a more disciplined approach is recommended</a:t>
            </a:r>
          </a:p>
          <a:p>
            <a:r>
              <a:rPr lang="en-US" altLang="en-US" b="1" dirty="0"/>
              <a:t>Redirect</a:t>
            </a:r>
            <a:r>
              <a:rPr lang="en-US" altLang="en-US" dirty="0"/>
              <a:t> Command</a:t>
            </a:r>
          </a:p>
          <a:p>
            <a:pPr lvl="1"/>
            <a:r>
              <a:rPr lang="en-US" altLang="en-US" dirty="0"/>
              <a:t>Redirects the input to another file</a:t>
            </a:r>
          </a:p>
          <a:p>
            <a:pPr lvl="1"/>
            <a:r>
              <a:rPr lang="en-US" altLang="en-US" dirty="0"/>
              <a:t>Returns to home directory</a:t>
            </a:r>
          </a:p>
          <a:p>
            <a:r>
              <a:rPr lang="en-US" altLang="en-US" b="1" dirty="0"/>
              <a:t>Compile</a:t>
            </a:r>
            <a:r>
              <a:rPr lang="en-US" altLang="en-US" dirty="0"/>
              <a:t> Command</a:t>
            </a:r>
          </a:p>
          <a:p>
            <a:pPr lvl="1"/>
            <a:r>
              <a:rPr lang="en-US" altLang="en-US" dirty="0"/>
              <a:t>Same as Redirect except repositions home directory</a:t>
            </a:r>
          </a:p>
        </p:txBody>
      </p:sp>
    </p:spTree>
    <p:extLst>
      <p:ext uri="{BB962C8B-B14F-4D97-AF65-F5344CB8AC3E}">
        <p14:creationId xmlns:p14="http://schemas.microsoft.com/office/powerpoint/2010/main" val="269989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en-US"/>
              <a:t>A Common Sense Structuring of Script Files</a:t>
            </a:r>
          </a:p>
        </p:txBody>
      </p:sp>
      <p:sp>
        <p:nvSpPr>
          <p:cNvPr id="107523" name="Text Box 3"/>
          <p:cNvSpPr txBox="1">
            <a:spLocks noChangeArrowheads="1"/>
          </p:cNvSpPr>
          <p:nvPr/>
        </p:nvSpPr>
        <p:spPr bwMode="auto">
          <a:xfrm>
            <a:off x="609600" y="1447800"/>
            <a:ext cx="2971800" cy="346075"/>
          </a:xfrm>
          <a:prstGeom prst="rect">
            <a:avLst/>
          </a:prstGeom>
          <a:solidFill>
            <a:schemeClr val="accent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Run_The_Master.DSS</a:t>
            </a:r>
          </a:p>
        </p:txBody>
      </p:sp>
      <p:sp>
        <p:nvSpPr>
          <p:cNvPr id="107524" name="Text Box 4"/>
          <p:cNvSpPr txBox="1">
            <a:spLocks noChangeArrowheads="1"/>
          </p:cNvSpPr>
          <p:nvPr/>
        </p:nvSpPr>
        <p:spPr bwMode="auto">
          <a:xfrm>
            <a:off x="2286000" y="1905000"/>
            <a:ext cx="2971800" cy="346075"/>
          </a:xfrm>
          <a:prstGeom prst="rect">
            <a:avLst/>
          </a:prstGeom>
          <a:solidFill>
            <a:schemeClr val="accent2"/>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olidFill>
                  <a:schemeClr val="bg1"/>
                </a:solidFill>
              </a:rPr>
              <a:t>Master.DSS</a:t>
            </a:r>
          </a:p>
        </p:txBody>
      </p:sp>
      <p:sp>
        <p:nvSpPr>
          <p:cNvPr id="107525" name="Text Box 5"/>
          <p:cNvSpPr txBox="1">
            <a:spLocks noChangeArrowheads="1"/>
          </p:cNvSpPr>
          <p:nvPr/>
        </p:nvSpPr>
        <p:spPr bwMode="auto">
          <a:xfrm>
            <a:off x="4114800" y="24384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LineCodes.DSS</a:t>
            </a:r>
          </a:p>
        </p:txBody>
      </p:sp>
      <p:sp>
        <p:nvSpPr>
          <p:cNvPr id="107526" name="Text Box 6"/>
          <p:cNvSpPr txBox="1">
            <a:spLocks noChangeArrowheads="1"/>
          </p:cNvSpPr>
          <p:nvPr/>
        </p:nvSpPr>
        <p:spPr bwMode="auto">
          <a:xfrm>
            <a:off x="4114800" y="2895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WireData.DSS</a:t>
            </a:r>
          </a:p>
        </p:txBody>
      </p:sp>
      <p:sp>
        <p:nvSpPr>
          <p:cNvPr id="107527" name="Text Box 7"/>
          <p:cNvSpPr txBox="1">
            <a:spLocks noChangeArrowheads="1"/>
          </p:cNvSpPr>
          <p:nvPr/>
        </p:nvSpPr>
        <p:spPr bwMode="auto">
          <a:xfrm>
            <a:off x="4114800" y="32766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LineGeometry.DSS</a:t>
            </a:r>
          </a:p>
        </p:txBody>
      </p:sp>
      <p:sp>
        <p:nvSpPr>
          <p:cNvPr id="107528" name="Text Box 8"/>
          <p:cNvSpPr txBox="1">
            <a:spLocks noChangeArrowheads="1"/>
          </p:cNvSpPr>
          <p:nvPr/>
        </p:nvSpPr>
        <p:spPr bwMode="auto">
          <a:xfrm>
            <a:off x="4114800" y="3733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Spectrum.DSS</a:t>
            </a:r>
          </a:p>
        </p:txBody>
      </p:sp>
      <p:sp>
        <p:nvSpPr>
          <p:cNvPr id="107529" name="Text Box 9"/>
          <p:cNvSpPr txBox="1">
            <a:spLocks noChangeArrowheads="1"/>
          </p:cNvSpPr>
          <p:nvPr/>
        </p:nvSpPr>
        <p:spPr bwMode="auto">
          <a:xfrm>
            <a:off x="4114800" y="4114800"/>
            <a:ext cx="2971800" cy="346075"/>
          </a:xfrm>
          <a:prstGeom prst="rect">
            <a:avLst/>
          </a:prstGeom>
          <a:solidFill>
            <a:srgbClr val="FFFFCC"/>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LoadShape.DSS</a:t>
            </a:r>
          </a:p>
        </p:txBody>
      </p:sp>
      <p:sp>
        <p:nvSpPr>
          <p:cNvPr id="107530" name="AutoShape 10"/>
          <p:cNvSpPr>
            <a:spLocks/>
          </p:cNvSpPr>
          <p:nvPr/>
        </p:nvSpPr>
        <p:spPr bwMode="auto">
          <a:xfrm>
            <a:off x="7315200" y="2438400"/>
            <a:ext cx="228600" cy="20574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1" name="Text Box 11"/>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Libraries</a:t>
            </a:r>
          </a:p>
        </p:txBody>
      </p:sp>
      <p:sp>
        <p:nvSpPr>
          <p:cNvPr id="107532" name="Text Box 12"/>
          <p:cNvSpPr txBox="1">
            <a:spLocks noChangeArrowheads="1"/>
          </p:cNvSpPr>
          <p:nvPr/>
        </p:nvSpPr>
        <p:spPr bwMode="auto">
          <a:xfrm>
            <a:off x="685800" y="3429000"/>
            <a:ext cx="2438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dirty="0">
                <a:solidFill>
                  <a:srgbClr val="FF5050"/>
                </a:solidFill>
              </a:rPr>
              <a:t>Put a “Clear” in here</a:t>
            </a:r>
          </a:p>
          <a:p>
            <a:r>
              <a:rPr lang="en-US" altLang="en-US" b="1" dirty="0">
                <a:solidFill>
                  <a:srgbClr val="FF5050"/>
                </a:solidFill>
              </a:rPr>
              <a:t>(</a:t>
            </a:r>
            <a:r>
              <a:rPr lang="en-US" altLang="en-US" b="1" dirty="0" err="1">
                <a:solidFill>
                  <a:srgbClr val="FF5050"/>
                </a:solidFill>
              </a:rPr>
              <a:t>Clearall</a:t>
            </a:r>
            <a:r>
              <a:rPr lang="en-US" altLang="en-US" b="1" dirty="0">
                <a:solidFill>
                  <a:srgbClr val="FF5050"/>
                </a:solidFill>
              </a:rPr>
              <a:t> for parallel processing)</a:t>
            </a:r>
          </a:p>
        </p:txBody>
      </p:sp>
      <p:sp>
        <p:nvSpPr>
          <p:cNvPr id="107533" name="Line 13"/>
          <p:cNvSpPr>
            <a:spLocks noChangeShapeType="1"/>
          </p:cNvSpPr>
          <p:nvPr/>
        </p:nvSpPr>
        <p:spPr bwMode="auto">
          <a:xfrm flipV="1">
            <a:off x="2286000" y="2286000"/>
            <a:ext cx="457200" cy="11430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34" name="Text Box 14"/>
          <p:cNvSpPr txBox="1">
            <a:spLocks noChangeArrowheads="1"/>
          </p:cNvSpPr>
          <p:nvPr/>
        </p:nvSpPr>
        <p:spPr bwMode="auto">
          <a:xfrm>
            <a:off x="4114800" y="4800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Transformers.DSS</a:t>
            </a:r>
          </a:p>
        </p:txBody>
      </p:sp>
      <p:sp>
        <p:nvSpPr>
          <p:cNvPr id="107535" name="Text Box 15"/>
          <p:cNvSpPr txBox="1">
            <a:spLocks noChangeArrowheads="1"/>
          </p:cNvSpPr>
          <p:nvPr/>
        </p:nvSpPr>
        <p:spPr bwMode="auto">
          <a:xfrm>
            <a:off x="4114800" y="51816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Lines.DSS</a:t>
            </a:r>
          </a:p>
        </p:txBody>
      </p:sp>
      <p:sp>
        <p:nvSpPr>
          <p:cNvPr id="107536" name="Text Box 16"/>
          <p:cNvSpPr txBox="1">
            <a:spLocks noChangeArrowheads="1"/>
          </p:cNvSpPr>
          <p:nvPr/>
        </p:nvSpPr>
        <p:spPr bwMode="auto">
          <a:xfrm>
            <a:off x="4114800" y="5638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Loads.DSS</a:t>
            </a:r>
          </a:p>
        </p:txBody>
      </p:sp>
      <p:sp>
        <p:nvSpPr>
          <p:cNvPr id="107537" name="Text Box 17"/>
          <p:cNvSpPr txBox="1">
            <a:spLocks noChangeArrowheads="1"/>
          </p:cNvSpPr>
          <p:nvPr/>
        </p:nvSpPr>
        <p:spPr bwMode="auto">
          <a:xfrm>
            <a:off x="4114800" y="6019800"/>
            <a:ext cx="2971800" cy="346075"/>
          </a:xfrm>
          <a:prstGeom prst="rect">
            <a:avLst/>
          </a:prstGeom>
          <a:solidFill>
            <a:srgbClr val="CCFFFF"/>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Etc.</a:t>
            </a:r>
          </a:p>
        </p:txBody>
      </p:sp>
      <p:sp>
        <p:nvSpPr>
          <p:cNvPr id="107538" name="AutoShape 18"/>
          <p:cNvSpPr>
            <a:spLocks/>
          </p:cNvSpPr>
          <p:nvPr/>
        </p:nvSpPr>
        <p:spPr bwMode="auto">
          <a:xfrm>
            <a:off x="7391400" y="4800600"/>
            <a:ext cx="228600" cy="1524000"/>
          </a:xfrm>
          <a:prstGeom prst="righ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7539" name="Text Box 19"/>
          <p:cNvSpPr txBox="1">
            <a:spLocks noChangeArrowheads="1"/>
          </p:cNvSpPr>
          <p:nvPr/>
        </p:nvSpPr>
        <p:spPr bwMode="auto">
          <a:xfrm>
            <a:off x="7696200" y="5257800"/>
            <a:ext cx="114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Circuit</a:t>
            </a:r>
            <a:br>
              <a:rPr lang="en-US" altLang="en-US"/>
            </a:br>
            <a:r>
              <a:rPr lang="en-US" altLang="en-US"/>
              <a:t>Definition</a:t>
            </a:r>
          </a:p>
        </p:txBody>
      </p:sp>
      <p:sp>
        <p:nvSpPr>
          <p:cNvPr id="107540" name="Text Box 20"/>
          <p:cNvSpPr txBox="1">
            <a:spLocks noChangeArrowheads="1"/>
          </p:cNvSpPr>
          <p:nvPr/>
        </p:nvSpPr>
        <p:spPr bwMode="auto">
          <a:xfrm>
            <a:off x="5257800" y="13716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5050"/>
                </a:solidFill>
              </a:rPr>
              <a:t>“Compile” the Master file from here</a:t>
            </a:r>
          </a:p>
        </p:txBody>
      </p:sp>
      <p:sp>
        <p:nvSpPr>
          <p:cNvPr id="107541" name="Line 21"/>
          <p:cNvSpPr>
            <a:spLocks noChangeShapeType="1"/>
          </p:cNvSpPr>
          <p:nvPr/>
        </p:nvSpPr>
        <p:spPr bwMode="auto">
          <a:xfrm flipH="1">
            <a:off x="3581400" y="1524000"/>
            <a:ext cx="1676400" cy="76200"/>
          </a:xfrm>
          <a:prstGeom prst="line">
            <a:avLst/>
          </a:prstGeom>
          <a:noFill/>
          <a:ln w="5715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7542" name="Freeform 22"/>
          <p:cNvSpPr>
            <a:spLocks/>
          </p:cNvSpPr>
          <p:nvPr/>
        </p:nvSpPr>
        <p:spPr bwMode="auto">
          <a:xfrm>
            <a:off x="1447800" y="19050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3" name="Freeform 23"/>
          <p:cNvSpPr>
            <a:spLocks/>
          </p:cNvSpPr>
          <p:nvPr/>
        </p:nvSpPr>
        <p:spPr bwMode="auto">
          <a:xfrm>
            <a:off x="3429000" y="2362200"/>
            <a:ext cx="685800" cy="228600"/>
          </a:xfrm>
          <a:custGeom>
            <a:avLst/>
            <a:gdLst>
              <a:gd name="T0" fmla="*/ 0 w 432"/>
              <a:gd name="T1" fmla="*/ 0 h 192"/>
              <a:gd name="T2" fmla="*/ 0 w 432"/>
              <a:gd name="T3" fmla="*/ 272176863 h 192"/>
              <a:gd name="T4" fmla="*/ 1088707589 w 432"/>
              <a:gd name="T5" fmla="*/ 27217686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4" name="Freeform 24"/>
          <p:cNvSpPr>
            <a:spLocks/>
          </p:cNvSpPr>
          <p:nvPr/>
        </p:nvSpPr>
        <p:spPr bwMode="auto">
          <a:xfrm>
            <a:off x="3429000" y="25908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5" name="Freeform 25"/>
          <p:cNvSpPr>
            <a:spLocks/>
          </p:cNvSpPr>
          <p:nvPr/>
        </p:nvSpPr>
        <p:spPr bwMode="auto">
          <a:xfrm>
            <a:off x="3429000" y="3048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6" name="Freeform 26"/>
          <p:cNvSpPr>
            <a:spLocks/>
          </p:cNvSpPr>
          <p:nvPr/>
        </p:nvSpPr>
        <p:spPr bwMode="auto">
          <a:xfrm>
            <a:off x="3429000" y="3429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7" name="Freeform 27"/>
          <p:cNvSpPr>
            <a:spLocks/>
          </p:cNvSpPr>
          <p:nvPr/>
        </p:nvSpPr>
        <p:spPr bwMode="auto">
          <a:xfrm>
            <a:off x="3429000" y="3886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8" name="Freeform 28"/>
          <p:cNvSpPr>
            <a:spLocks/>
          </p:cNvSpPr>
          <p:nvPr/>
        </p:nvSpPr>
        <p:spPr bwMode="auto">
          <a:xfrm>
            <a:off x="3429000" y="4191000"/>
            <a:ext cx="685800" cy="762000"/>
          </a:xfrm>
          <a:custGeom>
            <a:avLst/>
            <a:gdLst>
              <a:gd name="T0" fmla="*/ 0 w 432"/>
              <a:gd name="T1" fmla="*/ 0 h 192"/>
              <a:gd name="T2" fmla="*/ 0 w 432"/>
              <a:gd name="T3" fmla="*/ 2147483647 h 192"/>
              <a:gd name="T4" fmla="*/ 1088707589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49" name="Freeform 29"/>
          <p:cNvSpPr>
            <a:spLocks/>
          </p:cNvSpPr>
          <p:nvPr/>
        </p:nvSpPr>
        <p:spPr bwMode="auto">
          <a:xfrm>
            <a:off x="3429000" y="49530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0" name="Freeform 30"/>
          <p:cNvSpPr>
            <a:spLocks/>
          </p:cNvSpPr>
          <p:nvPr/>
        </p:nvSpPr>
        <p:spPr bwMode="auto">
          <a:xfrm>
            <a:off x="3429000" y="5334000"/>
            <a:ext cx="685800" cy="457200"/>
          </a:xfrm>
          <a:custGeom>
            <a:avLst/>
            <a:gdLst>
              <a:gd name="T0" fmla="*/ 0 w 432"/>
              <a:gd name="T1" fmla="*/ 0 h 192"/>
              <a:gd name="T2" fmla="*/ 0 w 432"/>
              <a:gd name="T3" fmla="*/ 1088707452 h 192"/>
              <a:gd name="T4" fmla="*/ 1088707589 w 432"/>
              <a:gd name="T5" fmla="*/ 1088707452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1" name="Freeform 31"/>
          <p:cNvSpPr>
            <a:spLocks/>
          </p:cNvSpPr>
          <p:nvPr/>
        </p:nvSpPr>
        <p:spPr bwMode="auto">
          <a:xfrm>
            <a:off x="3429000" y="5791200"/>
            <a:ext cx="685800" cy="381000"/>
          </a:xfrm>
          <a:custGeom>
            <a:avLst/>
            <a:gdLst>
              <a:gd name="T0" fmla="*/ 0 w 432"/>
              <a:gd name="T1" fmla="*/ 0 h 192"/>
              <a:gd name="T2" fmla="*/ 0 w 432"/>
              <a:gd name="T3" fmla="*/ 756046883 h 192"/>
              <a:gd name="T4" fmla="*/ 1088707589 w 432"/>
              <a:gd name="T5" fmla="*/ 756046883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0"/>
                </a:moveTo>
                <a:lnTo>
                  <a:pt x="0" y="192"/>
                </a:lnTo>
                <a:lnTo>
                  <a:pt x="432" y="192"/>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07552" name="Text Box 32"/>
          <p:cNvSpPr txBox="1">
            <a:spLocks noChangeArrowheads="1"/>
          </p:cNvSpPr>
          <p:nvPr/>
        </p:nvSpPr>
        <p:spPr bwMode="auto">
          <a:xfrm>
            <a:off x="381000" y="55626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Make a separate folder for each circuit</a:t>
            </a:r>
          </a:p>
        </p:txBody>
      </p:sp>
    </p:spTree>
    <p:extLst>
      <p:ext uri="{BB962C8B-B14F-4D97-AF65-F5344CB8AC3E}">
        <p14:creationId xmlns:p14="http://schemas.microsoft.com/office/powerpoint/2010/main" val="20435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extLst/>
          </p:nvPr>
        </p:nvGraphicFramePr>
        <p:xfrm>
          <a:off x="348343" y="1407319"/>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extLst/>
          </p:nvPr>
        </p:nvGraphicFramePr>
        <p:xfrm>
          <a:off x="5105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08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08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08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08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08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08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08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08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08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08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08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4865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4865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4865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4865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4865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4865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4865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4865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4865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4865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5502398"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3751625"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a:xfrm>
            <a:off x="454025" y="546306"/>
            <a:ext cx="8229600" cy="1143000"/>
          </a:xfrm>
        </p:spPr>
        <p:txBody>
          <a:bodyPr/>
          <a:lstStyle/>
          <a:p>
            <a:pPr eaLnBrk="1" hangingPunct="1"/>
            <a:r>
              <a:rPr lang="en-US" altLang="en-US" dirty="0"/>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39"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26063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2033336"/>
            <a:ext cx="7668126" cy="3529263"/>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a:xfrm>
            <a:off x="282341" y="914083"/>
            <a:ext cx="8595360" cy="5394960"/>
          </a:xfrm>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3078"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106093152"/>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62AE66F-F095-4339-9CFE-EC08EDBC87D3}" vid="{878DB297-F2DE-4109-BBD0-9FBC92D2F2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5E9E05-8AAB-41BB-8F13-3890611F3729}">
  <ds:schemaRefs>
    <ds:schemaRef ds:uri="http://schemas.microsoft.com/sharepoint/v3/contenttype/forms"/>
  </ds:schemaRefs>
</ds:datastoreItem>
</file>

<file path=customXml/itemProps2.xml><?xml version="1.0" encoding="utf-8"?>
<ds:datastoreItem xmlns:ds="http://schemas.openxmlformats.org/officeDocument/2006/customXml" ds:itemID="{5F1B2A83-E798-4E5B-B5B7-E28DA4E28A7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d4eb815-23ed-48d9-b0c1-2b9ce0016f4e"/>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F3FA64E5-7C46-4A41-966E-1AA04E405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 EPRI</Template>
  <TotalTime>204</TotalTime>
  <Words>2571</Words>
  <Application>Microsoft Office PowerPoint</Application>
  <PresentationFormat>On-screen Show (4:3)</PresentationFormat>
  <Paragraphs>545</Paragraphs>
  <Slides>57</Slides>
  <Notes>37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8" baseType="lpstr">
      <vt:lpstr>Arial</vt:lpstr>
      <vt:lpstr>Arial Black</vt:lpstr>
      <vt:lpstr>Arial Narrow</vt:lpstr>
      <vt:lpstr>Calibri</vt:lpstr>
      <vt:lpstr>Courier New</vt:lpstr>
      <vt:lpstr>Tahoma</vt:lpstr>
      <vt:lpstr>Times New Roman</vt:lpstr>
      <vt:lpstr>Wingdings</vt:lpstr>
      <vt:lpstr>2017 PowerPoint Theme</vt:lpstr>
      <vt:lpstr>Document</vt:lpstr>
      <vt:lpstr>Equation</vt:lpstr>
      <vt:lpstr>Introduction to OpenDSS </vt:lpstr>
      <vt:lpstr>Instructor</vt:lpstr>
      <vt:lpstr>Workshop Objectives</vt:lpstr>
      <vt:lpstr>What Is OpenDSS?</vt:lpstr>
      <vt:lpstr>Overview of OpenDSS OpenDSS – Open-Source Distribution System Simulator</vt:lpstr>
      <vt:lpstr>Highlighting a Few Capabilities</vt:lpstr>
      <vt:lpstr>Flexible Tool Enabling a Wide Range of Analysis Types</vt:lpstr>
      <vt:lpstr>Typical North American Distribution System</vt:lpstr>
      <vt:lpstr>Typical European Style System</vt:lpstr>
      <vt:lpstr>Why a Positive Sequence Model is Often Inadequate for  Distribution System Analysis of North American System</vt:lpstr>
      <vt:lpstr>Urban  Low-Voltage Network Systems</vt:lpstr>
      <vt:lpstr>What is the OpenDSS?</vt:lpstr>
      <vt:lpstr>What can OpenDSS be used for?</vt:lpstr>
      <vt:lpstr>What is the OpenDSS? (cont’d)</vt:lpstr>
      <vt:lpstr>What is the OpenDSS? (cont’d)</vt:lpstr>
      <vt:lpstr>Built-in Solution Modes</vt:lpstr>
      <vt:lpstr>User Interfaces</vt:lpstr>
      <vt:lpstr>Repository on SourceForge.Net</vt:lpstr>
      <vt:lpstr>Accessing the SourceForge.Net Source Code Repository with TortoiseSVN</vt:lpstr>
      <vt:lpstr>Download the Installer Files</vt:lpstr>
      <vt:lpstr>OpenDSS Files Installed</vt:lpstr>
      <vt:lpstr>Registering the COM server</vt:lpstr>
      <vt:lpstr>The GUID References the DLL File</vt:lpstr>
      <vt:lpstr>DSS Structure</vt:lpstr>
      <vt:lpstr>DSS Object Structure</vt:lpstr>
      <vt:lpstr>DSS Class Structure</vt:lpstr>
      <vt:lpstr>The Math …</vt:lpstr>
      <vt:lpstr>Primitive Y Matrix</vt:lpstr>
      <vt:lpstr>Primitive Y Matrix, cont’d</vt:lpstr>
      <vt:lpstr>What about 3-phase elements?</vt:lpstr>
      <vt:lpstr>The Network Model</vt:lpstr>
      <vt:lpstr>Load (a PC Element)</vt:lpstr>
      <vt:lpstr>Nodal Admittance Equations</vt:lpstr>
      <vt:lpstr>Load Models  (Present version)</vt:lpstr>
      <vt:lpstr>Standard P + jQ Load Model (1)</vt:lpstr>
      <vt:lpstr>Power Flow Solution Algorithm</vt:lpstr>
      <vt:lpstr>Putting it All Together</vt:lpstr>
      <vt:lpstr>Putting it All Together</vt:lpstr>
      <vt:lpstr>A More Concise Form …</vt:lpstr>
      <vt:lpstr>OpenDSS Solution Loop with Controls</vt:lpstr>
      <vt:lpstr>Circuit Modeling Basics</vt:lpstr>
      <vt:lpstr>DSS Bus Model  (Bus ≠ Node)</vt:lpstr>
      <vt:lpstr>Node Numbers</vt:lpstr>
      <vt:lpstr>DSS Terminal Definition</vt:lpstr>
      <vt:lpstr>Power Delivery Elements</vt:lpstr>
      <vt:lpstr>Power Conversion Elements</vt:lpstr>
      <vt:lpstr>Scripting Basics</vt:lpstr>
      <vt:lpstr>Scripting</vt:lpstr>
      <vt:lpstr>Command Syntax</vt:lpstr>
      <vt:lpstr>Delimiters</vt:lpstr>
      <vt:lpstr>Array and Matrix Parameters</vt:lpstr>
      <vt:lpstr>A Basic Script</vt:lpstr>
      <vt:lpstr>Example:  IEEE 8500-Node Test Feeder</vt:lpstr>
      <vt:lpstr>Location of the IEEE 8500-Node Test Feeder Files</vt:lpstr>
      <vt:lpstr>Scripting Large Circuits</vt:lpstr>
      <vt:lpstr>A Common Sense Structuring of Script Files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Roger Dugan</dc:creator>
  <dc:description>© 2018 Electric Power Research Institute, Inc. All rights reserved.</dc:description>
  <cp:lastModifiedBy>Roger Dugan</cp:lastModifiedBy>
  <cp:revision>15</cp:revision>
  <cp:lastPrinted>2014-11-24T20:31:07Z</cp:lastPrinted>
  <dcterms:created xsi:type="dcterms:W3CDTF">2018-07-23T18:52:53Z</dcterms:created>
  <dcterms:modified xsi:type="dcterms:W3CDTF">2018-10-25T02:11:41Z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