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21" r:id="rId2"/>
    <p:sldMasterId id="2147483755" r:id="rId3"/>
    <p:sldMasterId id="2147483782" r:id="rId4"/>
  </p:sldMasterIdLst>
  <p:notesMasterIdLst>
    <p:notesMasterId r:id="rId45"/>
  </p:notes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371" r:id="rId18"/>
    <p:sldId id="372" r:id="rId19"/>
    <p:sldId id="373" r:id="rId20"/>
    <p:sldId id="404" r:id="rId21"/>
    <p:sldId id="377"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366" r:id="rId36"/>
    <p:sldId id="424" r:id="rId37"/>
    <p:sldId id="425" r:id="rId38"/>
    <p:sldId id="426" r:id="rId39"/>
    <p:sldId id="427" r:id="rId40"/>
    <p:sldId id="428" r:id="rId41"/>
    <p:sldId id="307" r:id="rId42"/>
    <p:sldId id="2005" r:id="rId43"/>
    <p:sldId id="2012" r:id="rId44"/>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6327"/>
  </p:normalViewPr>
  <p:slideViewPr>
    <p:cSldViewPr snapToGrid="0" snapToObjects="1">
      <p:cViewPr varScale="1">
        <p:scale>
          <a:sx n="86" d="100"/>
          <a:sy n="86" d="100"/>
        </p:scale>
        <p:origin x="331" y="43"/>
      </p:cViewPr>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5897AB5-48B4-44AB-A0DA-931F7E67E75F}" type="datetimeFigureOut">
              <a:rPr lang="en-US" smtClean="0"/>
              <a:t>5/9/2022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4DCA634-6F80-49B0-B65F-EFE17618A320}" type="slidenum">
              <a:rPr lang="en-US" smtClean="0"/>
              <a:t>‹#›</a:t>
            </a:fld>
            <a:endParaRPr lang="en-US"/>
          </a:p>
        </p:txBody>
      </p:sp>
    </p:spTree>
    <p:extLst>
      <p:ext uri="{BB962C8B-B14F-4D97-AF65-F5344CB8AC3E}">
        <p14:creationId xmlns:p14="http://schemas.microsoft.com/office/powerpoint/2010/main" val="3951518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333375" y="695325"/>
            <a:ext cx="61960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22</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30</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407988" y="695325"/>
            <a:ext cx="6196012"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31</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32</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409575" y="695325"/>
            <a:ext cx="61976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33</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409575" y="695325"/>
            <a:ext cx="61976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34</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36</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37</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epri" TargetMode="External"/><Relationship Id="rId7" Type="http://schemas.openxmlformats.org/officeDocument/2006/relationships/hyperlink" Target="https://twitter.com/EPRINews" TargetMode="External"/><Relationship Id="rId2" Type="http://schemas.openxmlformats.org/officeDocument/2006/relationships/hyperlink" Target="http://www.epri.com/" TargetMode="External"/><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hyperlink" Target="https://www.facebook.com/EPRI/" TargetMode="External"/><Relationship Id="rId4" Type="http://schemas.openxmlformats.org/officeDocument/2006/relationships/image" Target="../media/image4.png"/><Relationship Id="rId9" Type="http://schemas.openxmlformats.org/officeDocument/2006/relationships/image" Target="../media/image2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epri" TargetMode="External"/><Relationship Id="rId7" Type="http://schemas.openxmlformats.org/officeDocument/2006/relationships/hyperlink" Target="https://twitter.com/EPRINews" TargetMode="External"/><Relationship Id="rId2" Type="http://schemas.openxmlformats.org/officeDocument/2006/relationships/hyperlink" Target="http://www.epri.com/" TargetMode="External"/><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www.facebook.com/EPRI/" TargetMode="External"/><Relationship Id="rId4" Type="http://schemas.openxmlformats.org/officeDocument/2006/relationships/image" Target="../media/image4.png"/><Relationship Id="rId9" Type="http://schemas.openxmlformats.org/officeDocument/2006/relationships/image" Target="../media/image2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DFE55-CD97-4806-B97B-A9091661CD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4B61A130-D3A2-4741-98F0-78A9FBA9C5FB}"/>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42C4622-94B6-44D4-A6B7-3ABD2A3DA000}"/>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BFA936AF-75D5-4131-8412-21BBADB7B7A5}"/>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a16="http://schemas.microsoft.com/office/drawing/2014/main" id="{194B0ED0-AA7A-498C-AD8A-0B253F5728D7}"/>
              </a:ext>
            </a:extLst>
          </p:cNvPr>
          <p:cNvSpPr>
            <a:spLocks noGrp="1"/>
          </p:cNvSpPr>
          <p:nvPr>
            <p:ph type="title"/>
          </p:nvPr>
        </p:nvSpPr>
        <p:spPr>
          <a:xfrm>
            <a:off x="6420678" y="182563"/>
            <a:ext cx="5339301" cy="1159220"/>
          </a:xfrm>
        </p:spPr>
        <p:txBody>
          <a:body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77646DC3-E2A5-4F68-86AC-14EB8BC340EE}"/>
              </a:ext>
            </a:extLst>
          </p:cNvPr>
          <p:cNvSpPr>
            <a:spLocks noGrp="1"/>
          </p:cNvSpPr>
          <p:nvPr>
            <p:ph sz="half" idx="1"/>
          </p:nvPr>
        </p:nvSpPr>
        <p:spPr>
          <a:xfrm>
            <a:off x="6420678" y="1749288"/>
            <a:ext cx="5339301"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6F6667A-CB20-4940-A3BF-E7F481E3E504}"/>
              </a:ext>
            </a:extLst>
          </p:cNvPr>
          <p:cNvSpPr>
            <a:spLocks noGrp="1"/>
          </p:cNvSpPr>
          <p:nvPr>
            <p:ph idx="10"/>
          </p:nvPr>
        </p:nvSpPr>
        <p:spPr>
          <a:xfrm>
            <a:off x="360459"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24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609600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6230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5200E9EE-67EE-4D59-B1FB-C22C06206255}"/>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B3C68E99-DB4B-4542-AF5C-FDB1D78A06CE}"/>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798B35B-0B31-4DBE-AE41-6C369DD35675}"/>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0212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Two Columns with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2204D-AA59-4281-B094-CDB0E6D6948A}"/>
              </a:ext>
            </a:extLst>
          </p:cNvPr>
          <p:cNvSpPr/>
          <p:nvPr/>
        </p:nvSpPr>
        <p:spPr bwMode="auto">
          <a:xfrm>
            <a:off x="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ACF1E9CB-7558-4122-A62E-9942A0DBBB65}"/>
              </a:ext>
            </a:extLst>
          </p:cNvPr>
          <p:cNvSpPr/>
          <p:nvPr/>
        </p:nvSpPr>
        <p:spPr bwMode="auto">
          <a:xfrm>
            <a:off x="134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Title 1">
            <a:extLst>
              <a:ext uri="{FF2B5EF4-FFF2-40B4-BE49-F238E27FC236}">
                <a16:creationId xmlns:a16="http://schemas.microsoft.com/office/drawing/2014/main" id="{C75E6752-5F59-4508-8F3C-FF9D1B047611}"/>
              </a:ext>
            </a:extLst>
          </p:cNvPr>
          <p:cNvSpPr>
            <a:spLocks noGrp="1"/>
          </p:cNvSpPr>
          <p:nvPr>
            <p:ph type="title"/>
          </p:nvPr>
        </p:nvSpPr>
        <p:spPr>
          <a:xfrm>
            <a:off x="6368995" y="182563"/>
            <a:ext cx="5501235" cy="1159220"/>
          </a:xfrm>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A977035-A32B-4655-A3B4-502342320F06}"/>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4ACBB8F7-81EE-4B65-A5E7-C39C5D0E3C84}"/>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39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8956C-18D0-412B-95E3-E5C100C5EE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17807F-D435-3748-B68A-6F2BCBE2BDE8}"/>
              </a:ext>
            </a:extLst>
          </p:cNvPr>
          <p:cNvSpPr>
            <a:spLocks noGrp="1"/>
          </p:cNvSpPr>
          <p:nvPr>
            <p:ph type="body" sz="quarter" idx="10"/>
          </p:nvPr>
        </p:nvSpPr>
        <p:spPr>
          <a:xfrm>
            <a:off x="27432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85B9D1C1-137F-2449-9605-5A885723D229}"/>
              </a:ext>
            </a:extLst>
          </p:cNvPr>
          <p:cNvSpPr>
            <a:spLocks noGrp="1"/>
          </p:cNvSpPr>
          <p:nvPr>
            <p:ph type="body" sz="quarter" idx="11"/>
          </p:nvPr>
        </p:nvSpPr>
        <p:spPr>
          <a:xfrm>
            <a:off x="435864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D015B7FF-8AE1-7840-8A12-38421A00C9B1}"/>
              </a:ext>
            </a:extLst>
          </p:cNvPr>
          <p:cNvSpPr>
            <a:spLocks noGrp="1"/>
          </p:cNvSpPr>
          <p:nvPr>
            <p:ph type="body" sz="quarter" idx="12"/>
          </p:nvPr>
        </p:nvSpPr>
        <p:spPr>
          <a:xfrm>
            <a:off x="841248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910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12540B-7B8C-4538-9553-857173998AE4}"/>
              </a:ext>
            </a:extLst>
          </p:cNvPr>
          <p:cNvSpPr/>
          <p:nvPr/>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451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3361-5DEE-416E-BF8A-9AAC84762D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67055"/>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kern="1200" spc="150" baseline="30000" dirty="0">
                <a:solidFill>
                  <a:schemeClr val="bg1"/>
                </a:solidFill>
                <a:latin typeface="Arial" charset="0"/>
                <a:ea typeface="+mn-ea"/>
                <a:cs typeface="+mn-cs"/>
              </a:rPr>
              <a:t>®</a:t>
            </a:r>
            <a:endParaRPr lang="en-US" sz="2800" b="0" spc="150" baseline="0" dirty="0">
              <a:solidFill>
                <a:schemeClr val="bg1"/>
              </a:solidFill>
              <a:latin typeface="+mn-lt"/>
            </a:endParaRPr>
          </a:p>
        </p:txBody>
      </p:sp>
    </p:spTree>
    <p:extLst>
      <p:ext uri="{BB962C8B-B14F-4D97-AF65-F5344CB8AC3E}">
        <p14:creationId xmlns:p14="http://schemas.microsoft.com/office/powerpoint/2010/main" val="1877443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9AE35-706A-4560-B5DD-3058B630A0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kern="1200" spc="150" baseline="30000" dirty="0">
                <a:solidFill>
                  <a:schemeClr val="bg1"/>
                </a:solidFill>
                <a:latin typeface="Arial" charset="0"/>
                <a:ea typeface="+mn-ea"/>
                <a:cs typeface="+mn-cs"/>
              </a:rPr>
              <a:t>®</a:t>
            </a:r>
            <a:endParaRPr lang="en-US" sz="2800" b="0" spc="150" baseline="0" dirty="0">
              <a:solidFill>
                <a:schemeClr val="bg1"/>
              </a:solidFill>
              <a:latin typeface="+mn-lt"/>
            </a:endParaRPr>
          </a:p>
        </p:txBody>
      </p:sp>
      <p:pic>
        <p:nvPicPr>
          <p:cNvPr id="4" name="Picture 3">
            <a:extLst>
              <a:ext uri="{FF2B5EF4-FFF2-40B4-BE49-F238E27FC236}">
                <a16:creationId xmlns:a16="http://schemas.microsoft.com/office/drawing/2014/main" id="{8836F209-0056-42E3-B38F-5FAA62C15D34}"/>
              </a:ext>
            </a:extLst>
          </p:cNvPr>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2099585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0724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4125A4A-6E7B-4D52-B782-D35971C178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68A5119-6328-45A2-B788-4D75501A863B}"/>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463693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218B94F-AF87-4DF5-917F-68B3B9D7A8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B2F6689D-6A8A-4E1B-8998-9AC1E3ECD2C6}"/>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D7C3314F-86DB-4666-89BC-E224A47AA062}"/>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B4AEFD5D-4F01-4FFD-A6FA-B1A213C90EFF}"/>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9596A093-57F4-4FA6-BBBD-EA76DC5F2277}"/>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5F750E21-1D49-4E10-827D-200B25629710}"/>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7453110-6C0E-44E4-ACB1-022FA42D6846}"/>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4CC1F13D-4ED5-414F-B47A-3BB58384C68C}"/>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55C77DAA-8736-45B7-8579-3F371B2BE0BF}"/>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D494A2CC-906D-4738-8D19-75CF39B5EFE9}"/>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6ED68CC2-1290-418C-A3D8-BF4003C7E2C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426FC693-794E-4D5A-859E-E566063163E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5" name="Picture 24">
              <a:hlinkClick r:id="rId8"/>
              <a:extLst>
                <a:ext uri="{FF2B5EF4-FFF2-40B4-BE49-F238E27FC236}">
                  <a16:creationId xmlns:a16="http://schemas.microsoft.com/office/drawing/2014/main" id="{9CB44A66-913A-4906-AF8C-CAF624948AF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90356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B199534-F376-4046-B2A5-0DABF23BCF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CA10209-2556-4E88-9C53-C82BB561D360}"/>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5A65CD8C-571F-4F13-9ACD-388A95F9C39D}"/>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0D9540F-8676-4DC9-9AD0-53E2E447A60B}"/>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45335DD4-CF31-4226-B0ED-6AC0861CE7F3}"/>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1B1AA5F-8799-4148-ADE4-03B6015AF9B8}"/>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387B37E-24DE-41FE-88B8-CB71C413E485}"/>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57861ED-D104-4B83-9E17-35CF65C933CB}"/>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C7DB855C-420B-4B9F-9C3D-E931FD2DF19C}"/>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89B135E8-388C-476B-82E7-3A3F166F4770}"/>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E266B037-1BAF-478E-B5C5-9813F14BC6E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199E82FE-B4CC-442B-87B2-8AA034F45E8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6FDA0DCD-8F49-4EC3-BAB9-28F0A9A0AAF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97586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933846D-8286-4C4F-9E84-0166B3B6F0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5B49EC80-CE18-49D5-9DBD-93A4A1A9B1D5}"/>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36A74C0-A223-46BC-950A-5C256B933095}"/>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3DAF180-15A4-4BE3-B0CC-48CBC7F9C9E0}"/>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00003823-90A6-477A-AC03-4669EEFDD197}"/>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C726F29-9B81-4284-BEAB-1D2A0A773AB9}"/>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260935A5-5331-4D5C-B8B2-E787D14F37CD}"/>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1543F947-2CD5-4999-91AD-575B7FBF6950}"/>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B5472040-DAF7-49EE-98F1-32B31821D271}"/>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FAF9D9D9-25D6-4B21-98BD-03C1BCC4484B}"/>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0FD9CB8F-F626-433E-B0F9-62CFB725449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11CD34C3-0F8A-49C9-B966-3B44522D39E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2E7D2D06-4352-44B1-A75A-F5B807921D3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95851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31F06-3E89-4DC2-BB45-7EE9A7B32C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5804657-5855-4902-9A2C-CCCB0130A1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07981A0-E568-4019-80B5-520E03DD0A35}"/>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0E5FCFF2-B598-4D15-976B-D888841FBD6A}"/>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643D994C-FBFD-4CDC-AE44-B05123BF6BE8}"/>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C2417D22-7836-4487-85F1-3016BE1064FF}"/>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C2AA1D4D-8510-4AD9-8488-C60E3C249D83}"/>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A4CB0F9-2B3B-4498-A401-385B85C289B4}"/>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01B1046-0558-4D79-8DE8-F0CE2BE4AD44}"/>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A8CE954D-BB6A-4798-AA35-CAF9B0D557A1}"/>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5D9FAF62-DBCD-4B7D-B617-AF7627633546}"/>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496FB102-C04A-43BC-918E-48AECF8B537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D350FCD0-BAB5-458B-B471-3BE1BB13151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F194F28A-A69B-4A95-86BC-0E4BA0B7F06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850243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CC8DE4-AF4E-4926-8A8A-ACA8602B6B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7D7CEC4A-62D0-4F81-8EB9-510F6BCC9B07}"/>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2EE8C4C-C80D-4B67-BD1A-BD165CCB6409}"/>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028DD312-2F6A-4EFA-B517-A90F9D98A84D}"/>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D4CCBEA7-FFA3-48B4-8EDC-17A88D1D00F7}"/>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21F3C579-E00F-418A-9330-C831D8927FAA}"/>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481FAFA1-7ACA-406D-A5A4-14571839DA03}"/>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F16550A-D1E6-4BC3-9BCC-3A1D120CCB3C}"/>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3" name="TextBox 22">
              <a:hlinkClick r:id="rId3"/>
              <a:extLst>
                <a:ext uri="{FF2B5EF4-FFF2-40B4-BE49-F238E27FC236}">
                  <a16:creationId xmlns:a16="http://schemas.microsoft.com/office/drawing/2014/main" id="{C595DB9E-CA56-42CA-AE58-9274DC0531B3}"/>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5" name="Straight Connector 24">
              <a:extLst>
                <a:ext uri="{FF2B5EF4-FFF2-40B4-BE49-F238E27FC236}">
                  <a16:creationId xmlns:a16="http://schemas.microsoft.com/office/drawing/2014/main" id="{ADA2057E-6BF0-4EAC-ABDB-897E79004048}"/>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a:extLst>
                <a:ext uri="{FF2B5EF4-FFF2-40B4-BE49-F238E27FC236}">
                  <a16:creationId xmlns:a16="http://schemas.microsoft.com/office/drawing/2014/main" id="{64E8E63B-8523-425C-A378-4CD1C302AC4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5" name="Picture 34">
              <a:hlinkClick r:id="rId6"/>
              <a:extLst>
                <a:ext uri="{FF2B5EF4-FFF2-40B4-BE49-F238E27FC236}">
                  <a16:creationId xmlns:a16="http://schemas.microsoft.com/office/drawing/2014/main" id="{6FC5D2A2-1EC4-457A-A219-1E5D9F5D378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6" name="Picture 35">
              <a:hlinkClick r:id="rId8"/>
              <a:extLst>
                <a:ext uri="{FF2B5EF4-FFF2-40B4-BE49-F238E27FC236}">
                  <a16:creationId xmlns:a16="http://schemas.microsoft.com/office/drawing/2014/main" id="{6B33448B-151A-44CF-B915-3A912E89094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72061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A818C76-D027-4782-BF0E-E69C3B8255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20F6FA96-C33B-41E3-9BCE-272050322CF1}"/>
              </a:ext>
            </a:extLst>
          </p:cNvPr>
          <p:cNvSpPr/>
          <p:nvPr/>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1B721F3F-4625-455B-9BF8-379B0FBB2191}"/>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A3505772-57DB-47F7-A86A-9C8E42CBB514}"/>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B4DD65E5-73E9-492A-8F6A-E73EDF3A5689}"/>
              </a:ext>
            </a:extLst>
          </p:cNvPr>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D009A0C7-50B8-4E2C-8CEC-4F38326727FB}"/>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6BC21AE3-D63A-4866-B7ED-158938FE5E04}"/>
              </a:ext>
            </a:extLst>
          </p:cNvPr>
          <p:cNvGrpSpPr/>
          <p:nvPr/>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E32298B-4ED0-460E-B694-77BD2BCDE0A2}"/>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416983F7-33E8-4C89-B536-0444301A0342}"/>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3149A679-AC02-4361-94DA-EDF8A2DE2876}"/>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72CA7F54-B2E6-4D34-83A5-9D11835C50A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3CD3E72F-EEF5-42BA-8DFE-F2111B946C8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9123B563-BEFC-4447-8048-E66367BFBDF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710490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261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507560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22807026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690012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6628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412397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677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156AC-AC73-4A21-8467-792B128628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10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with 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8B126F-922E-4C6E-87A5-234451CAD762}"/>
              </a:ext>
            </a:extLst>
          </p:cNvPr>
          <p:cNvSpPr/>
          <p:nvPr/>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01437305-8BFE-47C1-96DD-CEDBF8D6719E}"/>
              </a:ext>
            </a:extLst>
          </p:cNvPr>
          <p:cNvSpPr/>
          <p:nvPr/>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E0D2D6E-8982-430B-958E-9129593AD32F}"/>
              </a:ext>
            </a:extLst>
          </p:cNvPr>
          <p:cNvSpPr>
            <a:spLocks noGrp="1"/>
          </p:cNvSpPr>
          <p:nvPr>
            <p:ph type="title"/>
          </p:nvPr>
        </p:nvSpPr>
        <p:spPr>
          <a:xfrm>
            <a:off x="365760" y="182563"/>
            <a:ext cx="5339301" cy="1159220"/>
          </a:xfrm>
        </p:spPr>
        <p:txBody>
          <a:bodyPr/>
          <a:lstStyle/>
          <a:p>
            <a:r>
              <a:rPr lang="en-US" dirty="0"/>
              <a:t>Click to edit Master title style</a:t>
            </a:r>
          </a:p>
        </p:txBody>
      </p:sp>
      <p:sp>
        <p:nvSpPr>
          <p:cNvPr id="6" name="Content Placeholder 2">
            <a:extLst>
              <a:ext uri="{FF2B5EF4-FFF2-40B4-BE49-F238E27FC236}">
                <a16:creationId xmlns:a16="http://schemas.microsoft.com/office/drawing/2014/main" id="{51DCA2EA-788A-4791-942C-72070DBE825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6B309C7D-4404-4906-9C22-B1C52782E5FC}"/>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3301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A52D29BE-28DD-432F-8C22-AE8C1D0534D8}"/>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7C14443C-E161-4BFE-8357-B61CEFEC84F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CC69AFDA-38D1-42E9-ADFD-FDEBA76A2A99}"/>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3388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7424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14F37B4-A3A1-47F0-B953-F087A6BCAC1A}"/>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D1B47D12-FA39-425B-A70E-42978C42F4A4}"/>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C3073C21-095B-4B2C-A4ED-0E0B4E165ECA}"/>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724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F0B7D13D-E750-F24C-98D8-229475F706DD}"/>
              </a:ext>
            </a:extLst>
          </p:cNvPr>
          <p:cNvSpPr>
            <a:spLocks noGrp="1"/>
          </p:cNvSpPr>
          <p:nvPr>
            <p:ph type="body" sz="quarter" idx="10"/>
          </p:nvPr>
        </p:nvSpPr>
        <p:spPr>
          <a:xfrm>
            <a:off x="27432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1BCFEA89-A612-6146-AED8-9EEC1242D8E1}"/>
              </a:ext>
            </a:extLst>
          </p:cNvPr>
          <p:cNvSpPr>
            <a:spLocks noGrp="1"/>
          </p:cNvSpPr>
          <p:nvPr>
            <p:ph type="body" sz="quarter" idx="11"/>
          </p:nvPr>
        </p:nvSpPr>
        <p:spPr>
          <a:xfrm>
            <a:off x="435864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94C9D970-D9E8-9B45-8D42-631009789964}"/>
              </a:ext>
            </a:extLst>
          </p:cNvPr>
          <p:cNvSpPr>
            <a:spLocks noGrp="1"/>
          </p:cNvSpPr>
          <p:nvPr>
            <p:ph type="body" sz="quarter" idx="12"/>
          </p:nvPr>
        </p:nvSpPr>
        <p:spPr>
          <a:xfrm>
            <a:off x="841248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0256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1DCEBE-AECA-4A38-9A16-6E2B7E8D9AF5}"/>
              </a:ext>
            </a:extLst>
          </p:cNvPr>
          <p:cNvSpPr/>
          <p:nvPr/>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660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tx2">
                    <a:lumMod val="40000"/>
                    <a:lumOff val="60000"/>
                  </a:schemeClr>
                </a:solidFill>
                <a:effectLst>
                  <a:outerShdw blurRad="38100" dist="38100" dir="2700000" algn="tl">
                    <a:srgbClr val="000000">
                      <a:alpha val="43137"/>
                    </a:srgbClr>
                  </a:outerShdw>
                </a:effectLst>
              </a:defRPr>
            </a:lvl1pPr>
          </a:lstStyle>
          <a:p>
            <a:r>
              <a:rPr lang="en-US" dirty="0"/>
              <a:t>CLICK TO EDIT SECTION TITLE STYLE</a:t>
            </a:r>
          </a:p>
        </p:txBody>
      </p:sp>
    </p:spTree>
    <p:extLst>
      <p:ext uri="{BB962C8B-B14F-4D97-AF65-F5344CB8AC3E}">
        <p14:creationId xmlns:p14="http://schemas.microsoft.com/office/powerpoint/2010/main" val="1673161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DEF42B-8BE6-4527-957D-01CFF45BBE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kern="1200" spc="150" baseline="30000" dirty="0">
                <a:solidFill>
                  <a:schemeClr val="tx2">
                    <a:lumMod val="40000"/>
                    <a:lumOff val="60000"/>
                  </a:schemeClr>
                </a:solidFill>
                <a:latin typeface="Arial" charset="0"/>
                <a:ea typeface="+mn-ea"/>
                <a:cs typeface="+mn-cs"/>
              </a:rPr>
              <a:t>®</a:t>
            </a:r>
            <a:endPar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1291504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ABDC1B-DF20-4D83-8F95-CF02F5DFE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kern="1200" spc="150" baseline="30000" dirty="0">
                <a:solidFill>
                  <a:schemeClr val="tx2">
                    <a:lumMod val="40000"/>
                    <a:lumOff val="60000"/>
                  </a:schemeClr>
                </a:solidFill>
                <a:latin typeface="Arial" charset="0"/>
                <a:ea typeface="+mn-ea"/>
                <a:cs typeface="+mn-cs"/>
              </a:rPr>
              <a:t>®</a:t>
            </a:r>
            <a:endPar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DB4A0BDF-AF36-436C-9B89-D7318A27E311}"/>
              </a:ext>
            </a:extLst>
          </p:cNvPr>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322388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13DCC-F107-4B27-8EAA-FA2368E322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588EFD-3867-4B74-B2ED-1BC76C3887D9}"/>
              </a:ext>
            </a:extLst>
          </p:cNvPr>
          <p:cNvSpPr/>
          <p:nvPr userDrawn="1"/>
        </p:nvSpPr>
        <p:spPr bwMode="auto">
          <a:xfrm>
            <a:off x="6663192" y="0"/>
            <a:ext cx="5528807" cy="6858000"/>
          </a:xfrm>
          <a:prstGeom prst="rect">
            <a:avLst/>
          </a:prstGeom>
          <a:solidFill>
            <a:srgbClr val="0B1B59"/>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Rectangle 1">
            <a:extLst>
              <a:ext uri="{FF2B5EF4-FFF2-40B4-BE49-F238E27FC236}">
                <a16:creationId xmlns:a16="http://schemas.microsoft.com/office/drawing/2014/main" id="{3126C691-FF3E-4C9E-AA4F-511E45D3558D}"/>
              </a:ext>
            </a:extLst>
          </p:cNvPr>
          <p:cNvSpPr/>
          <p:nvPr userDrawn="1"/>
        </p:nvSpPr>
        <p:spPr bwMode="auto">
          <a:xfrm>
            <a:off x="-1" y="0"/>
            <a:ext cx="6854891" cy="6858000"/>
          </a:xfrm>
          <a:prstGeom prst="rect">
            <a:avLst/>
          </a:prstGeom>
          <a:solidFill>
            <a:schemeClr val="bg1"/>
          </a:solidFill>
          <a:ln w="9525" cap="flat" cmpd="sng" algn="ctr">
            <a:noFill/>
            <a:prstDash val="solid"/>
            <a:round/>
            <a:headEnd type="none" w="med" len="med"/>
            <a:tailEnd type="none" w="med" len="med"/>
          </a:ln>
          <a:effectLst>
            <a:outerShdw blurRad="2921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2"/>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3"/>
              <a:extLst>
                <a:ext uri="{FF2B5EF4-FFF2-40B4-BE49-F238E27FC236}">
                  <a16:creationId xmlns:a16="http://schemas.microsoft.com/office/drawing/2014/main" id="{F99B0C38-6987-4402-AC71-C1BDE714DE3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5"/>
              <a:extLst>
                <a:ext uri="{FF2B5EF4-FFF2-40B4-BE49-F238E27FC236}">
                  <a16:creationId xmlns:a16="http://schemas.microsoft.com/office/drawing/2014/main" id="{5B7BD5C0-06C6-4AB3-BC4D-383CBA3FC50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7"/>
              <a:extLst>
                <a:ext uri="{FF2B5EF4-FFF2-40B4-BE49-F238E27FC236}">
                  <a16:creationId xmlns:a16="http://schemas.microsoft.com/office/drawing/2014/main" id="{D6A42936-581D-4AE8-8C5D-114B70E95E1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pic>
        <p:nvPicPr>
          <p:cNvPr id="4" name="Picture 3" descr="Logo&#10;&#10;Description automatically generated">
            <a:extLst>
              <a:ext uri="{FF2B5EF4-FFF2-40B4-BE49-F238E27FC236}">
                <a16:creationId xmlns:a16="http://schemas.microsoft.com/office/drawing/2014/main" id="{20764D69-2D2E-40DE-A3F5-D35C0EA8E37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934404" y="569994"/>
            <a:ext cx="5167094" cy="5168334"/>
          </a:xfrm>
          <a:prstGeom prst="rect">
            <a:avLst/>
          </a:prstGeom>
        </p:spPr>
      </p:pic>
    </p:spTree>
    <p:extLst>
      <p:ext uri="{BB962C8B-B14F-4D97-AF65-F5344CB8AC3E}">
        <p14:creationId xmlns:p14="http://schemas.microsoft.com/office/powerpoint/2010/main" val="35398498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245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12391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96012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3015164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21791759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4966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2281420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96012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4968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3680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4B61A130-D3A2-4741-98F0-78A9FBA9C5FB}"/>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42C4622-94B6-44D4-A6B7-3ABD2A3DA000}"/>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BFA936AF-75D5-4131-8412-21BBADB7B7A5}"/>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879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70DE5-6E93-4496-B10C-FF6027E31F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a16="http://schemas.microsoft.com/office/drawing/2014/main" id="{194B0ED0-AA7A-498C-AD8A-0B253F5728D7}"/>
              </a:ext>
            </a:extLst>
          </p:cNvPr>
          <p:cNvSpPr>
            <a:spLocks noGrp="1"/>
          </p:cNvSpPr>
          <p:nvPr>
            <p:ph type="title"/>
          </p:nvPr>
        </p:nvSpPr>
        <p:spPr>
          <a:xfrm>
            <a:off x="6420678" y="182563"/>
            <a:ext cx="3657600" cy="1371600"/>
          </a:xfrm>
        </p:spPr>
        <p:txBody>
          <a:bodyPr>
            <a:normAutofit/>
          </a:bodyPr>
          <a:lstStyle>
            <a:lvl1pPr>
              <a:defRPr sz="2800"/>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77646DC3-E2A5-4F68-86AC-14EB8BC340EE}"/>
              </a:ext>
            </a:extLst>
          </p:cNvPr>
          <p:cNvSpPr>
            <a:spLocks noGrp="1"/>
          </p:cNvSpPr>
          <p:nvPr>
            <p:ph sz="half" idx="1"/>
          </p:nvPr>
        </p:nvSpPr>
        <p:spPr>
          <a:xfrm>
            <a:off x="6420678" y="1749288"/>
            <a:ext cx="5339301"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6F6667A-CB20-4940-A3BF-E7F481E3E504}"/>
              </a:ext>
            </a:extLst>
          </p:cNvPr>
          <p:cNvSpPr>
            <a:spLocks noGrp="1"/>
          </p:cNvSpPr>
          <p:nvPr>
            <p:ph idx="10"/>
          </p:nvPr>
        </p:nvSpPr>
        <p:spPr>
          <a:xfrm>
            <a:off x="360459"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54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5200E9EE-67EE-4D59-B1FB-C22C06206255}"/>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B3C68E99-DB4B-4542-AF5C-FDB1D78A06CE}"/>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798B35B-0B31-4DBE-AE41-6C369DD35675}"/>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09363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2204D-AA59-4281-B094-CDB0E6D6948A}"/>
              </a:ext>
            </a:extLst>
          </p:cNvPr>
          <p:cNvSpPr/>
          <p:nvPr userDrawn="1"/>
        </p:nvSpPr>
        <p:spPr bwMode="auto">
          <a:xfrm>
            <a:off x="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ACF1E9CB-7558-4122-A62E-9942A0DBBB65}"/>
              </a:ext>
            </a:extLst>
          </p:cNvPr>
          <p:cNvSpPr/>
          <p:nvPr userDrawn="1"/>
        </p:nvSpPr>
        <p:spPr bwMode="auto">
          <a:xfrm>
            <a:off x="134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Title 1">
            <a:extLst>
              <a:ext uri="{FF2B5EF4-FFF2-40B4-BE49-F238E27FC236}">
                <a16:creationId xmlns:a16="http://schemas.microsoft.com/office/drawing/2014/main" id="{C75E6752-5F59-4508-8F3C-FF9D1B047611}"/>
              </a:ext>
            </a:extLst>
          </p:cNvPr>
          <p:cNvSpPr>
            <a:spLocks noGrp="1"/>
          </p:cNvSpPr>
          <p:nvPr>
            <p:ph type="title"/>
          </p:nvPr>
        </p:nvSpPr>
        <p:spPr>
          <a:xfrm>
            <a:off x="6368995" y="182563"/>
            <a:ext cx="3657600" cy="1371600"/>
          </a:xfrm>
        </p:spPr>
        <p:txBody>
          <a:bodyPr>
            <a:normAutofit/>
          </a:bodyPr>
          <a:lstStyle>
            <a:lvl1pPr>
              <a:defRPr sz="280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A977035-A32B-4655-A3B4-502342320F06}"/>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4ACBB8F7-81EE-4B65-A5E7-C39C5D0E3C84}"/>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00038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9601200" cy="731520"/>
          </a:xfrm>
        </p:spPr>
        <p:txBody>
          <a:bodyPr/>
          <a:lstStyle>
            <a:lvl1pPr>
              <a:defRPr/>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D39DDDB9-0B73-1E44-B1A2-17EEF5C029C3}"/>
              </a:ext>
            </a:extLst>
          </p:cNvPr>
          <p:cNvSpPr>
            <a:spLocks noGrp="1"/>
          </p:cNvSpPr>
          <p:nvPr>
            <p:ph type="body" sz="quarter" idx="10"/>
          </p:nvPr>
        </p:nvSpPr>
        <p:spPr>
          <a:xfrm>
            <a:off x="27432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45B68FD-3160-4147-B521-2413465A7020}"/>
              </a:ext>
            </a:extLst>
          </p:cNvPr>
          <p:cNvSpPr>
            <a:spLocks noGrp="1"/>
          </p:cNvSpPr>
          <p:nvPr>
            <p:ph type="body" sz="quarter" idx="11"/>
          </p:nvPr>
        </p:nvSpPr>
        <p:spPr>
          <a:xfrm>
            <a:off x="435864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6116FA75-70EB-584C-BDEE-2E88DBB5EE8C}"/>
              </a:ext>
            </a:extLst>
          </p:cNvPr>
          <p:cNvSpPr>
            <a:spLocks noGrp="1"/>
          </p:cNvSpPr>
          <p:nvPr>
            <p:ph type="body" sz="quarter" idx="12"/>
          </p:nvPr>
        </p:nvSpPr>
        <p:spPr>
          <a:xfrm>
            <a:off x="841248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9288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2_Title and Conten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12540B-7B8C-4538-9553-857173998AE4}"/>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12730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3361-5DEE-416E-BF8A-9AAC84762D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42094084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67055"/>
          </a:xfrm>
          <a:prstGeom prst="rect">
            <a:avLst/>
          </a:prstGeom>
        </p:spPr>
      </p:pic>
      <p:pic>
        <p:nvPicPr>
          <p:cNvPr id="9" name="Picture 8">
            <a:extLst>
              <a:ext uri="{FF2B5EF4-FFF2-40B4-BE49-F238E27FC236}">
                <a16:creationId xmlns:a16="http://schemas.microsoft.com/office/drawing/2014/main" id="{B1EC5033-46F4-4167-8490-93EEE066524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4099" b="31988"/>
          <a:stretch/>
        </p:blipFill>
        <p:spPr>
          <a:xfrm>
            <a:off x="445273" y="1584251"/>
            <a:ext cx="11115923" cy="2658140"/>
          </a:xfrm>
          <a:prstGeom prst="rect">
            <a:avLst/>
          </a:prstGeom>
        </p:spPr>
      </p:pic>
      <p:sp>
        <p:nvSpPr>
          <p:cNvPr id="5" name="TextBox 4"/>
          <p:cNvSpPr txBox="1"/>
          <p:nvPr/>
        </p:nvSpPr>
        <p:spPr>
          <a:xfrm>
            <a:off x="0" y="4445149"/>
            <a:ext cx="12192000" cy="604911"/>
          </a:xfrm>
          <a:prstGeom prst="rect">
            <a:avLst/>
          </a:prstGeom>
          <a:noFill/>
        </p:spPr>
        <p:txBody>
          <a:bodyPr wrap="none" rtlCol="0">
            <a:noAutofit/>
          </a:bodyPr>
          <a:lstStyle/>
          <a:p>
            <a:pPr algn="ctr">
              <a:spcBef>
                <a:spcPts val="0"/>
              </a:spcBef>
            </a:pPr>
            <a:r>
              <a:rPr lang="en-US" sz="2400" b="1" i="0" spc="300" baseline="0" dirty="0">
                <a:solidFill>
                  <a:schemeClr val="bg1"/>
                </a:solidFill>
                <a:latin typeface="+mj-lt"/>
              </a:rPr>
              <a:t>Together…Shaping the Future of Energy</a:t>
            </a:r>
            <a:r>
              <a:rPr lang="en-US" sz="2400" b="1" i="0" kern="1200" spc="300" baseline="30000" dirty="0">
                <a:solidFill>
                  <a:schemeClr val="bg1"/>
                </a:solidFill>
                <a:latin typeface="Arial" charset="0"/>
                <a:ea typeface="+mn-ea"/>
                <a:cs typeface="+mn-cs"/>
              </a:rPr>
              <a:t>®</a:t>
            </a:r>
            <a:endParaRPr lang="en-US" sz="2400" b="1" i="0" spc="300" baseline="0" dirty="0">
              <a:solidFill>
                <a:schemeClr val="bg1"/>
              </a:solidFill>
              <a:latin typeface="+mn-lt"/>
            </a:endParaRPr>
          </a:p>
        </p:txBody>
      </p:sp>
    </p:spTree>
    <p:extLst>
      <p:ext uri="{BB962C8B-B14F-4D97-AF65-F5344CB8AC3E}">
        <p14:creationId xmlns:p14="http://schemas.microsoft.com/office/powerpoint/2010/main" val="36637213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9AE35-706A-4560-B5DD-3058B630A0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kern="1200" spc="150" baseline="30000" dirty="0">
                <a:solidFill>
                  <a:schemeClr val="bg1"/>
                </a:solidFill>
                <a:latin typeface="Arial" charset="0"/>
                <a:ea typeface="+mn-ea"/>
                <a:cs typeface="+mn-cs"/>
              </a:rPr>
              <a:t>®</a:t>
            </a:r>
            <a:endParaRPr lang="en-US" sz="2800" b="0" spc="150" baseline="0" dirty="0">
              <a:solidFill>
                <a:schemeClr val="bg1"/>
              </a:solidFill>
              <a:latin typeface="+mn-lt"/>
            </a:endParaRPr>
          </a:p>
        </p:txBody>
      </p:sp>
      <p:pic>
        <p:nvPicPr>
          <p:cNvPr id="4" name="Picture 3">
            <a:extLst>
              <a:ext uri="{FF2B5EF4-FFF2-40B4-BE49-F238E27FC236}">
                <a16:creationId xmlns:a16="http://schemas.microsoft.com/office/drawing/2014/main" id="{8836F209-0056-42E3-B38F-5FAA62C15D34}"/>
              </a:ext>
            </a:extLst>
          </p:cNvPr>
          <p:cNvPicPr>
            <a:picLocks noChangeAspect="1"/>
          </p:cNvPicPr>
          <p:nvPr userDrawn="1"/>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25217338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905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680" y="1920240"/>
            <a:ext cx="1121664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487680" y="3383280"/>
            <a:ext cx="1121664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2614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5DD1C6-53CB-422F-B275-DBDFBD9428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CD043BC-7F9D-49A1-BDD7-F31FDFD03993}"/>
              </a:ext>
            </a:extLst>
          </p:cNvPr>
          <p:cNvSpPr/>
          <p:nvPr userDrawn="1"/>
        </p:nvSpPr>
        <p:spPr bwMode="auto">
          <a:xfrm>
            <a:off x="6646998" y="0"/>
            <a:ext cx="5545001" cy="6858000"/>
          </a:xfrm>
          <a:prstGeom prst="rect">
            <a:avLst/>
          </a:prstGeom>
          <a:solidFill>
            <a:srgbClr val="0B1B59"/>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9" name="Rectangle 18">
            <a:extLst>
              <a:ext uri="{FF2B5EF4-FFF2-40B4-BE49-F238E27FC236}">
                <a16:creationId xmlns:a16="http://schemas.microsoft.com/office/drawing/2014/main" id="{A60F1AF6-73F9-4E4F-BD45-1E9DEED10C45}"/>
              </a:ext>
            </a:extLst>
          </p:cNvPr>
          <p:cNvSpPr/>
          <p:nvPr userDrawn="1"/>
        </p:nvSpPr>
        <p:spPr bwMode="auto">
          <a:xfrm>
            <a:off x="-4360" y="0"/>
            <a:ext cx="6854891" cy="6858000"/>
          </a:xfrm>
          <a:prstGeom prst="rect">
            <a:avLst/>
          </a:prstGeom>
          <a:solidFill>
            <a:srgbClr val="262626"/>
          </a:solidFill>
          <a:ln w="9525" cap="flat" cmpd="sng" algn="ctr">
            <a:noFill/>
            <a:prstDash val="solid"/>
            <a:round/>
            <a:headEnd type="none" w="med" len="med"/>
            <a:tailEnd type="none" w="med" len="med"/>
          </a:ln>
          <a:effectLst>
            <a:outerShdw blurRad="2921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4" name="Rectangle 13">
            <a:extLst>
              <a:ext uri="{FF2B5EF4-FFF2-40B4-BE49-F238E27FC236}">
                <a16:creationId xmlns:a16="http://schemas.microsoft.com/office/drawing/2014/main" id="{A68A5119-6328-45A2-B788-4D75501A863B}"/>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2"/>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3"/>
              <a:extLst>
                <a:ext uri="{FF2B5EF4-FFF2-40B4-BE49-F238E27FC236}">
                  <a16:creationId xmlns:a16="http://schemas.microsoft.com/office/drawing/2014/main" id="{F99B0C38-6987-4402-AC71-C1BDE714DE3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5"/>
              <a:extLst>
                <a:ext uri="{FF2B5EF4-FFF2-40B4-BE49-F238E27FC236}">
                  <a16:creationId xmlns:a16="http://schemas.microsoft.com/office/drawing/2014/main" id="{5B7BD5C0-06C6-4AB3-BC4D-383CBA3FC50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7"/>
              <a:extLst>
                <a:ext uri="{FF2B5EF4-FFF2-40B4-BE49-F238E27FC236}">
                  <a16:creationId xmlns:a16="http://schemas.microsoft.com/office/drawing/2014/main" id="{D6A42936-581D-4AE8-8C5D-114B70E95E1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pic>
        <p:nvPicPr>
          <p:cNvPr id="20" name="Picture 19" descr="Logo&#10;&#10;Description automatically generated">
            <a:extLst>
              <a:ext uri="{FF2B5EF4-FFF2-40B4-BE49-F238E27FC236}">
                <a16:creationId xmlns:a16="http://schemas.microsoft.com/office/drawing/2014/main" id="{40463C59-2C18-4F9C-8C5E-3D80A35E9F5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934404" y="569994"/>
            <a:ext cx="5167094" cy="5168334"/>
          </a:xfrm>
          <a:prstGeom prst="rect">
            <a:avLst/>
          </a:prstGeom>
        </p:spPr>
      </p:pic>
    </p:spTree>
    <p:extLst>
      <p:ext uri="{BB962C8B-B14F-4D97-AF65-F5344CB8AC3E}">
        <p14:creationId xmlns:p14="http://schemas.microsoft.com/office/powerpoint/2010/main" val="38019500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78474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0401738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96012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911780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5525928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3785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96012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24179386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96012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22928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9580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8B126F-922E-4C6E-87A5-234451CAD762}"/>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01437305-8BFE-47C1-96DD-CEDBF8D6719E}"/>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E0D2D6E-8982-430B-958E-9129593AD32F}"/>
              </a:ext>
            </a:extLst>
          </p:cNvPr>
          <p:cNvSpPr>
            <a:spLocks noGrp="1"/>
          </p:cNvSpPr>
          <p:nvPr>
            <p:ph type="title"/>
          </p:nvPr>
        </p:nvSpPr>
        <p:spPr>
          <a:xfrm>
            <a:off x="365760" y="182563"/>
            <a:ext cx="5339301" cy="1159220"/>
          </a:xfrm>
        </p:spPr>
        <p:txBody>
          <a:bodyPr/>
          <a:lstStyle/>
          <a:p>
            <a:r>
              <a:rPr lang="en-US" dirty="0"/>
              <a:t>Click to edit Master title style</a:t>
            </a:r>
          </a:p>
        </p:txBody>
      </p:sp>
      <p:sp>
        <p:nvSpPr>
          <p:cNvPr id="6" name="Content Placeholder 2">
            <a:extLst>
              <a:ext uri="{FF2B5EF4-FFF2-40B4-BE49-F238E27FC236}">
                <a16:creationId xmlns:a16="http://schemas.microsoft.com/office/drawing/2014/main" id="{51DCA2EA-788A-4791-942C-72070DBE825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6B309C7D-4404-4906-9C22-B1C52782E5FC}"/>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A52D29BE-28DD-432F-8C22-AE8C1D0534D8}"/>
              </a:ext>
            </a:extLst>
          </p:cNvPr>
          <p:cNvSpPr>
            <a:spLocks noGrp="1"/>
          </p:cNvSpPr>
          <p:nvPr>
            <p:ph type="title"/>
          </p:nvPr>
        </p:nvSpPr>
        <p:spPr>
          <a:xfrm>
            <a:off x="6420678" y="182563"/>
            <a:ext cx="3657600" cy="1371600"/>
          </a:xfrm>
        </p:spPr>
        <p:txBody>
          <a:bodyPr>
            <a:normAutofit/>
          </a:bodyPr>
          <a:lstStyle>
            <a:lvl1pPr>
              <a:defRPr sz="2800"/>
            </a:lvl1pPr>
          </a:lstStyle>
          <a:p>
            <a:r>
              <a:rPr lang="en-US" dirty="0"/>
              <a:t>Click to edit Master title style</a:t>
            </a:r>
          </a:p>
        </p:txBody>
      </p:sp>
      <p:sp>
        <p:nvSpPr>
          <p:cNvPr id="5" name="Content Placeholder 2">
            <a:extLst>
              <a:ext uri="{FF2B5EF4-FFF2-40B4-BE49-F238E27FC236}">
                <a16:creationId xmlns:a16="http://schemas.microsoft.com/office/drawing/2014/main" id="{7C14443C-E161-4BFE-8357-B61CEFEC84F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CC69AFDA-38D1-42E9-ADFD-FDEBA76A2A99}"/>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8318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412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14F37B4-A3A1-47F0-B953-F087A6BCAC1A}"/>
              </a:ext>
            </a:extLst>
          </p:cNvPr>
          <p:cNvSpPr>
            <a:spLocks noGrp="1"/>
          </p:cNvSpPr>
          <p:nvPr>
            <p:ph type="title"/>
          </p:nvPr>
        </p:nvSpPr>
        <p:spPr>
          <a:xfrm>
            <a:off x="6420678" y="182563"/>
            <a:ext cx="3657600" cy="1371600"/>
          </a:xfrm>
        </p:spPr>
        <p:txBody>
          <a:bodyPr>
            <a:normAutofit/>
          </a:bodyPr>
          <a:lstStyle>
            <a:lvl1pPr>
              <a:defRPr sz="2800"/>
            </a:lvl1pPr>
          </a:lstStyle>
          <a:p>
            <a:r>
              <a:rPr lang="en-US" dirty="0"/>
              <a:t>Click to edit Master title style</a:t>
            </a:r>
          </a:p>
        </p:txBody>
      </p:sp>
      <p:sp>
        <p:nvSpPr>
          <p:cNvPr id="5" name="Content Placeholder 2">
            <a:extLst>
              <a:ext uri="{FF2B5EF4-FFF2-40B4-BE49-F238E27FC236}">
                <a16:creationId xmlns:a16="http://schemas.microsoft.com/office/drawing/2014/main" id="{D1B47D12-FA39-425B-A70E-42978C42F4A4}"/>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C3073C21-095B-4B2C-A4ED-0E0B4E165ECA}"/>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13307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9601200" cy="731520"/>
          </a:xfrm>
        </p:spPr>
        <p:txBody>
          <a:bodyPr/>
          <a:lstStyle>
            <a:lvl1pPr>
              <a:defRPr/>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D89F7783-0753-EA47-B9B4-1DB3661601D0}"/>
              </a:ext>
            </a:extLst>
          </p:cNvPr>
          <p:cNvSpPr>
            <a:spLocks noGrp="1"/>
          </p:cNvSpPr>
          <p:nvPr>
            <p:ph type="body" sz="quarter" idx="10"/>
          </p:nvPr>
        </p:nvSpPr>
        <p:spPr>
          <a:xfrm>
            <a:off x="27432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9A35EF21-5163-AC47-8E28-086078B7F885}"/>
              </a:ext>
            </a:extLst>
          </p:cNvPr>
          <p:cNvSpPr>
            <a:spLocks noGrp="1"/>
          </p:cNvSpPr>
          <p:nvPr>
            <p:ph type="body" sz="quarter" idx="11"/>
          </p:nvPr>
        </p:nvSpPr>
        <p:spPr>
          <a:xfrm>
            <a:off x="435864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5C663092-08FC-0D44-82D3-8B7F5992248A}"/>
              </a:ext>
            </a:extLst>
          </p:cNvPr>
          <p:cNvSpPr>
            <a:spLocks noGrp="1"/>
          </p:cNvSpPr>
          <p:nvPr>
            <p:ph type="body" sz="quarter" idx="12"/>
          </p:nvPr>
        </p:nvSpPr>
        <p:spPr>
          <a:xfrm>
            <a:off x="8412480" y="1188720"/>
            <a:ext cx="3474720" cy="521208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9277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1DCEBE-AECA-4A38-9A16-6E2B7E8D9AF5}"/>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22093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tx2">
                    <a:lumMod val="40000"/>
                    <a:lumOff val="60000"/>
                  </a:schemeClr>
                </a:solidFill>
                <a:effectLst>
                  <a:outerShdw blurRad="38100" dist="38100" dir="2700000" algn="tl">
                    <a:srgbClr val="000000">
                      <a:alpha val="43137"/>
                    </a:srgbClr>
                  </a:outerShdw>
                </a:effectLst>
              </a:defRPr>
            </a:lvl1pPr>
          </a:lstStyle>
          <a:p>
            <a:r>
              <a:rPr lang="en-US" dirty="0"/>
              <a:t>CLICK TO EDIT SECTION TITLE STYLE</a:t>
            </a:r>
          </a:p>
        </p:txBody>
      </p:sp>
    </p:spTree>
    <p:extLst>
      <p:ext uri="{BB962C8B-B14F-4D97-AF65-F5344CB8AC3E}">
        <p14:creationId xmlns:p14="http://schemas.microsoft.com/office/powerpoint/2010/main" val="38840669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DEF42B-8BE6-4527-957D-01CFF45BBE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7" name="TextBox 6">
            <a:extLst>
              <a:ext uri="{FF2B5EF4-FFF2-40B4-BE49-F238E27FC236}">
                <a16:creationId xmlns:a16="http://schemas.microsoft.com/office/drawing/2014/main" id="{38CF3EA5-4F41-4581-9358-CC045EEE3DAA}"/>
              </a:ext>
            </a:extLst>
          </p:cNvPr>
          <p:cNvSpPr txBox="1"/>
          <p:nvPr userDrawn="1"/>
        </p:nvSpPr>
        <p:spPr>
          <a:xfrm>
            <a:off x="0" y="4445149"/>
            <a:ext cx="12192000" cy="604911"/>
          </a:xfrm>
          <a:prstGeom prst="rect">
            <a:avLst/>
          </a:prstGeom>
          <a:noFill/>
        </p:spPr>
        <p:txBody>
          <a:bodyPr wrap="none" rtlCol="0">
            <a:noAutofit/>
          </a:bodyPr>
          <a:lstStyle/>
          <a:p>
            <a:pPr algn="ctr">
              <a:spcBef>
                <a:spcPts val="0"/>
              </a:spcBef>
            </a:pPr>
            <a:r>
              <a:rPr lang="en-US" sz="2400" b="1" i="0" spc="300" baseline="0" dirty="0">
                <a:solidFill>
                  <a:schemeClr val="bg1"/>
                </a:solidFill>
                <a:latin typeface="+mj-lt"/>
              </a:rPr>
              <a:t>Together…Shaping the Future of Energy</a:t>
            </a:r>
            <a:r>
              <a:rPr lang="en-US" sz="2400" b="1" i="0" kern="1200" spc="300" baseline="30000" dirty="0">
                <a:solidFill>
                  <a:schemeClr val="bg1"/>
                </a:solidFill>
                <a:latin typeface="Arial" charset="0"/>
                <a:ea typeface="+mn-ea"/>
                <a:cs typeface="+mn-cs"/>
              </a:rPr>
              <a:t>®</a:t>
            </a:r>
            <a:endParaRPr lang="en-US" sz="2400" b="1" i="0" spc="300" baseline="0" dirty="0">
              <a:solidFill>
                <a:schemeClr val="bg1"/>
              </a:solidFill>
              <a:latin typeface="+mn-lt"/>
            </a:endParaRPr>
          </a:p>
        </p:txBody>
      </p:sp>
      <p:pic>
        <p:nvPicPr>
          <p:cNvPr id="5" name="Picture 4">
            <a:extLst>
              <a:ext uri="{FF2B5EF4-FFF2-40B4-BE49-F238E27FC236}">
                <a16:creationId xmlns:a16="http://schemas.microsoft.com/office/drawing/2014/main" id="{BA9683BA-0DA9-5441-8A02-AD246C936F6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4099" b="31988"/>
          <a:stretch/>
        </p:blipFill>
        <p:spPr>
          <a:xfrm>
            <a:off x="445273" y="1584251"/>
            <a:ext cx="11115923" cy="2658140"/>
          </a:xfrm>
          <a:prstGeom prst="rect">
            <a:avLst/>
          </a:prstGeom>
        </p:spPr>
      </p:pic>
    </p:spTree>
    <p:extLst>
      <p:ext uri="{BB962C8B-B14F-4D97-AF65-F5344CB8AC3E}">
        <p14:creationId xmlns:p14="http://schemas.microsoft.com/office/powerpoint/2010/main" val="34294845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ABDC1B-DF20-4D83-8F95-CF02F5DFE4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kern="1200" spc="150" baseline="30000" dirty="0">
                <a:solidFill>
                  <a:schemeClr val="tx2">
                    <a:lumMod val="40000"/>
                    <a:lumOff val="60000"/>
                  </a:schemeClr>
                </a:solidFill>
                <a:latin typeface="Arial" charset="0"/>
                <a:ea typeface="+mn-ea"/>
                <a:cs typeface="+mn-cs"/>
              </a:rPr>
              <a:t>®</a:t>
            </a:r>
            <a:endPar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DB4A0BDF-AF36-436C-9B89-D7318A27E311}"/>
              </a:ext>
            </a:extLst>
          </p:cNvPr>
          <p:cNvPicPr>
            <a:picLocks noChangeAspect="1"/>
          </p:cNvPicPr>
          <p:nvPr userDrawn="1"/>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16587315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Chauncey Starr">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1F85A-9404-BF43-A3C6-0C1809C6DC32}"/>
              </a:ext>
            </a:extLst>
          </p:cNvPr>
          <p:cNvGrpSpPr/>
          <p:nvPr userDrawn="1"/>
        </p:nvGrpSpPr>
        <p:grpSpPr>
          <a:xfrm>
            <a:off x="0" y="76560"/>
            <a:ext cx="12192000" cy="6616597"/>
            <a:chOff x="0" y="76560"/>
            <a:chExt cx="12192000" cy="6616597"/>
          </a:xfrm>
        </p:grpSpPr>
        <p:sp>
          <p:nvSpPr>
            <p:cNvPr id="3" name="Rectangle 2">
              <a:extLst>
                <a:ext uri="{FF2B5EF4-FFF2-40B4-BE49-F238E27FC236}">
                  <a16:creationId xmlns:a16="http://schemas.microsoft.com/office/drawing/2014/main" id="{9CDB1B51-7C4C-5B4B-9280-88440A81114C}"/>
                </a:ext>
              </a:extLst>
            </p:cNvPr>
            <p:cNvSpPr/>
            <p:nvPr/>
          </p:nvSpPr>
          <p:spPr bwMode="auto">
            <a:xfrm>
              <a:off x="0" y="76560"/>
              <a:ext cx="12192000" cy="6616597"/>
            </a:xfrm>
            <a:prstGeom prst="rect">
              <a:avLst/>
            </a:prstGeom>
            <a:solidFill>
              <a:srgbClr val="0B1B59"/>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4" name="Picture 3">
              <a:extLst>
                <a:ext uri="{FF2B5EF4-FFF2-40B4-BE49-F238E27FC236}">
                  <a16:creationId xmlns:a16="http://schemas.microsoft.com/office/drawing/2014/main" id="{1B35EA3C-FD85-344B-8DB4-C1D93F25A0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6560"/>
              <a:ext cx="7415945" cy="6616596"/>
            </a:xfrm>
            <a:prstGeom prst="rect">
              <a:avLst/>
            </a:prstGeom>
          </p:spPr>
        </p:pic>
        <p:pic>
          <p:nvPicPr>
            <p:cNvPr id="5" name="Picture 4">
              <a:extLst>
                <a:ext uri="{FF2B5EF4-FFF2-40B4-BE49-F238E27FC236}">
                  <a16:creationId xmlns:a16="http://schemas.microsoft.com/office/drawing/2014/main" id="{0F24FAA8-8F76-694F-B229-201C603FF8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655" t="44623" r="13652" b="30158"/>
            <a:stretch/>
          </p:blipFill>
          <p:spPr>
            <a:xfrm>
              <a:off x="5104435" y="2118167"/>
              <a:ext cx="6088284" cy="2083443"/>
            </a:xfrm>
            <a:prstGeom prst="rect">
              <a:avLst/>
            </a:prstGeom>
          </p:spPr>
        </p:pic>
      </p:grpSp>
    </p:spTree>
    <p:extLst>
      <p:ext uri="{BB962C8B-B14F-4D97-AF65-F5344CB8AC3E}">
        <p14:creationId xmlns:p14="http://schemas.microsoft.com/office/powerpoint/2010/main" val="24747649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4B61A130-D3A2-4741-98F0-78A9FBA9C5FB}"/>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42C4622-94B6-44D4-A6B7-3ABD2A3DA000}"/>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BFA936AF-75D5-4131-8412-21BBADB7B7A5}"/>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841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5200E9EE-67EE-4D59-B1FB-C22C06206255}"/>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B3C68E99-DB4B-4542-AF5C-FDB1D78A06CE}"/>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798B35B-0B31-4DBE-AE41-6C369DD35675}"/>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968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image" Target="../media/image16.png"/><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7.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theme" Target="../theme/theme3.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image" Target="../media/image20.png"/><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image" Target="../media/image2.svg"/><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image" Target="../media/image20.pn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image" Target="../media/image17.svg"/><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image" Target="../media/image16.png"/><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p:nvSpPr>
        <p:spPr>
          <a:xfrm>
            <a:off x="0" y="6675437"/>
            <a:ext cx="12192000" cy="18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060" name="Text Box 36"/>
          <p:cNvSpPr txBox="1">
            <a:spLocks noChangeArrowheads="1"/>
          </p:cNvSpPr>
          <p:nvPr/>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p:nvPicPr>
        <p:blipFill>
          <a:blip r:embed="rId27">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43" r:id="rId17"/>
    <p:sldLayoutId id="2147483744" r:id="rId18"/>
    <p:sldLayoutId id="2147483745" r:id="rId19"/>
    <p:sldLayoutId id="2147483742" r:id="rId20"/>
    <p:sldLayoutId id="2147483747" r:id="rId21"/>
    <p:sldLayoutId id="2147483715" r:id="rId22"/>
    <p:sldLayoutId id="2147483716" r:id="rId23"/>
    <p:sldLayoutId id="2147483753" r:id="rId24"/>
    <p:sldLayoutId id="2147483754" r:id="rId25"/>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7AB45-5C00-470C-B02A-25EE18700700}"/>
              </a:ext>
            </a:extLst>
          </p:cNvPr>
          <p:cNvSpPr/>
          <p:nvPr/>
        </p:nvSpPr>
        <p:spPr bwMode="auto">
          <a:xfrm>
            <a:off x="0" y="1"/>
            <a:ext cx="12192000"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495C244-7367-46AC-9E31-F49FBCBA73EC}"/>
              </a:ext>
            </a:extLst>
          </p:cNvPr>
          <p:cNvSpPr/>
          <p:nvPr/>
        </p:nvSpPr>
        <p:spPr>
          <a:xfrm>
            <a:off x="0" y="6675437"/>
            <a:ext cx="12192000" cy="184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 Box 47">
            <a:extLst>
              <a:ext uri="{FF2B5EF4-FFF2-40B4-BE49-F238E27FC236}">
                <a16:creationId xmlns:a16="http://schemas.microsoft.com/office/drawing/2014/main" id="{232D3423-C96E-49AF-BCFD-C53160D53156}"/>
              </a:ext>
            </a:extLst>
          </p:cNvPr>
          <p:cNvSpPr txBox="1">
            <a:spLocks noChangeArrowheads="1"/>
          </p:cNvSpPr>
          <p:nvPr/>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7" name="Text Box 36">
            <a:extLst>
              <a:ext uri="{FF2B5EF4-FFF2-40B4-BE49-F238E27FC236}">
                <a16:creationId xmlns:a16="http://schemas.microsoft.com/office/drawing/2014/main" id="{A0464F9C-6E20-44DD-B827-4AD9E7B124B7}"/>
              </a:ext>
            </a:extLst>
          </p:cNvPr>
          <p:cNvSpPr txBox="1">
            <a:spLocks noChangeArrowheads="1"/>
          </p:cNvSpPr>
          <p:nvPr/>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pic>
        <p:nvPicPr>
          <p:cNvPr id="18" name="Graphic 17">
            <a:extLst>
              <a:ext uri="{FF2B5EF4-FFF2-40B4-BE49-F238E27FC236}">
                <a16:creationId xmlns:a16="http://schemas.microsoft.com/office/drawing/2014/main" id="{F19EED32-231F-4958-9106-0885046D2881}"/>
              </a:ext>
            </a:extLst>
          </p:cNvPr>
          <p:cNvPicPr>
            <a:picLocks noChangeAspect="1"/>
          </p:cNvPicPr>
          <p:nvPr/>
        </p:nvPicPr>
        <p:blipFill>
          <a:blip r:embed="rId26">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53897798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48" r:id="rId17"/>
    <p:sldLayoutId id="2147483749" r:id="rId18"/>
    <p:sldLayoutId id="2147483750" r:id="rId19"/>
    <p:sldLayoutId id="2147483751" r:id="rId20"/>
    <p:sldLayoutId id="2147483738" r:id="rId21"/>
    <p:sldLayoutId id="2147483740" r:id="rId22"/>
    <p:sldLayoutId id="2147483741" r:id="rId23"/>
    <p:sldLayoutId id="2147483752" r:id="rId24"/>
  </p:sldLayoutIdLst>
  <p:txStyles>
    <p:titleStyle>
      <a:lvl1pPr algn="l" rtl="0" eaLnBrk="1" fontAlgn="base" hangingPunct="1">
        <a:lnSpc>
          <a:spcPct val="100000"/>
        </a:lnSpc>
        <a:spcBef>
          <a:spcPct val="0"/>
        </a:spcBef>
        <a:spcAft>
          <a:spcPct val="0"/>
        </a:spcAft>
        <a:defRPr sz="3200" b="1">
          <a:solidFill>
            <a:schemeClr val="bg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3200">
          <a:solidFill>
            <a:schemeClr val="bg1"/>
          </a:solidFill>
          <a:latin typeface="+mn-lt"/>
          <a:ea typeface="+mn-ea"/>
          <a:cs typeface="+mn-cs"/>
        </a:defRPr>
      </a:lvl1pPr>
      <a:lvl2pPr marL="566738" indent="-279400"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2pPr>
      <a:lvl3pPr marL="855663" indent="-223838"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3pPr>
      <a:lvl4pPr marL="1262063" indent="-288925"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4pPr>
      <a:lvl5pPr marL="1538288" indent="-22542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8A36EA-E727-4BFB-B7E2-7FDEBDE10560}"/>
              </a:ext>
            </a:extLst>
          </p:cNvPr>
          <p:cNvSpPr/>
          <p:nvPr userDrawn="1"/>
        </p:nvSpPr>
        <p:spPr bwMode="auto">
          <a:xfrm>
            <a:off x="9666514" y="90805"/>
            <a:ext cx="2525486" cy="823277"/>
          </a:xfrm>
          <a:custGeom>
            <a:avLst/>
            <a:gdLst>
              <a:gd name="connsiteX0" fmla="*/ 0 w 2525486"/>
              <a:gd name="connsiteY0" fmla="*/ 0 h 823277"/>
              <a:gd name="connsiteX1" fmla="*/ 2525486 w 2525486"/>
              <a:gd name="connsiteY1" fmla="*/ 0 h 823277"/>
              <a:gd name="connsiteX2" fmla="*/ 2525486 w 2525486"/>
              <a:gd name="connsiteY2" fmla="*/ 823277 h 823277"/>
              <a:gd name="connsiteX3" fmla="*/ 0 w 2525486"/>
              <a:gd name="connsiteY3" fmla="*/ 823277 h 823277"/>
              <a:gd name="connsiteX4" fmla="*/ 0 w 2525486"/>
              <a:gd name="connsiteY4" fmla="*/ 0 h 823277"/>
              <a:gd name="connsiteX0" fmla="*/ 0 w 2525486"/>
              <a:gd name="connsiteY0" fmla="*/ 0 h 823277"/>
              <a:gd name="connsiteX1" fmla="*/ 2525486 w 2525486"/>
              <a:gd name="connsiteY1" fmla="*/ 0 h 823277"/>
              <a:gd name="connsiteX2" fmla="*/ 2525486 w 2525486"/>
              <a:gd name="connsiteY2" fmla="*/ 823277 h 823277"/>
              <a:gd name="connsiteX3" fmla="*/ 472751 w 2525486"/>
              <a:gd name="connsiteY3" fmla="*/ 817057 h 823277"/>
              <a:gd name="connsiteX4" fmla="*/ 0 w 2525486"/>
              <a:gd name="connsiteY4" fmla="*/ 0 h 82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486" h="823277">
                <a:moveTo>
                  <a:pt x="0" y="0"/>
                </a:moveTo>
                <a:lnTo>
                  <a:pt x="2525486" y="0"/>
                </a:lnTo>
                <a:lnTo>
                  <a:pt x="2525486" y="823277"/>
                </a:lnTo>
                <a:lnTo>
                  <a:pt x="472751" y="817057"/>
                </a:lnTo>
                <a:lnTo>
                  <a:pt x="0" y="0"/>
                </a:lnTo>
                <a:close/>
              </a:path>
            </a:pathLst>
          </a:custGeom>
          <a:solidFill>
            <a:srgbClr val="004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6" name="Rectangle 21">
            <a:extLst>
              <a:ext uri="{FF2B5EF4-FFF2-40B4-BE49-F238E27FC236}">
                <a16:creationId xmlns:a16="http://schemas.microsoft.com/office/drawing/2014/main" id="{5DF57B04-D6F9-4D53-867D-F4768956F1F6}"/>
              </a:ext>
            </a:extLst>
          </p:cNvPr>
          <p:cNvSpPr/>
          <p:nvPr userDrawn="1"/>
        </p:nvSpPr>
        <p:spPr>
          <a:xfrm>
            <a:off x="0" y="6675437"/>
            <a:ext cx="12192000" cy="18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960120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060" name="Text Box 36"/>
          <p:cNvSpPr txBox="1">
            <a:spLocks noChangeArrowheads="1"/>
          </p:cNvSpPr>
          <p:nvPr/>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2">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11533578" y="6719007"/>
            <a:ext cx="570318" cy="110658"/>
          </a:xfrm>
          <a:prstGeom prst="rect">
            <a:avLst/>
          </a:prstGeom>
        </p:spPr>
      </p:pic>
      <p:pic>
        <p:nvPicPr>
          <p:cNvPr id="3" name="Picture 2">
            <a:extLst>
              <a:ext uri="{FF2B5EF4-FFF2-40B4-BE49-F238E27FC236}">
                <a16:creationId xmlns:a16="http://schemas.microsoft.com/office/drawing/2014/main" id="{3AB9E1B0-E77C-4D1D-B6F6-57C258A91002}"/>
              </a:ext>
            </a:extLst>
          </p:cNvPr>
          <p:cNvPicPr>
            <a:picLocks noChangeAspect="1"/>
          </p:cNvPicPr>
          <p:nvPr userDrawn="1"/>
        </p:nvPicPr>
        <p:blipFill rotWithShape="1">
          <a:blip r:embed="rId24" cstate="print">
            <a:extLst>
              <a:ext uri="{28A0092B-C50C-407E-A947-70E740481C1C}">
                <a14:useLocalDpi xmlns:a14="http://schemas.microsoft.com/office/drawing/2010/main" val="0"/>
              </a:ext>
            </a:extLst>
          </a:blip>
          <a:srcRect l="13415" t="38573" r="10750" b="30273"/>
          <a:stretch/>
        </p:blipFill>
        <p:spPr>
          <a:xfrm>
            <a:off x="9966960" y="0"/>
            <a:ext cx="2225040" cy="914082"/>
          </a:xfrm>
          <a:prstGeom prst="rect">
            <a:avLst/>
          </a:prstGeom>
        </p:spPr>
      </p:pic>
    </p:spTree>
    <p:extLst>
      <p:ext uri="{BB962C8B-B14F-4D97-AF65-F5344CB8AC3E}">
        <p14:creationId xmlns:p14="http://schemas.microsoft.com/office/powerpoint/2010/main" val="1023286830"/>
      </p:ext>
    </p:extLst>
  </p:cSld>
  <p:clrMap bg1="lt1" tx1="dk1" bg2="lt2" tx2="dk2" accent1="accent1" accent2="accent2" accent3="accent3" accent4="accent4" accent5="accent5" accent6="accent6" hlink="hlink" folHlink="folHlink"/>
  <p:sldLayoutIdLst>
    <p:sldLayoutId id="2147483756"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811" r:id="rId20"/>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7AB45-5C00-470C-B02A-25EE18700700}"/>
              </a:ext>
            </a:extLst>
          </p:cNvPr>
          <p:cNvSpPr/>
          <p:nvPr userDrawn="1"/>
        </p:nvSpPr>
        <p:spPr bwMode="auto">
          <a:xfrm>
            <a:off x="0" y="1"/>
            <a:ext cx="12192000"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26" name="Rectangle 2"/>
          <p:cNvSpPr>
            <a:spLocks noGrp="1" noChangeArrowheads="1"/>
          </p:cNvSpPr>
          <p:nvPr>
            <p:ph type="title"/>
          </p:nvPr>
        </p:nvSpPr>
        <p:spPr bwMode="auto">
          <a:xfrm>
            <a:off x="365759" y="182563"/>
            <a:ext cx="960120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495C244-7367-46AC-9E31-F49FBCBA73EC}"/>
              </a:ext>
            </a:extLst>
          </p:cNvPr>
          <p:cNvSpPr/>
          <p:nvPr userDrawn="1"/>
        </p:nvSpPr>
        <p:spPr>
          <a:xfrm>
            <a:off x="0" y="6675437"/>
            <a:ext cx="12192000" cy="184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 Box 47">
            <a:extLst>
              <a:ext uri="{FF2B5EF4-FFF2-40B4-BE49-F238E27FC236}">
                <a16:creationId xmlns:a16="http://schemas.microsoft.com/office/drawing/2014/main" id="{232D3423-C96E-49AF-BCFD-C53160D53156}"/>
              </a:ext>
            </a:extLst>
          </p:cNvPr>
          <p:cNvSpPr txBox="1">
            <a:spLocks noChangeArrowheads="1"/>
          </p:cNvSpPr>
          <p:nvPr userDrawn="1"/>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7" name="Text Box 36">
            <a:extLst>
              <a:ext uri="{FF2B5EF4-FFF2-40B4-BE49-F238E27FC236}">
                <a16:creationId xmlns:a16="http://schemas.microsoft.com/office/drawing/2014/main" id="{A0464F9C-6E20-44DD-B827-4AD9E7B124B7}"/>
              </a:ext>
            </a:extLst>
          </p:cNvPr>
          <p:cNvSpPr txBox="1">
            <a:spLocks noChangeArrowheads="1"/>
          </p:cNvSpPr>
          <p:nvPr userDrawn="1"/>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pic>
        <p:nvPicPr>
          <p:cNvPr id="18" name="Graphic 17">
            <a:extLst>
              <a:ext uri="{FF2B5EF4-FFF2-40B4-BE49-F238E27FC236}">
                <a16:creationId xmlns:a16="http://schemas.microsoft.com/office/drawing/2014/main" id="{F19EED32-231F-4958-9106-0885046D2881}"/>
              </a:ext>
            </a:extLst>
          </p:cNvPr>
          <p:cNvPicPr>
            <a:picLocks noChangeAspect="1"/>
          </p:cNvPicPr>
          <p:nvPr userDrawn="1"/>
        </p:nvPicPr>
        <p:blipFill>
          <a:blip r:embed="rId23">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1533578" y="6719007"/>
            <a:ext cx="570318" cy="110658"/>
          </a:xfrm>
          <a:prstGeom prst="rect">
            <a:avLst/>
          </a:prstGeom>
        </p:spPr>
      </p:pic>
      <p:sp>
        <p:nvSpPr>
          <p:cNvPr id="10" name="Rectangle 5">
            <a:extLst>
              <a:ext uri="{FF2B5EF4-FFF2-40B4-BE49-F238E27FC236}">
                <a16:creationId xmlns:a16="http://schemas.microsoft.com/office/drawing/2014/main" id="{23236C5F-03E7-49C0-BB2F-7220E04B6531}"/>
              </a:ext>
            </a:extLst>
          </p:cNvPr>
          <p:cNvSpPr/>
          <p:nvPr userDrawn="1"/>
        </p:nvSpPr>
        <p:spPr bwMode="auto">
          <a:xfrm>
            <a:off x="9666514" y="90805"/>
            <a:ext cx="2525486" cy="823277"/>
          </a:xfrm>
          <a:custGeom>
            <a:avLst/>
            <a:gdLst>
              <a:gd name="connsiteX0" fmla="*/ 0 w 2525486"/>
              <a:gd name="connsiteY0" fmla="*/ 0 h 823277"/>
              <a:gd name="connsiteX1" fmla="*/ 2525486 w 2525486"/>
              <a:gd name="connsiteY1" fmla="*/ 0 h 823277"/>
              <a:gd name="connsiteX2" fmla="*/ 2525486 w 2525486"/>
              <a:gd name="connsiteY2" fmla="*/ 823277 h 823277"/>
              <a:gd name="connsiteX3" fmla="*/ 0 w 2525486"/>
              <a:gd name="connsiteY3" fmla="*/ 823277 h 823277"/>
              <a:gd name="connsiteX4" fmla="*/ 0 w 2525486"/>
              <a:gd name="connsiteY4" fmla="*/ 0 h 823277"/>
              <a:gd name="connsiteX0" fmla="*/ 0 w 2525486"/>
              <a:gd name="connsiteY0" fmla="*/ 0 h 823277"/>
              <a:gd name="connsiteX1" fmla="*/ 2525486 w 2525486"/>
              <a:gd name="connsiteY1" fmla="*/ 0 h 823277"/>
              <a:gd name="connsiteX2" fmla="*/ 2525486 w 2525486"/>
              <a:gd name="connsiteY2" fmla="*/ 823277 h 823277"/>
              <a:gd name="connsiteX3" fmla="*/ 472751 w 2525486"/>
              <a:gd name="connsiteY3" fmla="*/ 817057 h 823277"/>
              <a:gd name="connsiteX4" fmla="*/ 0 w 2525486"/>
              <a:gd name="connsiteY4" fmla="*/ 0 h 82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486" h="823277">
                <a:moveTo>
                  <a:pt x="0" y="0"/>
                </a:moveTo>
                <a:lnTo>
                  <a:pt x="2525486" y="0"/>
                </a:lnTo>
                <a:lnTo>
                  <a:pt x="2525486" y="823277"/>
                </a:lnTo>
                <a:lnTo>
                  <a:pt x="472751" y="817057"/>
                </a:lnTo>
                <a:lnTo>
                  <a:pt x="0" y="0"/>
                </a:lnTo>
                <a:close/>
              </a:path>
            </a:pathLst>
          </a:custGeom>
          <a:solidFill>
            <a:srgbClr val="004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pic>
        <p:nvPicPr>
          <p:cNvPr id="13" name="Picture 12">
            <a:extLst>
              <a:ext uri="{FF2B5EF4-FFF2-40B4-BE49-F238E27FC236}">
                <a16:creationId xmlns:a16="http://schemas.microsoft.com/office/drawing/2014/main" id="{1DCFB247-D4AA-47A6-82AE-A4C69DACC5C6}"/>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3415" t="40106" r="10750" b="28686"/>
          <a:stretch/>
        </p:blipFill>
        <p:spPr>
          <a:xfrm>
            <a:off x="9966959" y="-1585"/>
            <a:ext cx="2225041" cy="915667"/>
          </a:xfrm>
          <a:prstGeom prst="rect">
            <a:avLst/>
          </a:prstGeom>
        </p:spPr>
      </p:pic>
    </p:spTree>
    <p:extLst>
      <p:ext uri="{BB962C8B-B14F-4D97-AF65-F5344CB8AC3E}">
        <p14:creationId xmlns:p14="http://schemas.microsoft.com/office/powerpoint/2010/main" val="2836871571"/>
      </p:ext>
    </p:extLst>
  </p:cSld>
  <p:clrMap bg1="lt1" tx1="dk1" bg2="lt2" tx2="dk2" accent1="accent1" accent2="accent2" accent3="accent3" accent4="accent4" accent5="accent5" accent6="accent6" hlink="hlink" folHlink="folHlink"/>
  <p:sldLayoutIdLst>
    <p:sldLayoutId id="2147483783"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txStyles>
    <p:titleStyle>
      <a:lvl1pPr algn="l" rtl="0" eaLnBrk="1" fontAlgn="base" hangingPunct="1">
        <a:lnSpc>
          <a:spcPct val="100000"/>
        </a:lnSpc>
        <a:spcBef>
          <a:spcPct val="0"/>
        </a:spcBef>
        <a:spcAft>
          <a:spcPct val="0"/>
        </a:spcAft>
        <a:defRPr sz="3200" b="1">
          <a:solidFill>
            <a:schemeClr val="bg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3200">
          <a:solidFill>
            <a:schemeClr val="bg1"/>
          </a:solidFill>
          <a:latin typeface="+mn-lt"/>
          <a:ea typeface="+mn-ea"/>
          <a:cs typeface="+mn-cs"/>
        </a:defRPr>
      </a:lvl1pPr>
      <a:lvl2pPr marL="566738" indent="-279400"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2pPr>
      <a:lvl3pPr marL="855663" indent="-223838"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3pPr>
      <a:lvl4pPr marL="1262063" indent="-288925"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4pPr>
      <a:lvl5pPr marL="1538288" indent="-22542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electricdss/code/HEAD/tree/trunk/Version8/Doc/" TargetMode="External"/><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51.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5.xml"/><Relationship Id="rId5" Type="http://schemas.openxmlformats.org/officeDocument/2006/relationships/hyperlink" Target="https://www.epri.com/#/pages/sa/opendss" TargetMode="Externa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5.xml"/><Relationship Id="rId5" Type="http://schemas.openxmlformats.org/officeDocument/2006/relationships/image" Target="../media/image30.emf"/><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May 12, 2022</a:t>
            </a:r>
            <a:endParaRPr lang="en-US" dirty="0"/>
          </a:p>
        </p:txBody>
      </p:sp>
      <p:sp>
        <p:nvSpPr>
          <p:cNvPr id="3" name="Title 2"/>
          <p:cNvSpPr>
            <a:spLocks noGrp="1"/>
          </p:cNvSpPr>
          <p:nvPr>
            <p:ph type="ctrTitle" sz="quarter"/>
          </p:nvPr>
        </p:nvSpPr>
        <p:spPr/>
        <p:txBody>
          <a:bodyPr/>
          <a:lstStyle/>
          <a:p>
            <a:r>
              <a:rPr lang="en-US" dirty="0"/>
              <a:t>Introduction to </a:t>
            </a:r>
            <a:r>
              <a:rPr lang="en-US" dirty="0" err="1"/>
              <a:t>OpenDSS</a:t>
            </a:r>
            <a:endParaRPr lang="en-US" dirty="0"/>
          </a:p>
        </p:txBody>
      </p:sp>
      <p:sp>
        <p:nvSpPr>
          <p:cNvPr id="4" name="Text Placeholder 3"/>
          <p:cNvSpPr>
            <a:spLocks noGrp="1"/>
          </p:cNvSpPr>
          <p:nvPr>
            <p:ph type="body" sz="quarter" idx="10"/>
          </p:nvPr>
        </p:nvSpPr>
        <p:spPr/>
        <p:txBody>
          <a:bodyPr>
            <a:normAutofit/>
          </a:bodyPr>
          <a:lstStyle/>
          <a:p>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normAutofit lnSpcReduction="10000"/>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just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normAutofit lnSpcReduction="10000"/>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fontScale="92500" lnSpcReduction="20000"/>
          </a:bodyPr>
          <a:lstStyle/>
          <a:p>
            <a:pPr eaLnBrk="1" hangingPunct="1"/>
            <a:r>
              <a:rPr lang="en-US" altLang="en-US" dirty="0"/>
              <a:t>Can model virtually any distribution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https://sourceforge.net/p/electricdss/code/HEAD/tree/trunk/Version8/Doc/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normAutofit lnSpcReduction="10000"/>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692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3352800" y="7858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1993901"/>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fontScale="92500" lnSpcReduction="20000"/>
          </a:bodyPr>
          <a:lstStyle/>
          <a:p>
            <a:pPr marL="457200" indent="-457200"/>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a:r>
              <a:rPr lang="en-US" altLang="en-US" dirty="0"/>
              <a:t>Some graphical output is also provided. </a:t>
            </a:r>
          </a:p>
          <a:p>
            <a:pPr marL="744538" lvl="1" indent="-457200"/>
            <a:r>
              <a:rPr lang="en-US" altLang="en-US" dirty="0"/>
              <a:t>No graphical input is provided.</a:t>
            </a:r>
          </a:p>
          <a:p>
            <a:pPr marL="457200" indent="-457200"/>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Various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4648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5791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4038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4267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4267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4267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4267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4267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4267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4267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4267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4267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4267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4267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2743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2514600" y="1600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3048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3886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6172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6324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8839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8610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7924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8382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000" dirty="0"/>
              <a:t>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 Version 8 Released in 2019  (now Version 9) performs parallel processing for faster QSTS simulations</a:t>
            </a:r>
          </a:p>
          <a:p>
            <a:pPr lvl="1" eaLnBrk="1" hangingPunct="1"/>
            <a:r>
              <a:rPr lang="en-US" altLang="en-US" sz="2000" dirty="0"/>
              <a:t>Can solve different time periods in parallel</a:t>
            </a:r>
          </a:p>
          <a:p>
            <a:pPr lvl="1" eaLnBrk="1" hangingPunct="1"/>
            <a:r>
              <a:rPr lang="en-US" altLang="en-US" sz="2000" dirty="0"/>
              <a:t>Employs </a:t>
            </a:r>
            <a:r>
              <a:rPr lang="en-US" altLang="en-US" sz="2000" dirty="0" err="1"/>
              <a:t>Diakoptics</a:t>
            </a:r>
            <a:r>
              <a:rPr lang="en-US" altLang="en-US" sz="2000" dirty="0"/>
              <a:t> to solve very large networks</a:t>
            </a:r>
          </a:p>
          <a:p>
            <a:r>
              <a:rPr lang="en-US" altLang="en-US" sz="2000" dirty="0"/>
              <a:t>Improved Distribution Management Systems (DMS) functions </a:t>
            </a:r>
          </a:p>
          <a:p>
            <a:pPr lvl="1"/>
            <a:r>
              <a:rPr lang="en-US" altLang="en-US" sz="2000" dirty="0"/>
              <a:t>Several Existing EPRI research projects</a:t>
            </a:r>
          </a:p>
          <a:p>
            <a:pPr eaLnBrk="1" hangingPunct="1"/>
            <a:r>
              <a:rPr lang="en-US" altLang="en-US" sz="2000" dirty="0"/>
              <a:t>Improved distribution state estimation functions </a:t>
            </a:r>
          </a:p>
          <a:p>
            <a:pPr eaLnBrk="1" hangingPunct="1"/>
            <a:r>
              <a:rPr lang="en-US" altLang="en-US" sz="2000" dirty="0"/>
              <a:t>Improved </a:t>
            </a:r>
            <a:r>
              <a:rPr lang="en-US" altLang="en-US" sz="2000" b="1" dirty="0"/>
              <a:t>microgrid simulations </a:t>
            </a:r>
            <a:r>
              <a:rPr lang="en-US" altLang="en-US" sz="2000" dirty="0"/>
              <a:t>(Dynamics mode)</a:t>
            </a:r>
          </a:p>
          <a:p>
            <a:pPr lvl="1"/>
            <a:r>
              <a:rPr lang="en-US" altLang="en-US" sz="2000" dirty="0"/>
              <a:t>Hot topic currently</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normAutofit lnSpcReduction="10000"/>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a:t>
            </a:r>
            <a:r>
              <a:rPr lang="en-US" altLang="en-US" sz="1600" b="1"/>
              <a:t>has 50 years </a:t>
            </a:r>
            <a:r>
              <a:rPr lang="en-US" altLang="en-US" sz="1600" b="1" dirty="0"/>
              <a:t>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869"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lvl="1"/>
            <a:r>
              <a:rPr lang="en-US" altLang="en-US" dirty="0"/>
              <a:t>The program can accept more detailed data for lines, transformers, etc. than the typical data for distribution system analysis when they are available.</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 and</a:t>
            </a:r>
          </a:p>
          <a:p>
            <a:pPr lvl="1"/>
            <a:r>
              <a:rPr lang="en-US" altLang="en-US" dirty="0"/>
              <a:t>Used in the circuit simulation</a:t>
            </a:r>
          </a:p>
          <a:p>
            <a:pPr lvl="1"/>
            <a:endParaRPr lang="en-US" altLang="en-US" dirty="0"/>
          </a:p>
          <a:p>
            <a:endParaRPr lang="en-US" altLang="en-US" i="1" dirty="0"/>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lnSpcReduction="10000"/>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a:t>
            </a:r>
            <a:r>
              <a:rPr lang="en-US" altLang="en-US" i="1" dirty="0"/>
              <a:t>primitive admittance </a:t>
            </a:r>
            <a:r>
              <a:rPr lang="en-US" altLang="en-US" dirty="0"/>
              <a:t>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are used to build the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2057401"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286001"/>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1905001"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dirty="0"/>
              <a:t>Simply let </a:t>
            </a:r>
            <a:r>
              <a:rPr lang="en-US" altLang="en-US" b="1" dirty="0"/>
              <a:t>R, X, B, G, C</a:t>
            </a:r>
            <a:r>
              <a:rPr lang="en-US" altLang="en-US" dirty="0"/>
              <a:t>, etc. represent </a:t>
            </a:r>
            <a:r>
              <a:rPr lang="en-US" altLang="en-US" b="1" dirty="0"/>
              <a:t>3x3</a:t>
            </a:r>
            <a:r>
              <a:rPr lang="en-US" altLang="en-US" dirty="0"/>
              <a:t> matrix</a:t>
            </a:r>
          </a:p>
          <a:p>
            <a:pPr lvl="1"/>
            <a:r>
              <a:rPr lang="en-US" altLang="en-US" dirty="0"/>
              <a:t>Notation stays the same</a:t>
            </a:r>
          </a:p>
          <a:p>
            <a:endParaRPr lang="en-US" altLang="en-US" dirty="0"/>
          </a:p>
          <a:p>
            <a:r>
              <a:rPr lang="en-US" altLang="en-US" dirty="0"/>
              <a:t>And it works!</a:t>
            </a:r>
          </a:p>
          <a:p>
            <a:endParaRPr lang="en-US" altLang="en-US" dirty="0"/>
          </a:p>
          <a:p>
            <a:r>
              <a:rPr lang="en-US" altLang="en-US" dirty="0"/>
              <a:t>I1, I2, V1, V2 </a:t>
            </a:r>
            <a:r>
              <a:rPr lang="en-US" altLang="en-US" dirty="0" err="1"/>
              <a:t>etc</a:t>
            </a:r>
            <a:r>
              <a:rPr lang="en-US" altLang="en-US" dirty="0"/>
              <a:t> become 3x1 vectors</a:t>
            </a:r>
          </a:p>
          <a:p>
            <a:endParaRPr lang="en-US" altLang="en-US" dirty="0"/>
          </a:p>
          <a:p>
            <a:r>
              <a:rPr lang="en-US" altLang="en-US" dirty="0"/>
              <a:t>This is basically how all the Circuit Element (</a:t>
            </a:r>
            <a:r>
              <a:rPr lang="en-US" altLang="en-US" dirty="0" err="1"/>
              <a:t>CktElement</a:t>
            </a:r>
            <a:r>
              <a:rPr lang="en-US" altLang="en-US" dirty="0"/>
              <a:t> class) models in </a:t>
            </a:r>
            <a:r>
              <a:rPr lang="en-US" altLang="en-US" dirty="0" err="1"/>
              <a:t>OpenDSS</a:t>
            </a:r>
            <a:r>
              <a:rPr lang="en-US" altLang="en-US" dirty="0"/>
              <a:t> work.</a:t>
            </a:r>
          </a:p>
        </p:txBody>
      </p:sp>
    </p:spTree>
    <p:extLst>
      <p:ext uri="{BB962C8B-B14F-4D97-AF65-F5344CB8AC3E}">
        <p14:creationId xmlns:p14="http://schemas.microsoft.com/office/powerpoint/2010/main" val="2189065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2667000" y="20574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3505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5105400" y="2667001"/>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4876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4876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7848600" y="19050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362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2743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3124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7924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8305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4114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7467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fontScale="90000"/>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normAutofit fontScale="92500" lnSpcReduction="20000"/>
          </a:bodyPr>
          <a:lstStyle/>
          <a:p>
            <a:pPr eaLnBrk="1" hangingPunct="1"/>
            <a:r>
              <a:rPr lang="en-US" altLang="en-US" dirty="0"/>
              <a:t>Once the circuit model is connected properly the next step is to </a:t>
            </a:r>
            <a:r>
              <a:rPr lang="en-US" altLang="en-US" b="1" dirty="0">
                <a:solidFill>
                  <a:srgbClr val="FF0000"/>
                </a:solidFill>
              </a:rPr>
              <a:t>Solve</a:t>
            </a:r>
            <a:r>
              <a:rPr lang="en-US" altLang="en-US" dirty="0"/>
              <a:t> the base power flow</a:t>
            </a:r>
          </a:p>
          <a:p>
            <a:pPr eaLnBrk="1" hangingPunct="1"/>
            <a:r>
              <a:rPr lang="en-US" altLang="en-US" dirty="0"/>
              <a:t>PC elements (i.e., Loads) are usually </a:t>
            </a:r>
            <a:r>
              <a:rPr lang="en-US" altLang="en-US" b="1" dirty="0"/>
              <a:t>nonlinear</a:t>
            </a:r>
          </a:p>
          <a:p>
            <a:pPr eaLnBrk="1" hangingPunct="1"/>
            <a:r>
              <a:rPr lang="en-US" altLang="en-US" dirty="0"/>
              <a:t>Loads are linearized to a Norton equivalent based on nominal 100% rated voltage.</a:t>
            </a:r>
          </a:p>
          <a:p>
            <a:pPr lvl="1" eaLnBrk="1" hangingPunct="1"/>
            <a:r>
              <a:rPr lang="en-US" altLang="en-US" dirty="0"/>
              <a:t>Current source is “</a:t>
            </a:r>
            <a:r>
              <a:rPr lang="en-US" altLang="en-US" b="1" dirty="0"/>
              <a:t>compensation current</a:t>
            </a:r>
            <a:r>
              <a:rPr lang="en-US" altLang="en-US" dirty="0"/>
              <a:t>”</a:t>
            </a:r>
          </a:p>
          <a:p>
            <a:pPr lvl="1" eaLnBrk="1" hangingPunct="1"/>
            <a:r>
              <a:rPr lang="en-US" altLang="en-US" dirty="0"/>
              <a:t>Compensates for the nonlinear characteristic</a:t>
            </a:r>
          </a:p>
          <a:p>
            <a:pPr eaLnBrk="1" hangingPunct="1"/>
            <a:r>
              <a:rPr lang="en-US" altLang="en-US" dirty="0"/>
              <a:t>A </a:t>
            </a:r>
            <a:r>
              <a:rPr lang="en-US" altLang="en-US" i="1" dirty="0"/>
              <a:t>fixed point </a:t>
            </a:r>
            <a:r>
              <a:rPr lang="en-US" altLang="en-US" dirty="0"/>
              <a:t>iterative solution algorithm is employed for most solutions</a:t>
            </a:r>
          </a:p>
          <a:p>
            <a:pPr eaLnBrk="1" hangingPunct="1"/>
            <a:r>
              <a:rPr lang="en-US" altLang="en-US" dirty="0"/>
              <a:t>This method allows for flexible load models and is robust for most distribution systems</a:t>
            </a:r>
          </a:p>
          <a:p>
            <a:pPr eaLnBrk="1" hangingPunct="1"/>
            <a:r>
              <a:rPr lang="en-US" altLang="en-US" dirty="0"/>
              <a:t>… And is Fast!</a:t>
            </a:r>
          </a:p>
        </p:txBody>
      </p:sp>
    </p:spTree>
    <p:extLst>
      <p:ext uri="{BB962C8B-B14F-4D97-AF65-F5344CB8AC3E}">
        <p14:creationId xmlns:p14="http://schemas.microsoft.com/office/powerpoint/2010/main" val="410417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9189" y="2419351"/>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3214689"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1878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7570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5257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7515226" y="1819276"/>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6602413" y="2259014"/>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2030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1981201" y="1676400"/>
            <a:ext cx="8226425" cy="4675188"/>
          </a:xfrm>
        </p:spPr>
        <p:txBody>
          <a:bodyPr>
            <a:normAutofit lnSpcReduction="10000"/>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normAutofit lnSpcReduction="10000"/>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90626"/>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7391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7315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6400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6172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1600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2514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7315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7239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5791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6400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8077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7086600" y="5334001"/>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3352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1752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dirty="0"/>
              <a:t>Initial Guess at Node Voltages,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t>Compute all Injection (Compensation) Currents, </a:t>
            </a:r>
            <a:r>
              <a:rPr lang="en-US" altLang="en-US" b="1" i="1"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dirty="0">
                <a:cs typeface="Times New Roman" panose="02020603050405020304" pitchFamily="18" charset="0"/>
              </a:rPr>
              <a:t>Solve for new guess at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cs typeface="Times New Roman" panose="02020603050405020304" pitchFamily="18" charset="0"/>
              </a:rPr>
              <a:t>Repeat 2 and 3 until Converged</a:t>
            </a:r>
            <a:endParaRPr lang="en-US" altLang="en-US" dirty="0"/>
          </a:p>
          <a:p>
            <a:pPr marL="457200" indent="-457200">
              <a:buFontTx/>
              <a:buAutoNum type="arabicPeriod"/>
            </a:pPr>
            <a:endParaRPr lang="en-US" altLang="en-US" dirty="0"/>
          </a:p>
          <a:p>
            <a:pPr marL="457200" indent="-457200"/>
            <a:r>
              <a:rPr lang="en-US" altLang="en-US" dirty="0"/>
              <a:t>Convergence is based on change in per unit voltage magnitude</a:t>
            </a:r>
          </a:p>
          <a:p>
            <a:pPr marL="857250" lvl="1" indent="-457200"/>
            <a:r>
              <a:rPr lang="en-US" altLang="en-US" dirty="0"/>
              <a:t>Default tolerance = 0.0001</a:t>
            </a:r>
          </a:p>
          <a:p>
            <a:pPr marL="857250" lvl="1" indent="-457200"/>
            <a:r>
              <a:rPr lang="en-US" altLang="en-US" dirty="0"/>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2743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295400"/>
            <a:ext cx="5309144" cy="5029200"/>
          </a:xfrm>
          <a:prstGeom prst="rect">
            <a:avLst/>
          </a:prstGeom>
          <a:noFill/>
          <a:ln>
            <a:noFill/>
          </a:ln>
        </p:spPr>
      </p:pic>
      <p:sp>
        <p:nvSpPr>
          <p:cNvPr id="3" name="TextBox 2"/>
          <p:cNvSpPr txBox="1"/>
          <p:nvPr/>
        </p:nvSpPr>
        <p:spPr>
          <a:xfrm>
            <a:off x="2304473" y="897954"/>
            <a:ext cx="7583055" cy="338554"/>
          </a:xfrm>
          <a:prstGeom prst="rect">
            <a:avLst/>
          </a:prstGeom>
          <a:noFill/>
        </p:spPr>
        <p:txBody>
          <a:bodyPr wrap="square" rtlCol="0">
            <a:spAutoFit/>
          </a:bodyPr>
          <a:lstStyle/>
          <a:p>
            <a:pPr algn="l"/>
            <a:r>
              <a:rPr lang="en-US" dirty="0"/>
              <a:t>Controls are sampled and executed </a:t>
            </a:r>
            <a:r>
              <a:rPr lang="en-US" u="sng" dirty="0"/>
              <a:t>after</a:t>
            </a:r>
            <a:r>
              <a:rPr lang="en-US" dirty="0"/>
              <a:t> a converged power flow solution</a:t>
            </a:r>
          </a:p>
        </p:txBody>
      </p:sp>
      <p:sp>
        <p:nvSpPr>
          <p:cNvPr id="5" name="TextBox 4"/>
          <p:cNvSpPr txBox="1"/>
          <p:nvPr/>
        </p:nvSpPr>
        <p:spPr>
          <a:xfrm>
            <a:off x="7543801"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5846619" y="2419928"/>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18E9-38B2-4578-BA04-0951CE64F9B3}"/>
              </a:ext>
            </a:extLst>
          </p:cNvPr>
          <p:cNvSpPr>
            <a:spLocks noGrp="1"/>
          </p:cNvSpPr>
          <p:nvPr>
            <p:ph type="ctrTitle" sz="quarter"/>
          </p:nvPr>
        </p:nvSpPr>
        <p:spPr/>
        <p:txBody>
          <a:bodyPr/>
          <a:lstStyle/>
          <a:p>
            <a:endParaRPr lang="en-US" dirty="0"/>
          </a:p>
        </p:txBody>
      </p:sp>
    </p:spTree>
    <p:extLst>
      <p:ext uri="{BB962C8B-B14F-4D97-AF65-F5344CB8AC3E}">
        <p14:creationId xmlns:p14="http://schemas.microsoft.com/office/powerpoint/2010/main" val="338563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a:bodyPr>
          <a:lstStyle/>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140,000 downloads since.</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1798320" y="1782536"/>
            <a:ext cx="4206240" cy="3875315"/>
          </a:xfrm>
        </p:spPr>
        <p:txBody>
          <a:bodyPr>
            <a:normAutofit fontScale="70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6187440" y="1782536"/>
            <a:ext cx="4206240" cy="3875315"/>
          </a:xfrm>
        </p:spPr>
        <p:txBody>
          <a:bodyPr>
            <a:normAutofit fontScale="70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7179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958" y="3720194"/>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8551390" y="1013438"/>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1872343" y="1407320"/>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6629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632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632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632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632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632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632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632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632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632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632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632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6389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6389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6389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6389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6389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6389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6389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6389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6389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6389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7026399"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5275626"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fontScale="92500" lnSpcReduction="20000"/>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Can model European-style systems also</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normAutofit lnSpcReduction="10000"/>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EPRI 2022 Standard Template - LIGHT">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D7B672AD-6867-5340-8A92-CF8987CB46E7}" vid="{DC480036-1230-3A44-BB88-22D05ABB0AA4}"/>
    </a:ext>
  </a:extLst>
</a:theme>
</file>

<file path=ppt/theme/theme2.xml><?xml version="1.0" encoding="utf-8"?>
<a:theme xmlns:a="http://schemas.openxmlformats.org/drawingml/2006/main" name="EPRI 2022 Standard Template - DARK">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D7B672AD-6867-5340-8A92-CF8987CB46E7}" vid="{82D9B63E-E02E-9F4C-A267-D826F723C480}"/>
    </a:ext>
  </a:extLst>
</a:theme>
</file>

<file path=ppt/theme/theme3.xml><?xml version="1.0" encoding="utf-8"?>
<a:theme xmlns:a="http://schemas.openxmlformats.org/drawingml/2006/main" name="EPRI 50th Special Template - LIGHT">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D7B672AD-6867-5340-8A92-CF8987CB46E7}" vid="{45E758D3-C03E-014B-8020-8758DB3C42A0}"/>
    </a:ext>
  </a:extLst>
</a:theme>
</file>

<file path=ppt/theme/theme4.xml><?xml version="1.0" encoding="utf-8"?>
<a:theme xmlns:a="http://schemas.openxmlformats.org/drawingml/2006/main" name="EPRI 50th Special Template - DARK">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D7B672AD-6867-5340-8A92-CF8987CB46E7}" vid="{95F125AC-D9B7-1E44-91D2-34DC1EB8FE4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 50th Anniversary Template</Template>
  <TotalTime>2</TotalTime>
  <Words>2484</Words>
  <Application>Microsoft Office PowerPoint</Application>
  <PresentationFormat>Widescreen</PresentationFormat>
  <Paragraphs>431</Paragraphs>
  <Slides>40</Slides>
  <Notes>28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40</vt:i4>
      </vt:variant>
    </vt:vector>
  </HeadingPairs>
  <TitlesOfParts>
    <vt:vector size="52" baseType="lpstr">
      <vt:lpstr>Arial</vt:lpstr>
      <vt:lpstr>Arial Black</vt:lpstr>
      <vt:lpstr>Calibri</vt:lpstr>
      <vt:lpstr>Calibri Light</vt:lpstr>
      <vt:lpstr>Century Gothic</vt:lpstr>
      <vt:lpstr>Tahoma</vt:lpstr>
      <vt:lpstr>Times New Roman</vt:lpstr>
      <vt:lpstr>Wingdings</vt:lpstr>
      <vt:lpstr>EPRI 2022 Standard Template - LIGHT</vt:lpstr>
      <vt:lpstr>EPRI 2022 Standard Template - DARK</vt:lpstr>
      <vt:lpstr>EPRI 50th Special Template - LIGHT</vt:lpstr>
      <vt:lpstr>EPRI 50th Special Template - DARK</vt:lpstr>
      <vt:lpstr>Introduction to OpenDSS</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Models  (Present version)</vt:lpstr>
      <vt:lpstr>Standard P + jQ (constant power) Load Model</vt:lpstr>
      <vt:lpstr>Standard P + jQ Load Model  (Model=1)</vt:lpstr>
      <vt:lpstr>Power Flow Solution Algorithm</vt:lpstr>
      <vt:lpstr>Putting it All Together</vt:lpstr>
      <vt:lpstr>Putting it All Together</vt:lpstr>
      <vt:lpstr>OpenDSS Solution Loop with Controls</vt:lpstr>
      <vt:lpstr>PowerPoint Presentation</vt:lpstr>
      <vt:lpstr>PowerPoint Presentation</vt:lpstr>
    </vt:vector>
  </TitlesOfParts>
  <Manager/>
  <Company>Electric Power Research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OpenDSS</dc:title>
  <dc:subject>Version 3.0</dc:subject>
  <dc:creator>Ovalle, Andres</dc:creator>
  <cp:keywords/>
  <dc:description>© 2022 Electric Power Research Institute, Inc. All rights reserved.</dc:description>
  <cp:lastModifiedBy>Ovalle, Andres</cp:lastModifiedBy>
  <cp:revision>1</cp:revision>
  <dcterms:created xsi:type="dcterms:W3CDTF">2022-05-09T20:58:11Z</dcterms:created>
  <dcterms:modified xsi:type="dcterms:W3CDTF">2022-05-09T21:00:22Z</dcterms:modified>
  <cp:category/>
</cp:coreProperties>
</file>