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3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6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87210-37A0-4832-9FA8-C1EC788DC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BD74EC-090C-42FD-BB01-602A65447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CFA38A-D774-4D17-86F5-EF2EBC72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8CB29C-697C-4E6E-BA4A-C52FD59E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F2BB32-FCC9-45EF-BA0C-16FF01EC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0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BA3A5-CDA9-4F76-BEE6-DC8B00D9B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F57478-9758-42C7-9E48-91ADB67BA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E06BEC-A2E7-459F-9531-1856C827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BBF992-58FF-49F5-9C76-C67608EDC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C8DD5B-5D8E-487E-BD6C-8F48A8341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1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B22595-A6C5-45AE-A249-85C00DC97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2787E3-14B3-466E-A6E5-9499E988D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EAC2D9-ECB7-4B5D-9B72-6D1A8573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867E6A-CA01-4854-B416-21D4F73BB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C2174C-262F-4837-8764-AC0726B2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6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AFB1D-D867-4A79-A535-84910A23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A731D5-4A11-4C79-9F7E-F8C284166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9F5C7C-A5DA-41E8-B67D-CCB476D57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A9EBF5-4623-46DA-811F-D48BB2058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4D9A81-3781-4F9B-B07D-3D965609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4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7F978-6DD8-411A-9FA3-70355088B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2C4873-EF11-42A3-8898-7A89FF35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E71436-59D7-4725-A7C6-F9974102B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1BF835-F351-4E4D-A1B3-A673B60C3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42FD23-AFA9-422D-A1D0-B461E1802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2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7BF4A-B03C-407E-8601-FA140F6F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7A9D9-FC66-4C0F-B8A2-8DE9C9F5D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1C3E70-43FC-4879-AB75-2AC9F2AA7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A62075-C5A7-45B7-87E5-61159A8D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80CCD6-93DF-4E08-8A6C-688729BA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F5F499-218A-4049-93FF-F582D5254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6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AAE76-F771-45EE-823A-B47F2DB63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D79FCF-5D09-49A8-8BE1-BA28DD2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33236D-5563-4C58-94A1-2FDE18149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B1FB69D-D572-42FD-B707-F9C5FB5BC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D79DC2-9B25-4618-8556-651697E3E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EC488E8-FEB5-427A-AB3A-E1462792B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04B7F24-685B-4906-AF9C-27BA31A7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CA51AE7-9812-4984-A519-0EF8FA6A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3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63ABE-C704-4EA9-88A3-66E59049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219279E-069D-48E0-ABCB-CF3D4094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850F6FD-FCD6-4212-BA6A-FB483505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34DA745-8809-497B-AC66-F0719BD1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5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497DA33-0B4A-427E-890E-8D7A8BDD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19A9D7-9BDD-4D6F-87EC-696A6D32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F04AC5-ABEE-4C10-B5FD-C4890330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9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C3082-E0CE-4F6D-81B2-257C808E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3A1F36-7031-4BE6-AF1E-207119F5B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A24844-8DCF-4564-B203-6B9084904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BB7E25-88E1-49FE-95FD-BD44A8C1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B8B3F6-C52F-4480-95DA-6FBF9A20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B9597E-5D2E-41C4-878C-26684E22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3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DEFB4-D558-4485-B497-8E3595EBF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D29CAD1-87F6-4AEA-A11E-2CEDA1ED5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82E9E6-166B-43AA-9F20-E6441550A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ED2E3F-3BE9-49AF-8D69-81A706D9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59890D-DA96-41CF-966C-F696E2CB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D0E285-AED0-41CF-B312-41D227A4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0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E07463A-32B4-41DC-9429-C7275179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E73B12-6C41-4269-9EA9-0C83672A5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0F722F-B626-4673-8D87-02C8606F7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692C9-83A8-4D68-9EFC-A7C1E01B131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E0A944-AF13-432C-B667-53C51B860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C7DFAD-AB6D-47C2-BBAA-732137E57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9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7481-5D4C-4F08-9E71-38D02E8B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5047"/>
            <a:ext cx="10515600" cy="2253788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Min Reactive Power Capabilities</a:t>
            </a:r>
            <a:br>
              <a:rPr lang="pt-BR" dirty="0"/>
            </a:br>
            <a:r>
              <a:rPr lang="pt-BR" sz="2800" dirty="0"/>
              <a:t>PVSystem2</a:t>
            </a:r>
            <a:br>
              <a:rPr lang="pt-BR" sz="2800" dirty="0"/>
            </a:br>
            <a:r>
              <a:rPr lang="pt-BR" sz="2800" dirty="0"/>
              <a:t>and</a:t>
            </a:r>
            <a:br>
              <a:rPr lang="pt-BR" sz="2800" dirty="0"/>
            </a:br>
            <a:r>
              <a:rPr lang="pt-BR" sz="2800" dirty="0"/>
              <a:t>InvControl2 and PVSystem2</a:t>
            </a:r>
            <a:endParaRPr lang="en-US" sz="28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482375D-8009-43BE-A7EC-24C8B7ACB360}"/>
              </a:ext>
            </a:extLst>
          </p:cNvPr>
          <p:cNvSpPr txBox="1"/>
          <p:nvPr/>
        </p:nvSpPr>
        <p:spPr>
          <a:xfrm>
            <a:off x="439339" y="5857473"/>
            <a:ext cx="763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OpenDSS</a:t>
            </a:r>
            <a:r>
              <a:rPr lang="en-US" dirty="0">
                <a:solidFill>
                  <a:srgbClr val="FF0000"/>
                </a:solidFill>
              </a:rPr>
              <a:t>: Version 8.6.6.1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AF8EDB-C6C1-4774-9990-717CF070C011}"/>
              </a:ext>
            </a:extLst>
          </p:cNvPr>
          <p:cNvSpPr txBox="1"/>
          <p:nvPr/>
        </p:nvSpPr>
        <p:spPr>
          <a:xfrm>
            <a:off x="7130642" y="6042139"/>
            <a:ext cx="383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Authors: Paulo Radatz and Celso Rocha</a:t>
            </a:r>
          </a:p>
        </p:txBody>
      </p:sp>
    </p:spTree>
    <p:extLst>
      <p:ext uri="{BB962C8B-B14F-4D97-AF65-F5344CB8AC3E}">
        <p14:creationId xmlns:p14="http://schemas.microsoft.com/office/powerpoint/2010/main" val="3878897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pt-BR" sz="2800" dirty="0" err="1"/>
              <a:t>Scenario</a:t>
            </a:r>
            <a:r>
              <a:rPr lang="pt-BR" sz="2800" dirty="0"/>
              <a:t> 1.7</a:t>
            </a:r>
            <a:endParaRPr lang="en-US" sz="28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365B9E9-00F2-4A9A-A2C9-FFDDB3CFC790}"/>
              </a:ext>
            </a:extLst>
          </p:cNvPr>
          <p:cNvSpPr/>
          <p:nvPr/>
        </p:nvSpPr>
        <p:spPr>
          <a:xfrm>
            <a:off x="259605" y="947319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%</a:t>
            </a:r>
            <a:r>
              <a:rPr lang="en-US" sz="1600" dirty="0" err="1"/>
              <a:t>PminkvarMax</a:t>
            </a:r>
            <a:r>
              <a:rPr lang="en-US" sz="1600" dirty="0"/>
              <a:t> = -1</a:t>
            </a:r>
          </a:p>
          <a:p>
            <a:r>
              <a:rPr lang="en-US" sz="1600" dirty="0"/>
              <a:t>%</a:t>
            </a:r>
            <a:r>
              <a:rPr lang="en-US" sz="1600" dirty="0" err="1"/>
              <a:t>PminNoVars</a:t>
            </a:r>
            <a:r>
              <a:rPr lang="en-US" sz="1600" dirty="0"/>
              <a:t> = -1</a:t>
            </a:r>
          </a:p>
          <a:p>
            <a:pPr lvl="1"/>
            <a:r>
              <a:rPr lang="en-US" sz="1200" dirty="0"/>
              <a:t>%</a:t>
            </a:r>
            <a:r>
              <a:rPr lang="en-US" sz="1200" dirty="0" err="1"/>
              <a:t>CutIn</a:t>
            </a:r>
            <a:r>
              <a:rPr lang="en-US" sz="1200" dirty="0"/>
              <a:t> = 0.01% of kVA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AD7DB90-F7E9-48F2-BBB1-C75FB00A17AA}"/>
              </a:ext>
            </a:extLst>
          </p:cNvPr>
          <p:cNvSpPr txBox="1"/>
          <p:nvPr/>
        </p:nvSpPr>
        <p:spPr>
          <a:xfrm>
            <a:off x="4369838" y="1548943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pt-BR" dirty="0" err="1"/>
              <a:t>results</a:t>
            </a:r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5A0A2E6-675A-4641-8C9D-7D6C8D08D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627" y="2074823"/>
            <a:ext cx="5380053" cy="417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77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DC1E7D-0662-4810-B94B-B8C22E1A8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8728"/>
            <a:ext cx="11744587" cy="4408486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pt-BR" sz="2800" dirty="0"/>
              <a:t>Base case DSS for </a:t>
            </a:r>
            <a:r>
              <a:rPr lang="pt-BR" sz="2800" dirty="0" err="1"/>
              <a:t>kvar</a:t>
            </a:r>
            <a:r>
              <a:rPr lang="pt-BR" sz="2800" dirty="0"/>
              <a:t> </a:t>
            </a:r>
            <a:r>
              <a:rPr lang="pt-BR" sz="2800" dirty="0" err="1"/>
              <a:t>indutive</a:t>
            </a:r>
            <a:r>
              <a:rPr lang="pt-BR" sz="2800" dirty="0"/>
              <a:t> – PVSystem </a:t>
            </a:r>
            <a:r>
              <a:rPr lang="pt-BR" sz="2800" dirty="0" err="1"/>
              <a:t>only</a:t>
            </a:r>
            <a:r>
              <a:rPr lang="pt-BR" sz="2800" dirty="0"/>
              <a:t> – </a:t>
            </a:r>
            <a:r>
              <a:rPr lang="pt-BR" sz="2800" dirty="0" err="1"/>
              <a:t>Scenarios</a:t>
            </a:r>
            <a:r>
              <a:rPr lang="pt-BR" sz="2800" dirty="0"/>
              <a:t> 2.</a:t>
            </a:r>
            <a:endParaRPr lang="en-US" sz="28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0888661-0727-49B3-B072-06A2D765C1DE}"/>
              </a:ext>
            </a:extLst>
          </p:cNvPr>
          <p:cNvSpPr txBox="1"/>
          <p:nvPr/>
        </p:nvSpPr>
        <p:spPr>
          <a:xfrm>
            <a:off x="0" y="1062145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</a:t>
            </a:r>
            <a:r>
              <a:rPr lang="pt-BR" dirty="0" err="1"/>
              <a:t>PV_currentkvarlimit_kvarNEG.dss</a:t>
            </a:r>
            <a:r>
              <a:rPr lang="pt-BR" dirty="0"/>
              <a:t>)</a:t>
            </a:r>
            <a:endParaRPr lang="en-US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FE88825A-5721-4571-8550-292649FAB8BA}"/>
              </a:ext>
            </a:extLst>
          </p:cNvPr>
          <p:cNvCxnSpPr/>
          <p:nvPr/>
        </p:nvCxnSpPr>
        <p:spPr>
          <a:xfrm>
            <a:off x="9158040" y="3913550"/>
            <a:ext cx="7634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95B070FA-4E6A-448A-8CD6-0410B9F54B4F}"/>
              </a:ext>
            </a:extLst>
          </p:cNvPr>
          <p:cNvCxnSpPr>
            <a:cxnSpLocks/>
          </p:cNvCxnSpPr>
          <p:nvPr/>
        </p:nvCxnSpPr>
        <p:spPr>
          <a:xfrm>
            <a:off x="7227635" y="3913550"/>
            <a:ext cx="121032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112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pt-BR" sz="2800" dirty="0" err="1"/>
              <a:t>Scenario</a:t>
            </a:r>
            <a:r>
              <a:rPr lang="pt-BR" sz="2800" dirty="0"/>
              <a:t> 2.1</a:t>
            </a:r>
            <a:endParaRPr lang="en-US" sz="2800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AD7DB90-F7E9-48F2-BBB1-C75FB00A17AA}"/>
              </a:ext>
            </a:extLst>
          </p:cNvPr>
          <p:cNvSpPr txBox="1"/>
          <p:nvPr/>
        </p:nvSpPr>
        <p:spPr>
          <a:xfrm>
            <a:off x="4733822" y="1733609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pt-BR" dirty="0" err="1"/>
              <a:t>results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C8866F4-C160-4E8E-9177-CFB846722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891" y="2102941"/>
            <a:ext cx="5406039" cy="4050826"/>
          </a:xfrm>
          <a:prstGeom prst="rect">
            <a:avLst/>
          </a:prstGeom>
        </p:spPr>
      </p:pic>
      <p:sp>
        <p:nvSpPr>
          <p:cNvPr id="6" name="Retângulo 2">
            <a:extLst>
              <a:ext uri="{FF2B5EF4-FFF2-40B4-BE49-F238E27FC236}">
                <a16:creationId xmlns:a16="http://schemas.microsoft.com/office/drawing/2014/main" id="{2ABDF635-049E-42C3-9201-FC5C043F915E}"/>
              </a:ext>
            </a:extLst>
          </p:cNvPr>
          <p:cNvSpPr/>
          <p:nvPr/>
        </p:nvSpPr>
        <p:spPr>
          <a:xfrm>
            <a:off x="259605" y="947319"/>
            <a:ext cx="6096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%</a:t>
            </a:r>
            <a:r>
              <a:rPr lang="en-US" sz="1600" dirty="0" err="1"/>
              <a:t>CutIn</a:t>
            </a:r>
            <a:r>
              <a:rPr lang="en-US" sz="1600" dirty="0"/>
              <a:t> &lt; %</a:t>
            </a:r>
            <a:r>
              <a:rPr lang="en-US" sz="1600" dirty="0" err="1"/>
              <a:t>PminNoVars</a:t>
            </a:r>
            <a:endParaRPr lang="en-US" sz="1600" dirty="0"/>
          </a:p>
          <a:p>
            <a:pPr lvl="1"/>
            <a:r>
              <a:rPr lang="en-US" sz="1200" dirty="0"/>
              <a:t>%</a:t>
            </a:r>
            <a:r>
              <a:rPr lang="en-US" sz="1200" dirty="0" err="1"/>
              <a:t>PminkvarMax</a:t>
            </a:r>
            <a:r>
              <a:rPr lang="en-US" sz="1200" dirty="0"/>
              <a:t> = 60% (600kW)</a:t>
            </a:r>
          </a:p>
          <a:p>
            <a:pPr lvl="1"/>
            <a:r>
              <a:rPr lang="en-US" sz="1200" dirty="0"/>
              <a:t>%</a:t>
            </a:r>
            <a:r>
              <a:rPr lang="en-US" sz="1200" dirty="0" err="1"/>
              <a:t>PminNoVars</a:t>
            </a:r>
            <a:r>
              <a:rPr lang="en-US" sz="1200" dirty="0"/>
              <a:t> = 40% (400kW)</a:t>
            </a:r>
          </a:p>
          <a:p>
            <a:pPr lvl="1"/>
            <a:r>
              <a:rPr lang="en-US" sz="1200" dirty="0"/>
              <a:t>%</a:t>
            </a:r>
            <a:r>
              <a:rPr lang="en-US" sz="1200" dirty="0" err="1"/>
              <a:t>CutIn</a:t>
            </a:r>
            <a:r>
              <a:rPr lang="en-US" sz="1200" dirty="0"/>
              <a:t> = 16.666% of kVA (200kW)</a:t>
            </a:r>
          </a:p>
        </p:txBody>
      </p:sp>
    </p:spTree>
    <p:extLst>
      <p:ext uri="{BB962C8B-B14F-4D97-AF65-F5344CB8AC3E}">
        <p14:creationId xmlns:p14="http://schemas.microsoft.com/office/powerpoint/2010/main" val="2503727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pt-BR" sz="2800" dirty="0" err="1"/>
              <a:t>Scenario</a:t>
            </a:r>
            <a:r>
              <a:rPr lang="pt-BR" sz="2800" dirty="0"/>
              <a:t> 2.2</a:t>
            </a:r>
            <a:endParaRPr lang="en-US" sz="2800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AD7DB90-F7E9-48F2-BBB1-C75FB00A17AA}"/>
              </a:ext>
            </a:extLst>
          </p:cNvPr>
          <p:cNvSpPr txBox="1"/>
          <p:nvPr/>
        </p:nvSpPr>
        <p:spPr>
          <a:xfrm>
            <a:off x="4716067" y="1548943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pt-BR" dirty="0" err="1"/>
              <a:t>results</a:t>
            </a:r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9DF8335-E1BB-4C83-84BA-1F83A3E25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122" y="2024537"/>
            <a:ext cx="5549480" cy="4255363"/>
          </a:xfrm>
          <a:prstGeom prst="rect">
            <a:avLst/>
          </a:prstGeom>
        </p:spPr>
      </p:pic>
      <p:sp>
        <p:nvSpPr>
          <p:cNvPr id="6" name="Retângulo 2">
            <a:extLst>
              <a:ext uri="{FF2B5EF4-FFF2-40B4-BE49-F238E27FC236}">
                <a16:creationId xmlns:a16="http://schemas.microsoft.com/office/drawing/2014/main" id="{135C929F-D3C6-4E48-8860-E42E02F3BAA9}"/>
              </a:ext>
            </a:extLst>
          </p:cNvPr>
          <p:cNvSpPr/>
          <p:nvPr/>
        </p:nvSpPr>
        <p:spPr>
          <a:xfrm>
            <a:off x="259605" y="947319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%</a:t>
            </a:r>
            <a:r>
              <a:rPr lang="en-US" sz="1600" dirty="0" err="1"/>
              <a:t>CutIn</a:t>
            </a:r>
            <a:r>
              <a:rPr lang="en-US" sz="1600" dirty="0"/>
              <a:t> &lt; %</a:t>
            </a:r>
            <a:r>
              <a:rPr lang="en-US" sz="1600" dirty="0" err="1"/>
              <a:t>PminNoVars</a:t>
            </a:r>
            <a:endParaRPr lang="en-US" sz="1600" dirty="0"/>
          </a:p>
          <a:p>
            <a:pPr lvl="1"/>
            <a:r>
              <a:rPr lang="en-US" sz="1200" dirty="0"/>
              <a:t>%</a:t>
            </a:r>
            <a:r>
              <a:rPr lang="en-US" sz="1200" dirty="0" err="1"/>
              <a:t>PminkvarMax</a:t>
            </a:r>
            <a:r>
              <a:rPr lang="en-US" sz="1200" dirty="0"/>
              <a:t> = 60% (600kW)</a:t>
            </a:r>
          </a:p>
          <a:p>
            <a:pPr lvl="1"/>
            <a:r>
              <a:rPr lang="en-US" sz="1200" dirty="0"/>
              <a:t>%</a:t>
            </a:r>
            <a:r>
              <a:rPr lang="en-US" sz="1200" dirty="0" err="1"/>
              <a:t>PminNoVars</a:t>
            </a:r>
            <a:r>
              <a:rPr lang="en-US" sz="1200" dirty="0"/>
              <a:t> = 20% (200kW)</a:t>
            </a:r>
          </a:p>
          <a:p>
            <a:pPr lvl="1"/>
            <a:r>
              <a:rPr lang="en-US" sz="1200" dirty="0"/>
              <a:t>%</a:t>
            </a:r>
            <a:r>
              <a:rPr lang="en-US" sz="1200" dirty="0" err="1"/>
              <a:t>CutIn</a:t>
            </a:r>
            <a:r>
              <a:rPr lang="en-US" sz="1200" dirty="0"/>
              <a:t> = 33.333% of kVA (400kW)</a:t>
            </a:r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06010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pt-BR" sz="2800" dirty="0" err="1"/>
              <a:t>Scenario</a:t>
            </a:r>
            <a:r>
              <a:rPr lang="pt-BR" sz="2800" dirty="0"/>
              <a:t> 2.3</a:t>
            </a:r>
            <a:endParaRPr lang="en-US" sz="2800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AD7DB90-F7E9-48F2-BBB1-C75FB00A17AA}"/>
              </a:ext>
            </a:extLst>
          </p:cNvPr>
          <p:cNvSpPr txBox="1"/>
          <p:nvPr/>
        </p:nvSpPr>
        <p:spPr>
          <a:xfrm>
            <a:off x="5328626" y="1839871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pt-BR" dirty="0" err="1"/>
              <a:t>results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3989150-EF93-404F-8344-228E59DDA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712" y="2209203"/>
            <a:ext cx="5131016" cy="3723033"/>
          </a:xfrm>
          <a:prstGeom prst="rect">
            <a:avLst/>
          </a:prstGeom>
        </p:spPr>
      </p:pic>
      <p:sp>
        <p:nvSpPr>
          <p:cNvPr id="6" name="Retângulo 2">
            <a:extLst>
              <a:ext uri="{FF2B5EF4-FFF2-40B4-BE49-F238E27FC236}">
                <a16:creationId xmlns:a16="http://schemas.microsoft.com/office/drawing/2014/main" id="{53F94ABE-04E0-41D1-A82C-F5FA9B95969B}"/>
              </a:ext>
            </a:extLst>
          </p:cNvPr>
          <p:cNvSpPr/>
          <p:nvPr/>
        </p:nvSpPr>
        <p:spPr>
          <a:xfrm>
            <a:off x="259605" y="947319"/>
            <a:ext cx="6096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%</a:t>
            </a:r>
            <a:r>
              <a:rPr lang="en-US" sz="1600" dirty="0" err="1"/>
              <a:t>PminNoVars</a:t>
            </a:r>
            <a:r>
              <a:rPr lang="en-US" sz="1600" dirty="0"/>
              <a:t> = -1</a:t>
            </a:r>
          </a:p>
          <a:p>
            <a:pPr lvl="1"/>
            <a:r>
              <a:rPr lang="en-US" sz="1200" dirty="0"/>
              <a:t>%</a:t>
            </a:r>
            <a:r>
              <a:rPr lang="en-US" sz="1200" dirty="0" err="1"/>
              <a:t>PminkvarMax</a:t>
            </a:r>
            <a:r>
              <a:rPr lang="en-US" sz="1200" dirty="0"/>
              <a:t> = 60% (600kW)</a:t>
            </a:r>
          </a:p>
          <a:p>
            <a:pPr lvl="1"/>
            <a:r>
              <a:rPr lang="en-US" sz="1200" dirty="0"/>
              <a:t>%</a:t>
            </a:r>
            <a:r>
              <a:rPr lang="en-US" sz="1200" dirty="0" err="1"/>
              <a:t>CutIn</a:t>
            </a:r>
            <a:r>
              <a:rPr lang="en-US" sz="1200" dirty="0"/>
              <a:t> = 16.666% of kVA (200kW)</a:t>
            </a:r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19809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pt-BR" sz="2800" dirty="0" err="1"/>
              <a:t>Scenario</a:t>
            </a:r>
            <a:r>
              <a:rPr lang="pt-BR" sz="2800" dirty="0"/>
              <a:t> 2.4</a:t>
            </a:r>
            <a:endParaRPr lang="en-US" sz="2800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AD7DB90-F7E9-48F2-BBB1-C75FB00A17AA}"/>
              </a:ext>
            </a:extLst>
          </p:cNvPr>
          <p:cNvSpPr txBox="1"/>
          <p:nvPr/>
        </p:nvSpPr>
        <p:spPr>
          <a:xfrm>
            <a:off x="4804843" y="1655205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pt-BR" dirty="0" err="1"/>
              <a:t>results</a:t>
            </a:r>
            <a:endParaRPr lang="en-US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71928FF-614F-4955-BB3F-0A2A633BC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303" y="2024537"/>
            <a:ext cx="5177393" cy="4024474"/>
          </a:xfrm>
          <a:prstGeom prst="rect">
            <a:avLst/>
          </a:prstGeom>
        </p:spPr>
      </p:pic>
      <p:sp>
        <p:nvSpPr>
          <p:cNvPr id="6" name="Retângulo 2">
            <a:extLst>
              <a:ext uri="{FF2B5EF4-FFF2-40B4-BE49-F238E27FC236}">
                <a16:creationId xmlns:a16="http://schemas.microsoft.com/office/drawing/2014/main" id="{96D8E0CC-B417-48E1-BE77-A461FFC80E95}"/>
              </a:ext>
            </a:extLst>
          </p:cNvPr>
          <p:cNvSpPr/>
          <p:nvPr/>
        </p:nvSpPr>
        <p:spPr>
          <a:xfrm>
            <a:off x="259605" y="947319"/>
            <a:ext cx="6096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%</a:t>
            </a:r>
            <a:r>
              <a:rPr lang="en-US" sz="1600" dirty="0" err="1"/>
              <a:t>PminkvarMax</a:t>
            </a:r>
            <a:r>
              <a:rPr lang="en-US" sz="1600" dirty="0"/>
              <a:t> = -1</a:t>
            </a:r>
          </a:p>
          <a:p>
            <a:pPr lvl="1"/>
            <a:r>
              <a:rPr lang="en-US" sz="1200" dirty="0"/>
              <a:t>%</a:t>
            </a:r>
            <a:r>
              <a:rPr lang="en-US" sz="1200" dirty="0" err="1"/>
              <a:t>PminNoVars</a:t>
            </a:r>
            <a:r>
              <a:rPr lang="en-US" sz="1200" dirty="0"/>
              <a:t> = 40% (400kW)</a:t>
            </a:r>
          </a:p>
          <a:p>
            <a:pPr lvl="1"/>
            <a:r>
              <a:rPr lang="en-US" sz="1200" dirty="0"/>
              <a:t>%</a:t>
            </a:r>
            <a:r>
              <a:rPr lang="en-US" sz="1200" dirty="0" err="1"/>
              <a:t>CutIn</a:t>
            </a:r>
            <a:r>
              <a:rPr lang="en-US" sz="1200" dirty="0"/>
              <a:t> = 16.666% of kVA (200kW)</a:t>
            </a:r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14660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pt-BR" sz="2800" dirty="0" err="1"/>
              <a:t>Scenario</a:t>
            </a:r>
            <a:r>
              <a:rPr lang="pt-BR" sz="2800" dirty="0"/>
              <a:t> 2.5</a:t>
            </a:r>
            <a:endParaRPr lang="en-US" sz="2800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AD7DB90-F7E9-48F2-BBB1-C75FB00A17AA}"/>
              </a:ext>
            </a:extLst>
          </p:cNvPr>
          <p:cNvSpPr txBox="1"/>
          <p:nvPr/>
        </p:nvSpPr>
        <p:spPr>
          <a:xfrm>
            <a:off x="5355259" y="1757477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pt-BR" dirty="0" err="1"/>
              <a:t>results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BF1523F-27B1-4C5F-BF48-303C70799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515" y="2167526"/>
            <a:ext cx="5128889" cy="3875003"/>
          </a:xfrm>
          <a:prstGeom prst="rect">
            <a:avLst/>
          </a:prstGeom>
        </p:spPr>
      </p:pic>
      <p:sp>
        <p:nvSpPr>
          <p:cNvPr id="6" name="Retângulo 2">
            <a:extLst>
              <a:ext uri="{FF2B5EF4-FFF2-40B4-BE49-F238E27FC236}">
                <a16:creationId xmlns:a16="http://schemas.microsoft.com/office/drawing/2014/main" id="{8EA884B4-72D4-406B-9540-C5DA0E3B7DAF}"/>
              </a:ext>
            </a:extLst>
          </p:cNvPr>
          <p:cNvSpPr/>
          <p:nvPr/>
        </p:nvSpPr>
        <p:spPr>
          <a:xfrm>
            <a:off x="259605" y="947319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%</a:t>
            </a:r>
            <a:r>
              <a:rPr lang="en-US" sz="1600" dirty="0" err="1"/>
              <a:t>PminkvarMax</a:t>
            </a:r>
            <a:r>
              <a:rPr lang="en-US" sz="1600" dirty="0"/>
              <a:t> = -1</a:t>
            </a:r>
          </a:p>
          <a:p>
            <a:r>
              <a:rPr lang="en-US" sz="1600" dirty="0"/>
              <a:t>%</a:t>
            </a:r>
            <a:r>
              <a:rPr lang="en-US" sz="1600" dirty="0" err="1"/>
              <a:t>PminNoVars</a:t>
            </a:r>
            <a:r>
              <a:rPr lang="en-US" sz="1600" dirty="0"/>
              <a:t> = -1</a:t>
            </a:r>
          </a:p>
          <a:p>
            <a:pPr lvl="1"/>
            <a:r>
              <a:rPr lang="en-US" sz="1200" dirty="0"/>
              <a:t>%</a:t>
            </a:r>
            <a:r>
              <a:rPr lang="en-US" sz="1200" dirty="0" err="1"/>
              <a:t>CutIn</a:t>
            </a:r>
            <a:r>
              <a:rPr lang="en-US" sz="1200" dirty="0"/>
              <a:t> = 16.666% of kVA (200kW)</a:t>
            </a:r>
          </a:p>
        </p:txBody>
      </p:sp>
    </p:spTree>
    <p:extLst>
      <p:ext uri="{BB962C8B-B14F-4D97-AF65-F5344CB8AC3E}">
        <p14:creationId xmlns:p14="http://schemas.microsoft.com/office/powerpoint/2010/main" val="2130427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pt-BR" sz="2800" dirty="0" err="1"/>
              <a:t>Scenario</a:t>
            </a:r>
            <a:r>
              <a:rPr lang="pt-BR" sz="2800" dirty="0"/>
              <a:t> 2.6</a:t>
            </a:r>
            <a:endParaRPr lang="en-US" sz="2800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AD7DB90-F7E9-48F2-BBB1-C75FB00A17AA}"/>
              </a:ext>
            </a:extLst>
          </p:cNvPr>
          <p:cNvSpPr txBox="1"/>
          <p:nvPr/>
        </p:nvSpPr>
        <p:spPr>
          <a:xfrm>
            <a:off x="4369838" y="1548943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pt-BR" dirty="0" err="1"/>
              <a:t>results</a:t>
            </a:r>
            <a:endParaRPr lang="en-US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476DED2-E486-47B4-9386-6AB767ADC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224" y="1994379"/>
            <a:ext cx="5191680" cy="3790069"/>
          </a:xfrm>
          <a:prstGeom prst="rect">
            <a:avLst/>
          </a:prstGeom>
        </p:spPr>
      </p:pic>
      <p:sp>
        <p:nvSpPr>
          <p:cNvPr id="6" name="Retângulo 2">
            <a:extLst>
              <a:ext uri="{FF2B5EF4-FFF2-40B4-BE49-F238E27FC236}">
                <a16:creationId xmlns:a16="http://schemas.microsoft.com/office/drawing/2014/main" id="{08F7354A-650A-4381-A624-3E5E86F16B16}"/>
              </a:ext>
            </a:extLst>
          </p:cNvPr>
          <p:cNvSpPr/>
          <p:nvPr/>
        </p:nvSpPr>
        <p:spPr>
          <a:xfrm>
            <a:off x="259605" y="9473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1200" dirty="0"/>
              <a:t>%</a:t>
            </a:r>
            <a:r>
              <a:rPr lang="en-US" sz="1200" dirty="0" err="1"/>
              <a:t>PminkvarMax</a:t>
            </a:r>
            <a:r>
              <a:rPr lang="en-US" sz="1200" dirty="0"/>
              <a:t> = 60% (600kW)</a:t>
            </a:r>
          </a:p>
          <a:p>
            <a:pPr lvl="1"/>
            <a:r>
              <a:rPr lang="en-US" sz="1200" dirty="0"/>
              <a:t>%</a:t>
            </a:r>
            <a:r>
              <a:rPr lang="en-US" sz="1200" dirty="0" err="1"/>
              <a:t>PminNoVars</a:t>
            </a:r>
            <a:r>
              <a:rPr lang="en-US" sz="1200" dirty="0"/>
              <a:t> = 40% (400kW)</a:t>
            </a:r>
          </a:p>
          <a:p>
            <a:pPr lvl="1"/>
            <a:r>
              <a:rPr lang="en-US" sz="1200" dirty="0"/>
              <a:t>%</a:t>
            </a:r>
            <a:r>
              <a:rPr lang="en-US" sz="1200" dirty="0" err="1"/>
              <a:t>CutIn</a:t>
            </a:r>
            <a:r>
              <a:rPr lang="en-US" sz="1200" dirty="0"/>
              <a:t> = 0.01% of kVA</a:t>
            </a:r>
          </a:p>
        </p:txBody>
      </p:sp>
    </p:spTree>
    <p:extLst>
      <p:ext uri="{BB962C8B-B14F-4D97-AF65-F5344CB8AC3E}">
        <p14:creationId xmlns:p14="http://schemas.microsoft.com/office/powerpoint/2010/main" val="3613624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pt-BR" sz="2800" dirty="0" err="1"/>
              <a:t>Scenario</a:t>
            </a:r>
            <a:r>
              <a:rPr lang="pt-BR" sz="2800" dirty="0"/>
              <a:t> 2.7</a:t>
            </a:r>
            <a:endParaRPr lang="en-US" sz="2800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AD7DB90-F7E9-48F2-BBB1-C75FB00A17AA}"/>
              </a:ext>
            </a:extLst>
          </p:cNvPr>
          <p:cNvSpPr txBox="1"/>
          <p:nvPr/>
        </p:nvSpPr>
        <p:spPr>
          <a:xfrm>
            <a:off x="4369838" y="1548943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pt-BR" dirty="0" err="1"/>
              <a:t>results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9297425-3087-4C9B-8029-8B5A26B9F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230" y="1999040"/>
            <a:ext cx="5944987" cy="4528730"/>
          </a:xfrm>
          <a:prstGeom prst="rect">
            <a:avLst/>
          </a:prstGeom>
        </p:spPr>
      </p:pic>
      <p:sp>
        <p:nvSpPr>
          <p:cNvPr id="6" name="Retângulo 2">
            <a:extLst>
              <a:ext uri="{FF2B5EF4-FFF2-40B4-BE49-F238E27FC236}">
                <a16:creationId xmlns:a16="http://schemas.microsoft.com/office/drawing/2014/main" id="{D0582534-31C1-41DC-A488-416DD8284CD1}"/>
              </a:ext>
            </a:extLst>
          </p:cNvPr>
          <p:cNvSpPr/>
          <p:nvPr/>
        </p:nvSpPr>
        <p:spPr>
          <a:xfrm>
            <a:off x="259605" y="947319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%</a:t>
            </a:r>
            <a:r>
              <a:rPr lang="en-US" sz="1600" dirty="0" err="1"/>
              <a:t>PminkvarMax</a:t>
            </a:r>
            <a:r>
              <a:rPr lang="en-US" sz="1600" dirty="0"/>
              <a:t> = -1</a:t>
            </a:r>
          </a:p>
          <a:p>
            <a:r>
              <a:rPr lang="en-US" sz="1600" dirty="0"/>
              <a:t>%</a:t>
            </a:r>
            <a:r>
              <a:rPr lang="en-US" sz="1600" dirty="0" err="1"/>
              <a:t>PminNoVars</a:t>
            </a:r>
            <a:r>
              <a:rPr lang="en-US" sz="1600" dirty="0"/>
              <a:t> = -1</a:t>
            </a:r>
          </a:p>
          <a:p>
            <a:pPr lvl="1"/>
            <a:r>
              <a:rPr lang="en-US" sz="1200" dirty="0"/>
              <a:t>%</a:t>
            </a:r>
            <a:r>
              <a:rPr lang="en-US" sz="1200" dirty="0" err="1"/>
              <a:t>CutIn</a:t>
            </a:r>
            <a:r>
              <a:rPr lang="en-US" sz="1200" dirty="0"/>
              <a:t> = 0.01% of kVA</a:t>
            </a:r>
          </a:p>
        </p:txBody>
      </p:sp>
    </p:spTree>
    <p:extLst>
      <p:ext uri="{BB962C8B-B14F-4D97-AF65-F5344CB8AC3E}">
        <p14:creationId xmlns:p14="http://schemas.microsoft.com/office/powerpoint/2010/main" val="1462281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D61168-F406-4721-A339-BAA763250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37" y="1857571"/>
            <a:ext cx="9353725" cy="4391522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pt-BR" sz="2800" dirty="0"/>
              <a:t>Base case DSS for </a:t>
            </a:r>
            <a:r>
              <a:rPr lang="pt-BR" sz="2800" dirty="0" err="1"/>
              <a:t>kvar</a:t>
            </a:r>
            <a:r>
              <a:rPr lang="pt-BR" sz="2800" dirty="0"/>
              <a:t> </a:t>
            </a:r>
            <a:r>
              <a:rPr lang="pt-BR" sz="2800" dirty="0" err="1"/>
              <a:t>capacitive</a:t>
            </a:r>
            <a:r>
              <a:rPr lang="pt-BR" sz="2800" dirty="0"/>
              <a:t> – PVSystem </a:t>
            </a:r>
            <a:r>
              <a:rPr lang="pt-BR" sz="2800" dirty="0" err="1"/>
              <a:t>with</a:t>
            </a:r>
            <a:r>
              <a:rPr lang="pt-BR" sz="2800" dirty="0"/>
              <a:t> InvControl </a:t>
            </a:r>
            <a:r>
              <a:rPr lang="pt-BR" sz="2800" dirty="0" err="1"/>
              <a:t>with</a:t>
            </a:r>
            <a:r>
              <a:rPr lang="pt-BR" sz="2800" dirty="0"/>
              <a:t> VV – </a:t>
            </a:r>
            <a:r>
              <a:rPr lang="pt-BR" sz="2800" dirty="0" err="1"/>
              <a:t>Scenarios</a:t>
            </a:r>
            <a:r>
              <a:rPr lang="pt-BR" sz="2800" dirty="0"/>
              <a:t> 3. </a:t>
            </a:r>
            <a:endParaRPr lang="en-US" sz="28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0888661-0727-49B3-B072-06A2D765C1DE}"/>
              </a:ext>
            </a:extLst>
          </p:cNvPr>
          <p:cNvSpPr txBox="1"/>
          <p:nvPr/>
        </p:nvSpPr>
        <p:spPr>
          <a:xfrm>
            <a:off x="0" y="1062145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</a:t>
            </a:r>
            <a:r>
              <a:rPr lang="pt-BR" dirty="0" err="1"/>
              <a:t>PV_currentkvarlimit_VV.dss</a:t>
            </a:r>
            <a:r>
              <a:rPr lang="pt-BR" dirty="0"/>
              <a:t>)</a:t>
            </a:r>
            <a:endParaRPr lang="en-US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FE88825A-5721-4571-8550-292649FAB8BA}"/>
              </a:ext>
            </a:extLst>
          </p:cNvPr>
          <p:cNvCxnSpPr/>
          <p:nvPr/>
        </p:nvCxnSpPr>
        <p:spPr>
          <a:xfrm>
            <a:off x="4906206" y="2396934"/>
            <a:ext cx="7634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95B070FA-4E6A-448A-8CD6-0410B9F54B4F}"/>
              </a:ext>
            </a:extLst>
          </p:cNvPr>
          <p:cNvCxnSpPr>
            <a:cxnSpLocks/>
          </p:cNvCxnSpPr>
          <p:nvPr/>
        </p:nvCxnSpPr>
        <p:spPr>
          <a:xfrm>
            <a:off x="5580077" y="3912654"/>
            <a:ext cx="121032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43F918EF-9B1A-4EA0-B571-EB4114F25D74}"/>
              </a:ext>
            </a:extLst>
          </p:cNvPr>
          <p:cNvSpPr txBox="1"/>
          <p:nvPr/>
        </p:nvSpPr>
        <p:spPr>
          <a:xfrm>
            <a:off x="6827470" y="2116795"/>
            <a:ext cx="251367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/>
              <a:t>pu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changed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0.91</a:t>
            </a:r>
            <a:endParaRPr lang="en-US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F16E843-8E33-4C2A-85C8-E3BDEF81316C}"/>
              </a:ext>
            </a:extLst>
          </p:cNvPr>
          <p:cNvCxnSpPr/>
          <p:nvPr/>
        </p:nvCxnSpPr>
        <p:spPr>
          <a:xfrm>
            <a:off x="4656051" y="4858953"/>
            <a:ext cx="7634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96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en-US" sz="2800" dirty="0"/>
              <a:t>New PVSystem2’s properties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116966" y="1117808"/>
            <a:ext cx="113884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%PminNoVars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Minimum active power as percentage of </a:t>
            </a:r>
            <a:r>
              <a:rPr lang="en-US" dirty="0" err="1"/>
              <a:t>Pmpp</a:t>
            </a:r>
            <a:r>
              <a:rPr lang="en-US" dirty="0"/>
              <a:t> under which there is no </a:t>
            </a:r>
            <a:r>
              <a:rPr lang="en-US" dirty="0" err="1"/>
              <a:t>vars</a:t>
            </a:r>
            <a:r>
              <a:rPr lang="en-US" dirty="0"/>
              <a:t> production/absorption</a:t>
            </a:r>
            <a:r>
              <a:rPr lang="pt-B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%PminkvarMax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Minimum active power as percentage of </a:t>
            </a:r>
            <a:r>
              <a:rPr lang="en-US" dirty="0" err="1"/>
              <a:t>Pmpp</a:t>
            </a:r>
            <a:r>
              <a:rPr lang="en-US" dirty="0"/>
              <a:t> that allows the inverter to produce/absorb reactive power up to its </a:t>
            </a:r>
            <a:r>
              <a:rPr lang="en-US" dirty="0" err="1"/>
              <a:t>kvarMax</a:t>
            </a:r>
            <a:r>
              <a:rPr lang="en-US" dirty="0"/>
              <a:t> or </a:t>
            </a:r>
            <a:r>
              <a:rPr lang="en-US" dirty="0" err="1"/>
              <a:t>kvarMaxAbs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kvarMax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Indicates the maximum reactive power GENERATION (un-signed numerical variable in </a:t>
            </a:r>
            <a:r>
              <a:rPr lang="en-US" dirty="0" err="1"/>
              <a:t>kvar</a:t>
            </a:r>
            <a:r>
              <a:rPr lang="en-US" dirty="0"/>
              <a:t>) for the inverter (as an un-signed value). Defaults to kVA rating of the inverter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kvarMaxAbs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Indicates the maximum reactive power ABSORPTION (un-signed numerical variable in </a:t>
            </a:r>
            <a:r>
              <a:rPr lang="en-US" dirty="0" err="1"/>
              <a:t>kvar</a:t>
            </a:r>
            <a:r>
              <a:rPr lang="en-US" dirty="0"/>
              <a:t>) for the inverter (as an un-signed value). Defaults to kVA rating of the inverter</a:t>
            </a:r>
          </a:p>
        </p:txBody>
      </p:sp>
    </p:spTree>
    <p:extLst>
      <p:ext uri="{BB962C8B-B14F-4D97-AF65-F5344CB8AC3E}">
        <p14:creationId xmlns:p14="http://schemas.microsoft.com/office/powerpoint/2010/main" val="1598218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pt-BR" sz="2800" dirty="0" err="1"/>
              <a:t>Scenario</a:t>
            </a:r>
            <a:r>
              <a:rPr lang="pt-BR" sz="2800" dirty="0"/>
              <a:t> 3.1</a:t>
            </a:r>
            <a:endParaRPr lang="en-US" sz="2800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AD7DB90-F7E9-48F2-BBB1-C75FB00A17AA}"/>
              </a:ext>
            </a:extLst>
          </p:cNvPr>
          <p:cNvSpPr txBox="1"/>
          <p:nvPr/>
        </p:nvSpPr>
        <p:spPr>
          <a:xfrm>
            <a:off x="4733822" y="1733609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pt-BR" dirty="0" err="1"/>
              <a:t>results</a:t>
            </a:r>
            <a:endParaRPr lang="en-US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25B2366-2303-4E5F-8A15-40D4B4089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723" y="2174734"/>
            <a:ext cx="5144287" cy="3973468"/>
          </a:xfrm>
          <a:prstGeom prst="rect">
            <a:avLst/>
          </a:prstGeom>
        </p:spPr>
      </p:pic>
      <p:sp>
        <p:nvSpPr>
          <p:cNvPr id="6" name="Retângulo 2">
            <a:extLst>
              <a:ext uri="{FF2B5EF4-FFF2-40B4-BE49-F238E27FC236}">
                <a16:creationId xmlns:a16="http://schemas.microsoft.com/office/drawing/2014/main" id="{F05322E0-2E85-43FD-8776-10E10110FCDD}"/>
              </a:ext>
            </a:extLst>
          </p:cNvPr>
          <p:cNvSpPr/>
          <p:nvPr/>
        </p:nvSpPr>
        <p:spPr>
          <a:xfrm>
            <a:off x="205149" y="886366"/>
            <a:ext cx="6096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%</a:t>
            </a:r>
            <a:r>
              <a:rPr lang="en-US" sz="1600" dirty="0" err="1"/>
              <a:t>CutIn</a:t>
            </a:r>
            <a:r>
              <a:rPr lang="en-US" sz="1600" dirty="0"/>
              <a:t> &lt; %</a:t>
            </a:r>
            <a:r>
              <a:rPr lang="en-US" sz="1600" dirty="0" err="1"/>
              <a:t>PminNoVars</a:t>
            </a:r>
            <a:endParaRPr lang="en-US" sz="1600" dirty="0"/>
          </a:p>
          <a:p>
            <a:pPr lvl="1"/>
            <a:r>
              <a:rPr lang="en-US" sz="1200" dirty="0"/>
              <a:t>%</a:t>
            </a:r>
            <a:r>
              <a:rPr lang="en-US" sz="1200" dirty="0" err="1"/>
              <a:t>PminkvarMax</a:t>
            </a:r>
            <a:r>
              <a:rPr lang="en-US" sz="1200" dirty="0"/>
              <a:t> = 60% (600kW)</a:t>
            </a:r>
          </a:p>
          <a:p>
            <a:pPr lvl="1"/>
            <a:r>
              <a:rPr lang="en-US" sz="1200" dirty="0"/>
              <a:t>%</a:t>
            </a:r>
            <a:r>
              <a:rPr lang="en-US" sz="1200" dirty="0" err="1"/>
              <a:t>PminNoVars</a:t>
            </a:r>
            <a:r>
              <a:rPr lang="en-US" sz="1200" dirty="0"/>
              <a:t> = 40% (400kW)</a:t>
            </a:r>
          </a:p>
          <a:p>
            <a:pPr lvl="1"/>
            <a:r>
              <a:rPr lang="en-US" sz="1200" dirty="0"/>
              <a:t>%</a:t>
            </a:r>
            <a:r>
              <a:rPr lang="en-US" sz="1200" dirty="0" err="1"/>
              <a:t>CutIn</a:t>
            </a:r>
            <a:r>
              <a:rPr lang="en-US" sz="1200" dirty="0"/>
              <a:t> = 16.666% of kVA (200kW)</a:t>
            </a:r>
          </a:p>
        </p:txBody>
      </p:sp>
    </p:spTree>
    <p:extLst>
      <p:ext uri="{BB962C8B-B14F-4D97-AF65-F5344CB8AC3E}">
        <p14:creationId xmlns:p14="http://schemas.microsoft.com/office/powerpoint/2010/main" val="1772142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pt-BR" sz="2800" dirty="0" err="1"/>
              <a:t>Scenario</a:t>
            </a:r>
            <a:r>
              <a:rPr lang="pt-BR" sz="2800" dirty="0"/>
              <a:t> 3.2</a:t>
            </a:r>
            <a:endParaRPr lang="en-US" sz="2800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AD7DB90-F7E9-48F2-BBB1-C75FB00A17AA}"/>
              </a:ext>
            </a:extLst>
          </p:cNvPr>
          <p:cNvSpPr txBox="1"/>
          <p:nvPr/>
        </p:nvSpPr>
        <p:spPr>
          <a:xfrm>
            <a:off x="4716067" y="1548943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pt-BR" dirty="0" err="1"/>
              <a:t>results</a:t>
            </a:r>
            <a:endParaRPr lang="en-US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685E596-E5AF-4058-8E0A-9F11C930A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144" y="2346836"/>
            <a:ext cx="5346069" cy="3963337"/>
          </a:xfrm>
          <a:prstGeom prst="rect">
            <a:avLst/>
          </a:prstGeom>
        </p:spPr>
      </p:pic>
      <p:sp>
        <p:nvSpPr>
          <p:cNvPr id="6" name="Retângulo 2">
            <a:extLst>
              <a:ext uri="{FF2B5EF4-FFF2-40B4-BE49-F238E27FC236}">
                <a16:creationId xmlns:a16="http://schemas.microsoft.com/office/drawing/2014/main" id="{510BB6DF-8927-4348-B760-739D0B449E32}"/>
              </a:ext>
            </a:extLst>
          </p:cNvPr>
          <p:cNvSpPr/>
          <p:nvPr/>
        </p:nvSpPr>
        <p:spPr>
          <a:xfrm>
            <a:off x="259605" y="947319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%</a:t>
            </a:r>
            <a:r>
              <a:rPr lang="en-US" sz="1600" dirty="0" err="1"/>
              <a:t>CutIn</a:t>
            </a:r>
            <a:r>
              <a:rPr lang="en-US" sz="1600" dirty="0"/>
              <a:t> &lt; %</a:t>
            </a:r>
            <a:r>
              <a:rPr lang="en-US" sz="1600" dirty="0" err="1"/>
              <a:t>PminNoVars</a:t>
            </a:r>
            <a:endParaRPr lang="en-US" sz="1600" dirty="0"/>
          </a:p>
          <a:p>
            <a:pPr lvl="1"/>
            <a:r>
              <a:rPr lang="en-US" sz="1200" dirty="0"/>
              <a:t>%</a:t>
            </a:r>
            <a:r>
              <a:rPr lang="en-US" sz="1200" dirty="0" err="1"/>
              <a:t>PminkvarMax</a:t>
            </a:r>
            <a:r>
              <a:rPr lang="en-US" sz="1200" dirty="0"/>
              <a:t> = 60% (600kW)</a:t>
            </a:r>
          </a:p>
          <a:p>
            <a:pPr lvl="1"/>
            <a:r>
              <a:rPr lang="en-US" sz="1200" dirty="0"/>
              <a:t>%</a:t>
            </a:r>
            <a:r>
              <a:rPr lang="en-US" sz="1200" dirty="0" err="1"/>
              <a:t>PminNoVars</a:t>
            </a:r>
            <a:r>
              <a:rPr lang="en-US" sz="1200" dirty="0"/>
              <a:t> = 20% (200kW)</a:t>
            </a:r>
          </a:p>
          <a:p>
            <a:pPr lvl="1"/>
            <a:r>
              <a:rPr lang="en-US" sz="1200" dirty="0"/>
              <a:t>%</a:t>
            </a:r>
            <a:r>
              <a:rPr lang="en-US" sz="1200" dirty="0" err="1"/>
              <a:t>CutIn</a:t>
            </a:r>
            <a:r>
              <a:rPr lang="en-US" sz="1200" dirty="0"/>
              <a:t> = 33.333% of kVA (400kW)</a:t>
            </a:r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1775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pt-BR" sz="2800" dirty="0" err="1"/>
              <a:t>Scenario</a:t>
            </a:r>
            <a:r>
              <a:rPr lang="pt-BR" sz="2800" dirty="0"/>
              <a:t> 3.3</a:t>
            </a:r>
            <a:endParaRPr lang="en-US" sz="2800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AD7DB90-F7E9-48F2-BBB1-C75FB00A17AA}"/>
              </a:ext>
            </a:extLst>
          </p:cNvPr>
          <p:cNvSpPr txBox="1"/>
          <p:nvPr/>
        </p:nvSpPr>
        <p:spPr>
          <a:xfrm>
            <a:off x="5328626" y="1839871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pt-BR" dirty="0" err="1"/>
              <a:t>results</a:t>
            </a:r>
            <a:endParaRPr lang="en-US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2072AB5-ABFE-4FCD-BF8A-9C69D3193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116" y="2339557"/>
            <a:ext cx="4807767" cy="3653378"/>
          </a:xfrm>
          <a:prstGeom prst="rect">
            <a:avLst/>
          </a:prstGeom>
        </p:spPr>
      </p:pic>
      <p:sp>
        <p:nvSpPr>
          <p:cNvPr id="6" name="Retângulo 2">
            <a:extLst>
              <a:ext uri="{FF2B5EF4-FFF2-40B4-BE49-F238E27FC236}">
                <a16:creationId xmlns:a16="http://schemas.microsoft.com/office/drawing/2014/main" id="{548B4D44-84EC-4696-8681-EC3D41C91074}"/>
              </a:ext>
            </a:extLst>
          </p:cNvPr>
          <p:cNvSpPr/>
          <p:nvPr/>
        </p:nvSpPr>
        <p:spPr>
          <a:xfrm>
            <a:off x="259605" y="947319"/>
            <a:ext cx="6096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%</a:t>
            </a:r>
            <a:r>
              <a:rPr lang="en-US" sz="1600" dirty="0" err="1"/>
              <a:t>PminNoVars</a:t>
            </a:r>
            <a:r>
              <a:rPr lang="en-US" sz="1600" dirty="0"/>
              <a:t> = -1</a:t>
            </a:r>
          </a:p>
          <a:p>
            <a:pPr lvl="1"/>
            <a:r>
              <a:rPr lang="en-US" sz="1200" dirty="0"/>
              <a:t>%</a:t>
            </a:r>
            <a:r>
              <a:rPr lang="en-US" sz="1200" dirty="0" err="1"/>
              <a:t>PminkvarMax</a:t>
            </a:r>
            <a:r>
              <a:rPr lang="en-US" sz="1200" dirty="0"/>
              <a:t> = 60% (600kW)</a:t>
            </a:r>
          </a:p>
          <a:p>
            <a:pPr lvl="1"/>
            <a:r>
              <a:rPr lang="en-US" sz="1200" dirty="0"/>
              <a:t>%</a:t>
            </a:r>
            <a:r>
              <a:rPr lang="en-US" sz="1200" dirty="0" err="1"/>
              <a:t>CutIn</a:t>
            </a:r>
            <a:r>
              <a:rPr lang="en-US" sz="1200" dirty="0"/>
              <a:t> = 16.666% of kVA (200kW)</a:t>
            </a:r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48135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pt-BR" sz="2800" dirty="0" err="1"/>
              <a:t>Scenario</a:t>
            </a:r>
            <a:r>
              <a:rPr lang="pt-BR" sz="2800" dirty="0"/>
              <a:t> 3.4</a:t>
            </a:r>
            <a:endParaRPr lang="en-US" sz="2800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AD7DB90-F7E9-48F2-BBB1-C75FB00A17AA}"/>
              </a:ext>
            </a:extLst>
          </p:cNvPr>
          <p:cNvSpPr txBox="1"/>
          <p:nvPr/>
        </p:nvSpPr>
        <p:spPr>
          <a:xfrm>
            <a:off x="4804843" y="1655205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pt-BR" dirty="0" err="1"/>
              <a:t>results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922A47A-60DC-4FFD-AFB0-98069AE6A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081" y="2266833"/>
            <a:ext cx="5337838" cy="4019944"/>
          </a:xfrm>
          <a:prstGeom prst="rect">
            <a:avLst/>
          </a:prstGeom>
        </p:spPr>
      </p:pic>
      <p:sp>
        <p:nvSpPr>
          <p:cNvPr id="6" name="Retângulo 2">
            <a:extLst>
              <a:ext uri="{FF2B5EF4-FFF2-40B4-BE49-F238E27FC236}">
                <a16:creationId xmlns:a16="http://schemas.microsoft.com/office/drawing/2014/main" id="{EC593FCD-F4E4-45A6-B802-08533569BD3E}"/>
              </a:ext>
            </a:extLst>
          </p:cNvPr>
          <p:cNvSpPr/>
          <p:nvPr/>
        </p:nvSpPr>
        <p:spPr>
          <a:xfrm>
            <a:off x="259605" y="947319"/>
            <a:ext cx="6096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%</a:t>
            </a:r>
            <a:r>
              <a:rPr lang="en-US" sz="1600" dirty="0" err="1"/>
              <a:t>PminkvarMax</a:t>
            </a:r>
            <a:r>
              <a:rPr lang="en-US" sz="1600" dirty="0"/>
              <a:t> = -1</a:t>
            </a:r>
          </a:p>
          <a:p>
            <a:pPr lvl="1"/>
            <a:r>
              <a:rPr lang="en-US" sz="1200" dirty="0"/>
              <a:t>%</a:t>
            </a:r>
            <a:r>
              <a:rPr lang="en-US" sz="1200" dirty="0" err="1"/>
              <a:t>PminNoVars</a:t>
            </a:r>
            <a:r>
              <a:rPr lang="en-US" sz="1200" dirty="0"/>
              <a:t> = 40% (400kW)</a:t>
            </a:r>
          </a:p>
          <a:p>
            <a:pPr lvl="1"/>
            <a:r>
              <a:rPr lang="en-US" sz="1200" dirty="0"/>
              <a:t>%</a:t>
            </a:r>
            <a:r>
              <a:rPr lang="en-US" sz="1200" dirty="0" err="1"/>
              <a:t>CutIn</a:t>
            </a:r>
            <a:r>
              <a:rPr lang="en-US" sz="1200" dirty="0"/>
              <a:t> = 16.666% of kVA (200kW)</a:t>
            </a:r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36574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pt-BR" sz="2800" dirty="0" err="1"/>
              <a:t>Scenario</a:t>
            </a:r>
            <a:r>
              <a:rPr lang="pt-BR" sz="2800" dirty="0"/>
              <a:t> 3.5</a:t>
            </a:r>
            <a:endParaRPr lang="en-US" sz="2800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AD7DB90-F7E9-48F2-BBB1-C75FB00A17AA}"/>
              </a:ext>
            </a:extLst>
          </p:cNvPr>
          <p:cNvSpPr txBox="1"/>
          <p:nvPr/>
        </p:nvSpPr>
        <p:spPr>
          <a:xfrm>
            <a:off x="5355259" y="1757477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pt-BR" dirty="0" err="1"/>
              <a:t>results</a:t>
            </a:r>
            <a:endParaRPr lang="en-US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EC90194-08E2-4C20-AE95-AD460F103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794" y="2360032"/>
            <a:ext cx="5193622" cy="3845551"/>
          </a:xfrm>
          <a:prstGeom prst="rect">
            <a:avLst/>
          </a:prstGeom>
        </p:spPr>
      </p:pic>
      <p:sp>
        <p:nvSpPr>
          <p:cNvPr id="6" name="Retângulo 2">
            <a:extLst>
              <a:ext uri="{FF2B5EF4-FFF2-40B4-BE49-F238E27FC236}">
                <a16:creationId xmlns:a16="http://schemas.microsoft.com/office/drawing/2014/main" id="{5D217646-2C25-455D-AD64-7722ECAC711E}"/>
              </a:ext>
            </a:extLst>
          </p:cNvPr>
          <p:cNvSpPr/>
          <p:nvPr/>
        </p:nvSpPr>
        <p:spPr>
          <a:xfrm>
            <a:off x="259605" y="947319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%</a:t>
            </a:r>
            <a:r>
              <a:rPr lang="en-US" sz="1600" dirty="0" err="1"/>
              <a:t>PminkvarMax</a:t>
            </a:r>
            <a:r>
              <a:rPr lang="en-US" sz="1600" dirty="0"/>
              <a:t> = -1</a:t>
            </a:r>
          </a:p>
          <a:p>
            <a:r>
              <a:rPr lang="en-US" sz="1600" dirty="0"/>
              <a:t>%</a:t>
            </a:r>
            <a:r>
              <a:rPr lang="en-US" sz="1600" dirty="0" err="1"/>
              <a:t>PminNoVars</a:t>
            </a:r>
            <a:r>
              <a:rPr lang="en-US" sz="1600" dirty="0"/>
              <a:t> = -1</a:t>
            </a:r>
          </a:p>
          <a:p>
            <a:pPr lvl="1"/>
            <a:r>
              <a:rPr lang="en-US" sz="1200" dirty="0"/>
              <a:t>%</a:t>
            </a:r>
            <a:r>
              <a:rPr lang="en-US" sz="1200" dirty="0" err="1"/>
              <a:t>CutIn</a:t>
            </a:r>
            <a:r>
              <a:rPr lang="en-US" sz="1200" dirty="0"/>
              <a:t> = 16.666% of kVA (200kW)</a:t>
            </a:r>
          </a:p>
        </p:txBody>
      </p:sp>
    </p:spTree>
    <p:extLst>
      <p:ext uri="{BB962C8B-B14F-4D97-AF65-F5344CB8AC3E}">
        <p14:creationId xmlns:p14="http://schemas.microsoft.com/office/powerpoint/2010/main" val="1178433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pt-BR" sz="2800" dirty="0" err="1"/>
              <a:t>Scenario</a:t>
            </a:r>
            <a:r>
              <a:rPr lang="pt-BR" sz="2800" dirty="0"/>
              <a:t> 3.6</a:t>
            </a:r>
            <a:endParaRPr lang="en-US" sz="2800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AD7DB90-F7E9-48F2-BBB1-C75FB00A17AA}"/>
              </a:ext>
            </a:extLst>
          </p:cNvPr>
          <p:cNvSpPr txBox="1"/>
          <p:nvPr/>
        </p:nvSpPr>
        <p:spPr>
          <a:xfrm>
            <a:off x="4369838" y="1548943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pt-BR" dirty="0" err="1"/>
              <a:t>results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4F271F9-CEF5-4EB7-8AC9-610AA1BE8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88" y="2209955"/>
            <a:ext cx="5071508" cy="3819370"/>
          </a:xfrm>
          <a:prstGeom prst="rect">
            <a:avLst/>
          </a:prstGeom>
        </p:spPr>
      </p:pic>
      <p:sp>
        <p:nvSpPr>
          <p:cNvPr id="6" name="Retângulo 2">
            <a:extLst>
              <a:ext uri="{FF2B5EF4-FFF2-40B4-BE49-F238E27FC236}">
                <a16:creationId xmlns:a16="http://schemas.microsoft.com/office/drawing/2014/main" id="{D81F4DC4-833D-4329-9D53-2ED5945B373F}"/>
              </a:ext>
            </a:extLst>
          </p:cNvPr>
          <p:cNvSpPr/>
          <p:nvPr/>
        </p:nvSpPr>
        <p:spPr>
          <a:xfrm>
            <a:off x="259605" y="9473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1200" dirty="0"/>
              <a:t>%</a:t>
            </a:r>
            <a:r>
              <a:rPr lang="en-US" sz="1200" dirty="0" err="1"/>
              <a:t>PminkvarMax</a:t>
            </a:r>
            <a:r>
              <a:rPr lang="en-US" sz="1200" dirty="0"/>
              <a:t> = 60% (600kW)</a:t>
            </a:r>
          </a:p>
          <a:p>
            <a:pPr lvl="1"/>
            <a:r>
              <a:rPr lang="en-US" sz="1200" dirty="0"/>
              <a:t>%</a:t>
            </a:r>
            <a:r>
              <a:rPr lang="en-US" sz="1200" dirty="0" err="1"/>
              <a:t>PminNoVars</a:t>
            </a:r>
            <a:r>
              <a:rPr lang="en-US" sz="1200" dirty="0"/>
              <a:t> = 40% (400kW)</a:t>
            </a:r>
          </a:p>
          <a:p>
            <a:pPr lvl="1"/>
            <a:r>
              <a:rPr lang="en-US" sz="1200" dirty="0"/>
              <a:t>%</a:t>
            </a:r>
            <a:r>
              <a:rPr lang="en-US" sz="1200" dirty="0" err="1"/>
              <a:t>CutIn</a:t>
            </a:r>
            <a:r>
              <a:rPr lang="en-US" sz="1200" dirty="0"/>
              <a:t> = 0.01% of kVA</a:t>
            </a:r>
          </a:p>
        </p:txBody>
      </p:sp>
    </p:spTree>
    <p:extLst>
      <p:ext uri="{BB962C8B-B14F-4D97-AF65-F5344CB8AC3E}">
        <p14:creationId xmlns:p14="http://schemas.microsoft.com/office/powerpoint/2010/main" val="2503321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pt-BR" sz="2800" dirty="0" err="1"/>
              <a:t>Scenario</a:t>
            </a:r>
            <a:r>
              <a:rPr lang="pt-BR" sz="2800" dirty="0"/>
              <a:t> 3.7</a:t>
            </a:r>
            <a:endParaRPr lang="en-US" sz="2800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AD7DB90-F7E9-48F2-BBB1-C75FB00A17AA}"/>
              </a:ext>
            </a:extLst>
          </p:cNvPr>
          <p:cNvSpPr txBox="1"/>
          <p:nvPr/>
        </p:nvSpPr>
        <p:spPr>
          <a:xfrm>
            <a:off x="4369838" y="1548943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pt-BR" dirty="0" err="1"/>
              <a:t>results</a:t>
            </a:r>
            <a:endParaRPr lang="en-US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2E87E9C-FE55-4016-AA78-7F20E204E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107" y="2046666"/>
            <a:ext cx="5630154" cy="4267392"/>
          </a:xfrm>
          <a:prstGeom prst="rect">
            <a:avLst/>
          </a:prstGeom>
        </p:spPr>
      </p:pic>
      <p:sp>
        <p:nvSpPr>
          <p:cNvPr id="6" name="Retângulo 2">
            <a:extLst>
              <a:ext uri="{FF2B5EF4-FFF2-40B4-BE49-F238E27FC236}">
                <a16:creationId xmlns:a16="http://schemas.microsoft.com/office/drawing/2014/main" id="{CB72E682-2013-4032-B8C8-C432D805A523}"/>
              </a:ext>
            </a:extLst>
          </p:cNvPr>
          <p:cNvSpPr/>
          <p:nvPr/>
        </p:nvSpPr>
        <p:spPr>
          <a:xfrm>
            <a:off x="259605" y="947319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%</a:t>
            </a:r>
            <a:r>
              <a:rPr lang="en-US" sz="1600" dirty="0" err="1"/>
              <a:t>PminkvarMax</a:t>
            </a:r>
            <a:r>
              <a:rPr lang="en-US" sz="1600" dirty="0"/>
              <a:t> = -1</a:t>
            </a:r>
          </a:p>
          <a:p>
            <a:r>
              <a:rPr lang="en-US" sz="1600" dirty="0"/>
              <a:t>%</a:t>
            </a:r>
            <a:r>
              <a:rPr lang="en-US" sz="1600" dirty="0" err="1"/>
              <a:t>PminNoVars</a:t>
            </a:r>
            <a:r>
              <a:rPr lang="en-US" sz="1600" dirty="0"/>
              <a:t> = -1</a:t>
            </a:r>
          </a:p>
          <a:p>
            <a:pPr lvl="1"/>
            <a:r>
              <a:rPr lang="en-US" sz="1200" dirty="0"/>
              <a:t>%</a:t>
            </a:r>
            <a:r>
              <a:rPr lang="en-US" sz="1200" dirty="0" err="1"/>
              <a:t>CutIn</a:t>
            </a:r>
            <a:r>
              <a:rPr lang="en-US" sz="1200" dirty="0"/>
              <a:t> = 0.01% of kVA</a:t>
            </a:r>
          </a:p>
        </p:txBody>
      </p:sp>
    </p:spTree>
    <p:extLst>
      <p:ext uri="{BB962C8B-B14F-4D97-AF65-F5344CB8AC3E}">
        <p14:creationId xmlns:p14="http://schemas.microsoft.com/office/powerpoint/2010/main" val="3662667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pt-BR" sz="2800" dirty="0"/>
              <a:t>Base case DSS for </a:t>
            </a:r>
            <a:r>
              <a:rPr lang="pt-BR" sz="2800" dirty="0" err="1"/>
              <a:t>kvar</a:t>
            </a:r>
            <a:r>
              <a:rPr lang="pt-BR" sz="2800" dirty="0"/>
              <a:t> </a:t>
            </a:r>
            <a:r>
              <a:rPr lang="pt-BR" sz="2800" dirty="0" err="1"/>
              <a:t>indutive</a:t>
            </a:r>
            <a:r>
              <a:rPr lang="pt-BR" sz="2800" dirty="0"/>
              <a:t> – PVSystem </a:t>
            </a:r>
            <a:r>
              <a:rPr lang="pt-BR" sz="2800" dirty="0" err="1"/>
              <a:t>with</a:t>
            </a:r>
            <a:r>
              <a:rPr lang="pt-BR" sz="2800" dirty="0"/>
              <a:t> InvControl </a:t>
            </a:r>
            <a:r>
              <a:rPr lang="pt-BR" sz="2800" dirty="0" err="1"/>
              <a:t>with</a:t>
            </a:r>
            <a:r>
              <a:rPr lang="pt-BR" sz="2800" dirty="0"/>
              <a:t> VV – </a:t>
            </a:r>
            <a:r>
              <a:rPr lang="pt-BR" sz="2800" dirty="0" err="1"/>
              <a:t>Scenarios</a:t>
            </a:r>
            <a:r>
              <a:rPr lang="pt-BR" sz="2800" dirty="0"/>
              <a:t> 4. </a:t>
            </a:r>
            <a:endParaRPr lang="en-US" sz="28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0888661-0727-49B3-B072-06A2D765C1DE}"/>
              </a:ext>
            </a:extLst>
          </p:cNvPr>
          <p:cNvSpPr txBox="1"/>
          <p:nvPr/>
        </p:nvSpPr>
        <p:spPr>
          <a:xfrm>
            <a:off x="0" y="1062145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</a:t>
            </a:r>
            <a:r>
              <a:rPr lang="pt-BR" dirty="0" err="1"/>
              <a:t>PV_currentkvarlimit_VV.dss</a:t>
            </a:r>
            <a:r>
              <a:rPr lang="pt-BR" dirty="0"/>
              <a:t>)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C729C7-C6C7-4188-89BA-D6A4EA29E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37" y="1857571"/>
            <a:ext cx="9353725" cy="4391522"/>
          </a:xfrm>
          <a:prstGeom prst="rect">
            <a:avLst/>
          </a:prstGeom>
        </p:spPr>
      </p:pic>
      <p:cxnSp>
        <p:nvCxnSpPr>
          <p:cNvPr id="11" name="Conector reto 5">
            <a:extLst>
              <a:ext uri="{FF2B5EF4-FFF2-40B4-BE49-F238E27FC236}">
                <a16:creationId xmlns:a16="http://schemas.microsoft.com/office/drawing/2014/main" id="{B1FB4BA7-0262-4DCB-A142-BD2824FD7E0B}"/>
              </a:ext>
            </a:extLst>
          </p:cNvPr>
          <p:cNvCxnSpPr/>
          <p:nvPr/>
        </p:nvCxnSpPr>
        <p:spPr>
          <a:xfrm>
            <a:off x="4906206" y="2396934"/>
            <a:ext cx="7634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to 6">
            <a:extLst>
              <a:ext uri="{FF2B5EF4-FFF2-40B4-BE49-F238E27FC236}">
                <a16:creationId xmlns:a16="http://schemas.microsoft.com/office/drawing/2014/main" id="{9765C0D5-A401-4227-A127-1A88EA5FE95F}"/>
              </a:ext>
            </a:extLst>
          </p:cNvPr>
          <p:cNvCxnSpPr>
            <a:cxnSpLocks/>
          </p:cNvCxnSpPr>
          <p:nvPr/>
        </p:nvCxnSpPr>
        <p:spPr>
          <a:xfrm>
            <a:off x="6975288" y="3891190"/>
            <a:ext cx="121032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CaixaDeTexto 7">
            <a:extLst>
              <a:ext uri="{FF2B5EF4-FFF2-40B4-BE49-F238E27FC236}">
                <a16:creationId xmlns:a16="http://schemas.microsoft.com/office/drawing/2014/main" id="{A774092C-80DC-4343-A9EE-DA2574AEF199}"/>
              </a:ext>
            </a:extLst>
          </p:cNvPr>
          <p:cNvSpPr txBox="1"/>
          <p:nvPr/>
        </p:nvSpPr>
        <p:spPr>
          <a:xfrm>
            <a:off x="6827470" y="2116795"/>
            <a:ext cx="251367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pu is changed to 1.06</a:t>
            </a:r>
            <a:endParaRPr lang="en-US" dirty="0"/>
          </a:p>
        </p:txBody>
      </p:sp>
      <p:cxnSp>
        <p:nvCxnSpPr>
          <p:cNvPr id="14" name="Conector reto 8">
            <a:extLst>
              <a:ext uri="{FF2B5EF4-FFF2-40B4-BE49-F238E27FC236}">
                <a16:creationId xmlns:a16="http://schemas.microsoft.com/office/drawing/2014/main" id="{F3674263-A91D-49B4-ABFA-FECD822F3E85}"/>
              </a:ext>
            </a:extLst>
          </p:cNvPr>
          <p:cNvCxnSpPr/>
          <p:nvPr/>
        </p:nvCxnSpPr>
        <p:spPr>
          <a:xfrm>
            <a:off x="4656051" y="4858953"/>
            <a:ext cx="7634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0471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pt-BR" sz="2800" dirty="0" err="1"/>
              <a:t>Scenario</a:t>
            </a:r>
            <a:r>
              <a:rPr lang="pt-BR" sz="2800" dirty="0"/>
              <a:t> 4.1</a:t>
            </a:r>
            <a:endParaRPr lang="en-US" sz="2800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AD7DB90-F7E9-48F2-BBB1-C75FB00A17AA}"/>
              </a:ext>
            </a:extLst>
          </p:cNvPr>
          <p:cNvSpPr txBox="1"/>
          <p:nvPr/>
        </p:nvSpPr>
        <p:spPr>
          <a:xfrm>
            <a:off x="4733822" y="1733609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pt-BR" dirty="0" err="1"/>
              <a:t>results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C8866F4-C160-4E8E-9177-CFB846722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891" y="2102941"/>
            <a:ext cx="5406039" cy="4050826"/>
          </a:xfrm>
          <a:prstGeom prst="rect">
            <a:avLst/>
          </a:prstGeom>
        </p:spPr>
      </p:pic>
      <p:sp>
        <p:nvSpPr>
          <p:cNvPr id="6" name="Retângulo 2">
            <a:extLst>
              <a:ext uri="{FF2B5EF4-FFF2-40B4-BE49-F238E27FC236}">
                <a16:creationId xmlns:a16="http://schemas.microsoft.com/office/drawing/2014/main" id="{3933E3CE-1204-42B4-BD3E-BD84D3E6CF23}"/>
              </a:ext>
            </a:extLst>
          </p:cNvPr>
          <p:cNvSpPr/>
          <p:nvPr/>
        </p:nvSpPr>
        <p:spPr>
          <a:xfrm>
            <a:off x="205149" y="886366"/>
            <a:ext cx="6096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%</a:t>
            </a:r>
            <a:r>
              <a:rPr lang="en-US" sz="1600" dirty="0" err="1"/>
              <a:t>CutIn</a:t>
            </a:r>
            <a:r>
              <a:rPr lang="en-US" sz="1600" dirty="0"/>
              <a:t> &lt; %</a:t>
            </a:r>
            <a:r>
              <a:rPr lang="en-US" sz="1600" dirty="0" err="1"/>
              <a:t>PminNoVars</a:t>
            </a:r>
            <a:endParaRPr lang="en-US" sz="1600" dirty="0"/>
          </a:p>
          <a:p>
            <a:pPr lvl="1"/>
            <a:r>
              <a:rPr lang="en-US" sz="1200" dirty="0"/>
              <a:t>%</a:t>
            </a:r>
            <a:r>
              <a:rPr lang="en-US" sz="1200" dirty="0" err="1"/>
              <a:t>PminkvarMax</a:t>
            </a:r>
            <a:r>
              <a:rPr lang="en-US" sz="1200" dirty="0"/>
              <a:t> = 60% (600kW)</a:t>
            </a:r>
          </a:p>
          <a:p>
            <a:pPr lvl="1"/>
            <a:r>
              <a:rPr lang="en-US" sz="1200" dirty="0"/>
              <a:t>%</a:t>
            </a:r>
            <a:r>
              <a:rPr lang="en-US" sz="1200" dirty="0" err="1"/>
              <a:t>PminNoVars</a:t>
            </a:r>
            <a:r>
              <a:rPr lang="en-US" sz="1200" dirty="0"/>
              <a:t> = 40% (400kW)</a:t>
            </a:r>
          </a:p>
          <a:p>
            <a:pPr lvl="1"/>
            <a:r>
              <a:rPr lang="en-US" sz="1200" dirty="0"/>
              <a:t>%</a:t>
            </a:r>
            <a:r>
              <a:rPr lang="en-US" sz="1200" dirty="0" err="1"/>
              <a:t>CutIn</a:t>
            </a:r>
            <a:r>
              <a:rPr lang="en-US" sz="1200" dirty="0"/>
              <a:t> = 16.666% of kVA (200kW)</a:t>
            </a:r>
          </a:p>
        </p:txBody>
      </p:sp>
    </p:spTree>
    <p:extLst>
      <p:ext uri="{BB962C8B-B14F-4D97-AF65-F5344CB8AC3E}">
        <p14:creationId xmlns:p14="http://schemas.microsoft.com/office/powerpoint/2010/main" val="1112735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pt-BR" sz="2800" dirty="0" err="1"/>
              <a:t>Scenario</a:t>
            </a:r>
            <a:r>
              <a:rPr lang="pt-BR" sz="2800" dirty="0"/>
              <a:t> 4.2</a:t>
            </a:r>
            <a:endParaRPr lang="en-US" sz="2800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AD7DB90-F7E9-48F2-BBB1-C75FB00A17AA}"/>
              </a:ext>
            </a:extLst>
          </p:cNvPr>
          <p:cNvSpPr txBox="1"/>
          <p:nvPr/>
        </p:nvSpPr>
        <p:spPr>
          <a:xfrm>
            <a:off x="4716067" y="1548943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pt-BR" dirty="0" err="1"/>
              <a:t>results</a:t>
            </a:r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9DF8335-E1BB-4C83-84BA-1F83A3E25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122" y="2024537"/>
            <a:ext cx="5549480" cy="4255363"/>
          </a:xfrm>
          <a:prstGeom prst="rect">
            <a:avLst/>
          </a:prstGeom>
        </p:spPr>
      </p:pic>
      <p:sp>
        <p:nvSpPr>
          <p:cNvPr id="6" name="Retângulo 2">
            <a:extLst>
              <a:ext uri="{FF2B5EF4-FFF2-40B4-BE49-F238E27FC236}">
                <a16:creationId xmlns:a16="http://schemas.microsoft.com/office/drawing/2014/main" id="{1ADE6664-D214-4FD6-85D1-9125CFDEE77F}"/>
              </a:ext>
            </a:extLst>
          </p:cNvPr>
          <p:cNvSpPr/>
          <p:nvPr/>
        </p:nvSpPr>
        <p:spPr>
          <a:xfrm>
            <a:off x="259605" y="947319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%</a:t>
            </a:r>
            <a:r>
              <a:rPr lang="en-US" sz="1600" dirty="0" err="1"/>
              <a:t>CutIn</a:t>
            </a:r>
            <a:r>
              <a:rPr lang="en-US" sz="1600" dirty="0"/>
              <a:t> &lt; %</a:t>
            </a:r>
            <a:r>
              <a:rPr lang="en-US" sz="1600" dirty="0" err="1"/>
              <a:t>PminNoVars</a:t>
            </a:r>
            <a:endParaRPr lang="en-US" sz="1600" dirty="0"/>
          </a:p>
          <a:p>
            <a:pPr lvl="1"/>
            <a:r>
              <a:rPr lang="en-US" sz="1200" dirty="0"/>
              <a:t>%</a:t>
            </a:r>
            <a:r>
              <a:rPr lang="en-US" sz="1200" dirty="0" err="1"/>
              <a:t>PminkvarMax</a:t>
            </a:r>
            <a:r>
              <a:rPr lang="en-US" sz="1200" dirty="0"/>
              <a:t> = 60% (600kW)</a:t>
            </a:r>
          </a:p>
          <a:p>
            <a:pPr lvl="1"/>
            <a:r>
              <a:rPr lang="en-US" sz="1200" dirty="0"/>
              <a:t>%</a:t>
            </a:r>
            <a:r>
              <a:rPr lang="en-US" sz="1200" dirty="0" err="1"/>
              <a:t>PminNoVars</a:t>
            </a:r>
            <a:r>
              <a:rPr lang="en-US" sz="1200" dirty="0"/>
              <a:t> = 20% (200kW)</a:t>
            </a:r>
          </a:p>
          <a:p>
            <a:pPr lvl="1"/>
            <a:r>
              <a:rPr lang="en-US" sz="1200" dirty="0"/>
              <a:t>%</a:t>
            </a:r>
            <a:r>
              <a:rPr lang="en-US" sz="1200" dirty="0" err="1"/>
              <a:t>CutIn</a:t>
            </a:r>
            <a:r>
              <a:rPr lang="en-US" sz="1200" dirty="0"/>
              <a:t> = 33.333% of kVA (400kW)</a:t>
            </a:r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45508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990E68-BC75-4D7F-86CF-F89A910E1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7" y="1645954"/>
            <a:ext cx="11984126" cy="4448599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pt-BR" sz="2800" dirty="0"/>
              <a:t>Base case DSS for </a:t>
            </a:r>
            <a:r>
              <a:rPr lang="pt-BR" sz="2800" dirty="0" err="1"/>
              <a:t>kvar</a:t>
            </a:r>
            <a:r>
              <a:rPr lang="pt-BR" sz="2800" dirty="0"/>
              <a:t> </a:t>
            </a:r>
            <a:r>
              <a:rPr lang="pt-BR" sz="2800" dirty="0" err="1"/>
              <a:t>capacitive</a:t>
            </a:r>
            <a:r>
              <a:rPr lang="pt-BR" sz="2800" dirty="0"/>
              <a:t> – PVSystem </a:t>
            </a:r>
            <a:r>
              <a:rPr lang="pt-BR" sz="2800" dirty="0" err="1"/>
              <a:t>only</a:t>
            </a:r>
            <a:r>
              <a:rPr lang="pt-BR" sz="2800" dirty="0"/>
              <a:t> – </a:t>
            </a:r>
            <a:r>
              <a:rPr lang="pt-BR" sz="2800" dirty="0" err="1"/>
              <a:t>Scenarios</a:t>
            </a:r>
            <a:r>
              <a:rPr lang="pt-BR" sz="2800" dirty="0"/>
              <a:t> 1.</a:t>
            </a:r>
            <a:endParaRPr lang="en-US" sz="28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0888661-0727-49B3-B072-06A2D765C1DE}"/>
              </a:ext>
            </a:extLst>
          </p:cNvPr>
          <p:cNvSpPr txBox="1"/>
          <p:nvPr/>
        </p:nvSpPr>
        <p:spPr>
          <a:xfrm>
            <a:off x="0" y="1062145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</a:t>
            </a:r>
            <a:r>
              <a:rPr lang="pt-BR" dirty="0" err="1"/>
              <a:t>PV_currentkvarlimit_kvar.dss</a:t>
            </a:r>
            <a:r>
              <a:rPr lang="pt-BR" dirty="0"/>
              <a:t>)</a:t>
            </a:r>
            <a:endParaRPr lang="en-US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FE88825A-5721-4571-8550-292649FAB8BA}"/>
              </a:ext>
            </a:extLst>
          </p:cNvPr>
          <p:cNvCxnSpPr>
            <a:cxnSpLocks/>
          </p:cNvCxnSpPr>
          <p:nvPr/>
        </p:nvCxnSpPr>
        <p:spPr>
          <a:xfrm>
            <a:off x="9542477" y="4253304"/>
            <a:ext cx="95215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95B070FA-4E6A-448A-8CD6-0410B9F54B4F}"/>
              </a:ext>
            </a:extLst>
          </p:cNvPr>
          <p:cNvCxnSpPr>
            <a:cxnSpLocks/>
          </p:cNvCxnSpPr>
          <p:nvPr/>
        </p:nvCxnSpPr>
        <p:spPr>
          <a:xfrm>
            <a:off x="6150446" y="4253304"/>
            <a:ext cx="121032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556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pt-BR" sz="2800" dirty="0" err="1"/>
              <a:t>Scenario</a:t>
            </a:r>
            <a:r>
              <a:rPr lang="pt-BR" sz="2800" dirty="0"/>
              <a:t> 4.3</a:t>
            </a:r>
            <a:endParaRPr lang="en-US" sz="2800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AD7DB90-F7E9-48F2-BBB1-C75FB00A17AA}"/>
              </a:ext>
            </a:extLst>
          </p:cNvPr>
          <p:cNvSpPr txBox="1"/>
          <p:nvPr/>
        </p:nvSpPr>
        <p:spPr>
          <a:xfrm>
            <a:off x="5328626" y="1839871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pt-BR" dirty="0" err="1"/>
              <a:t>results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3989150-EF93-404F-8344-228E59DDA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712" y="2209203"/>
            <a:ext cx="5131016" cy="3723033"/>
          </a:xfrm>
          <a:prstGeom prst="rect">
            <a:avLst/>
          </a:prstGeom>
        </p:spPr>
      </p:pic>
      <p:sp>
        <p:nvSpPr>
          <p:cNvPr id="6" name="Retângulo 2">
            <a:extLst>
              <a:ext uri="{FF2B5EF4-FFF2-40B4-BE49-F238E27FC236}">
                <a16:creationId xmlns:a16="http://schemas.microsoft.com/office/drawing/2014/main" id="{23B786F1-42E6-4841-9A71-D64FA1282403}"/>
              </a:ext>
            </a:extLst>
          </p:cNvPr>
          <p:cNvSpPr/>
          <p:nvPr/>
        </p:nvSpPr>
        <p:spPr>
          <a:xfrm>
            <a:off x="259605" y="947319"/>
            <a:ext cx="6096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%</a:t>
            </a:r>
            <a:r>
              <a:rPr lang="en-US" sz="1600" dirty="0" err="1"/>
              <a:t>PminNoVars</a:t>
            </a:r>
            <a:r>
              <a:rPr lang="en-US" sz="1600" dirty="0"/>
              <a:t> = -1</a:t>
            </a:r>
          </a:p>
          <a:p>
            <a:pPr lvl="1"/>
            <a:r>
              <a:rPr lang="en-US" sz="1200" dirty="0"/>
              <a:t>%</a:t>
            </a:r>
            <a:r>
              <a:rPr lang="en-US" sz="1200" dirty="0" err="1"/>
              <a:t>PminkvarMax</a:t>
            </a:r>
            <a:r>
              <a:rPr lang="en-US" sz="1200" dirty="0"/>
              <a:t> = 60% (600kW)</a:t>
            </a:r>
          </a:p>
          <a:p>
            <a:pPr lvl="1"/>
            <a:r>
              <a:rPr lang="en-US" sz="1200" dirty="0"/>
              <a:t>%</a:t>
            </a:r>
            <a:r>
              <a:rPr lang="en-US" sz="1200" dirty="0" err="1"/>
              <a:t>CutIn</a:t>
            </a:r>
            <a:r>
              <a:rPr lang="en-US" sz="1200" dirty="0"/>
              <a:t> = 16.666% of kVA (200kW)</a:t>
            </a:r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269113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pt-BR" sz="2800" dirty="0" err="1"/>
              <a:t>Scenario</a:t>
            </a:r>
            <a:r>
              <a:rPr lang="pt-BR" sz="2800" dirty="0"/>
              <a:t> 4.4</a:t>
            </a:r>
            <a:endParaRPr lang="en-US" sz="2800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AD7DB90-F7E9-48F2-BBB1-C75FB00A17AA}"/>
              </a:ext>
            </a:extLst>
          </p:cNvPr>
          <p:cNvSpPr txBox="1"/>
          <p:nvPr/>
        </p:nvSpPr>
        <p:spPr>
          <a:xfrm>
            <a:off x="4804843" y="1655205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pt-BR" dirty="0" err="1"/>
              <a:t>results</a:t>
            </a:r>
            <a:endParaRPr lang="en-US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71928FF-614F-4955-BB3F-0A2A633BC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303" y="2024537"/>
            <a:ext cx="5177393" cy="4024474"/>
          </a:xfrm>
          <a:prstGeom prst="rect">
            <a:avLst/>
          </a:prstGeom>
        </p:spPr>
      </p:pic>
      <p:sp>
        <p:nvSpPr>
          <p:cNvPr id="6" name="Retângulo 2">
            <a:extLst>
              <a:ext uri="{FF2B5EF4-FFF2-40B4-BE49-F238E27FC236}">
                <a16:creationId xmlns:a16="http://schemas.microsoft.com/office/drawing/2014/main" id="{839B5C32-5B29-4318-86C5-84A8E54E1EAC}"/>
              </a:ext>
            </a:extLst>
          </p:cNvPr>
          <p:cNvSpPr/>
          <p:nvPr/>
        </p:nvSpPr>
        <p:spPr>
          <a:xfrm>
            <a:off x="259605" y="947319"/>
            <a:ext cx="6096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%</a:t>
            </a:r>
            <a:r>
              <a:rPr lang="en-US" sz="1600" dirty="0" err="1"/>
              <a:t>PminkvarMax</a:t>
            </a:r>
            <a:r>
              <a:rPr lang="en-US" sz="1600" dirty="0"/>
              <a:t> = -1</a:t>
            </a:r>
          </a:p>
          <a:p>
            <a:pPr lvl="1"/>
            <a:r>
              <a:rPr lang="en-US" sz="1200" dirty="0"/>
              <a:t>%</a:t>
            </a:r>
            <a:r>
              <a:rPr lang="en-US" sz="1200" dirty="0" err="1"/>
              <a:t>PminNoVars</a:t>
            </a:r>
            <a:r>
              <a:rPr lang="en-US" sz="1200" dirty="0"/>
              <a:t> = 40% (400kW)</a:t>
            </a:r>
          </a:p>
          <a:p>
            <a:pPr lvl="1"/>
            <a:r>
              <a:rPr lang="en-US" sz="1200" dirty="0"/>
              <a:t>%</a:t>
            </a:r>
            <a:r>
              <a:rPr lang="en-US" sz="1200" dirty="0" err="1"/>
              <a:t>CutIn</a:t>
            </a:r>
            <a:r>
              <a:rPr lang="en-US" sz="1200" dirty="0"/>
              <a:t> = 16.666% of kVA (200kW)</a:t>
            </a:r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080990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pt-BR" sz="2800" dirty="0" err="1"/>
              <a:t>Scenario</a:t>
            </a:r>
            <a:r>
              <a:rPr lang="pt-BR" sz="2800" dirty="0"/>
              <a:t> 4.5</a:t>
            </a:r>
            <a:endParaRPr lang="en-US" sz="2800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AD7DB90-F7E9-48F2-BBB1-C75FB00A17AA}"/>
              </a:ext>
            </a:extLst>
          </p:cNvPr>
          <p:cNvSpPr txBox="1"/>
          <p:nvPr/>
        </p:nvSpPr>
        <p:spPr>
          <a:xfrm>
            <a:off x="5355259" y="1757477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pt-BR" dirty="0" err="1"/>
              <a:t>results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BF1523F-27B1-4C5F-BF48-303C70799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515" y="2167526"/>
            <a:ext cx="5128889" cy="3875003"/>
          </a:xfrm>
          <a:prstGeom prst="rect">
            <a:avLst/>
          </a:prstGeom>
        </p:spPr>
      </p:pic>
      <p:sp>
        <p:nvSpPr>
          <p:cNvPr id="6" name="Retângulo 2">
            <a:extLst>
              <a:ext uri="{FF2B5EF4-FFF2-40B4-BE49-F238E27FC236}">
                <a16:creationId xmlns:a16="http://schemas.microsoft.com/office/drawing/2014/main" id="{B28935F8-D3BF-4CBE-9117-D86829EB6B9A}"/>
              </a:ext>
            </a:extLst>
          </p:cNvPr>
          <p:cNvSpPr/>
          <p:nvPr/>
        </p:nvSpPr>
        <p:spPr>
          <a:xfrm>
            <a:off x="259605" y="947319"/>
            <a:ext cx="6096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%</a:t>
            </a:r>
            <a:r>
              <a:rPr lang="en-US" sz="1600" dirty="0" err="1"/>
              <a:t>PminkvarMax</a:t>
            </a:r>
            <a:r>
              <a:rPr lang="en-US" sz="1600" dirty="0"/>
              <a:t> = -1</a:t>
            </a:r>
          </a:p>
          <a:p>
            <a:pPr lvl="1"/>
            <a:r>
              <a:rPr lang="en-US" sz="1200" dirty="0"/>
              <a:t>%</a:t>
            </a:r>
            <a:r>
              <a:rPr lang="en-US" sz="1200" dirty="0" err="1"/>
              <a:t>PminNoVars</a:t>
            </a:r>
            <a:r>
              <a:rPr lang="en-US" sz="1200" dirty="0"/>
              <a:t> = 40% (400kW)</a:t>
            </a:r>
          </a:p>
          <a:p>
            <a:pPr lvl="1"/>
            <a:r>
              <a:rPr lang="en-US" sz="1200" dirty="0"/>
              <a:t>%</a:t>
            </a:r>
            <a:r>
              <a:rPr lang="en-US" sz="1200" dirty="0" err="1"/>
              <a:t>CutIn</a:t>
            </a:r>
            <a:r>
              <a:rPr lang="en-US" sz="1200" dirty="0"/>
              <a:t> = 16.666% of kVA (200kW)</a:t>
            </a:r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20725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pt-BR" sz="2800" dirty="0" err="1"/>
              <a:t>Scenario</a:t>
            </a:r>
            <a:r>
              <a:rPr lang="pt-BR" sz="2800" dirty="0"/>
              <a:t> 4.6</a:t>
            </a:r>
            <a:endParaRPr lang="en-US" sz="2800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AD7DB90-F7E9-48F2-BBB1-C75FB00A17AA}"/>
              </a:ext>
            </a:extLst>
          </p:cNvPr>
          <p:cNvSpPr txBox="1"/>
          <p:nvPr/>
        </p:nvSpPr>
        <p:spPr>
          <a:xfrm>
            <a:off x="4369838" y="1548943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pt-BR" dirty="0" err="1"/>
              <a:t>results</a:t>
            </a:r>
            <a:endParaRPr lang="en-US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476DED2-E486-47B4-9386-6AB767ADC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224" y="1994379"/>
            <a:ext cx="5191680" cy="3790069"/>
          </a:xfrm>
          <a:prstGeom prst="rect">
            <a:avLst/>
          </a:prstGeom>
        </p:spPr>
      </p:pic>
      <p:sp>
        <p:nvSpPr>
          <p:cNvPr id="6" name="Retângulo 2">
            <a:extLst>
              <a:ext uri="{FF2B5EF4-FFF2-40B4-BE49-F238E27FC236}">
                <a16:creationId xmlns:a16="http://schemas.microsoft.com/office/drawing/2014/main" id="{29FCC62F-9545-45D3-B460-009C91880F45}"/>
              </a:ext>
            </a:extLst>
          </p:cNvPr>
          <p:cNvSpPr/>
          <p:nvPr/>
        </p:nvSpPr>
        <p:spPr>
          <a:xfrm>
            <a:off x="259605" y="9473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1200" dirty="0"/>
              <a:t>%</a:t>
            </a:r>
            <a:r>
              <a:rPr lang="en-US" sz="1200" dirty="0" err="1"/>
              <a:t>PminkvarMax</a:t>
            </a:r>
            <a:r>
              <a:rPr lang="en-US" sz="1200" dirty="0"/>
              <a:t> = 60% (600kW)</a:t>
            </a:r>
          </a:p>
          <a:p>
            <a:pPr lvl="1"/>
            <a:r>
              <a:rPr lang="en-US" sz="1200" dirty="0"/>
              <a:t>%</a:t>
            </a:r>
            <a:r>
              <a:rPr lang="en-US" sz="1200" dirty="0" err="1"/>
              <a:t>PminNoVars</a:t>
            </a:r>
            <a:r>
              <a:rPr lang="en-US" sz="1200" dirty="0"/>
              <a:t> = 40% (400kW)</a:t>
            </a:r>
          </a:p>
          <a:p>
            <a:pPr lvl="1"/>
            <a:r>
              <a:rPr lang="en-US" sz="1200" dirty="0"/>
              <a:t>%</a:t>
            </a:r>
            <a:r>
              <a:rPr lang="en-US" sz="1200" dirty="0" err="1"/>
              <a:t>CutIn</a:t>
            </a:r>
            <a:r>
              <a:rPr lang="en-US" sz="1200" dirty="0"/>
              <a:t> = 0.01% of kVA</a:t>
            </a:r>
          </a:p>
        </p:txBody>
      </p:sp>
    </p:spTree>
    <p:extLst>
      <p:ext uri="{BB962C8B-B14F-4D97-AF65-F5344CB8AC3E}">
        <p14:creationId xmlns:p14="http://schemas.microsoft.com/office/powerpoint/2010/main" val="23857041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pt-BR" sz="2800" dirty="0" err="1"/>
              <a:t>Scenario</a:t>
            </a:r>
            <a:r>
              <a:rPr lang="pt-BR" sz="2800" dirty="0"/>
              <a:t> 4.7</a:t>
            </a:r>
            <a:endParaRPr lang="en-US" sz="2800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AD7DB90-F7E9-48F2-BBB1-C75FB00A17AA}"/>
              </a:ext>
            </a:extLst>
          </p:cNvPr>
          <p:cNvSpPr txBox="1"/>
          <p:nvPr/>
        </p:nvSpPr>
        <p:spPr>
          <a:xfrm>
            <a:off x="4369838" y="1548943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pt-BR" dirty="0" err="1"/>
              <a:t>results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9297425-3087-4C9B-8029-8B5A26B9F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230" y="1999040"/>
            <a:ext cx="5944987" cy="4528730"/>
          </a:xfrm>
          <a:prstGeom prst="rect">
            <a:avLst/>
          </a:prstGeom>
        </p:spPr>
      </p:pic>
      <p:sp>
        <p:nvSpPr>
          <p:cNvPr id="6" name="Retângulo 2">
            <a:extLst>
              <a:ext uri="{FF2B5EF4-FFF2-40B4-BE49-F238E27FC236}">
                <a16:creationId xmlns:a16="http://schemas.microsoft.com/office/drawing/2014/main" id="{9565F70F-FC5B-45D9-9FB3-AB2AA13D6B99}"/>
              </a:ext>
            </a:extLst>
          </p:cNvPr>
          <p:cNvSpPr/>
          <p:nvPr/>
        </p:nvSpPr>
        <p:spPr>
          <a:xfrm>
            <a:off x="259605" y="947319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%</a:t>
            </a:r>
            <a:r>
              <a:rPr lang="en-US" sz="1600" dirty="0" err="1"/>
              <a:t>PminkvarMax</a:t>
            </a:r>
            <a:r>
              <a:rPr lang="en-US" sz="1600" dirty="0"/>
              <a:t> = -1</a:t>
            </a:r>
          </a:p>
          <a:p>
            <a:r>
              <a:rPr lang="en-US" sz="1600" dirty="0"/>
              <a:t>%</a:t>
            </a:r>
            <a:r>
              <a:rPr lang="en-US" sz="1600" dirty="0" err="1"/>
              <a:t>PminNoVars</a:t>
            </a:r>
            <a:r>
              <a:rPr lang="en-US" sz="1600" dirty="0"/>
              <a:t> = -1</a:t>
            </a:r>
          </a:p>
          <a:p>
            <a:pPr lvl="1"/>
            <a:r>
              <a:rPr lang="en-US" sz="1200" dirty="0"/>
              <a:t>%</a:t>
            </a:r>
            <a:r>
              <a:rPr lang="en-US" sz="1200" dirty="0" err="1"/>
              <a:t>CutIn</a:t>
            </a:r>
            <a:r>
              <a:rPr lang="en-US" sz="1200" dirty="0"/>
              <a:t> = 0.01% of kVA</a:t>
            </a:r>
          </a:p>
        </p:txBody>
      </p:sp>
    </p:spTree>
    <p:extLst>
      <p:ext uri="{BB962C8B-B14F-4D97-AF65-F5344CB8AC3E}">
        <p14:creationId xmlns:p14="http://schemas.microsoft.com/office/powerpoint/2010/main" val="143352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pt-BR" sz="2800" dirty="0" err="1"/>
              <a:t>Scenario</a:t>
            </a:r>
            <a:r>
              <a:rPr lang="pt-BR" sz="2800" dirty="0"/>
              <a:t> 1.1</a:t>
            </a:r>
            <a:endParaRPr lang="en-US" sz="2800" dirty="0"/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CE017D4E-48D7-4EE0-B8B9-8A95EDCDB61B}"/>
              </a:ext>
            </a:extLst>
          </p:cNvPr>
          <p:cNvGrpSpPr/>
          <p:nvPr/>
        </p:nvGrpSpPr>
        <p:grpSpPr>
          <a:xfrm>
            <a:off x="73475" y="2361459"/>
            <a:ext cx="5702646" cy="2867305"/>
            <a:chOff x="783689" y="3109037"/>
            <a:chExt cx="7302384" cy="3388894"/>
          </a:xfrm>
        </p:grpSpPr>
        <p:cxnSp>
          <p:nvCxnSpPr>
            <p:cNvPr id="10" name="Straight Arrow Connector 47">
              <a:extLst>
                <a:ext uri="{FF2B5EF4-FFF2-40B4-BE49-F238E27FC236}">
                  <a16:creationId xmlns:a16="http://schemas.microsoft.com/office/drawing/2014/main" id="{46564A1E-3ED9-462D-8A0B-2E62B130C38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06868" y="3752037"/>
              <a:ext cx="0" cy="73107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Straight Arrow Connector 50">
              <a:extLst>
                <a:ext uri="{FF2B5EF4-FFF2-40B4-BE49-F238E27FC236}">
                  <a16:creationId xmlns:a16="http://schemas.microsoft.com/office/drawing/2014/main" id="{8E633BFE-2DF6-4698-A680-893D7376090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10200" y="3772854"/>
              <a:ext cx="1" cy="28852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Freeform: Shape 26">
              <a:extLst>
                <a:ext uri="{FF2B5EF4-FFF2-40B4-BE49-F238E27FC236}">
                  <a16:creationId xmlns:a16="http://schemas.microsoft.com/office/drawing/2014/main" id="{F31DC806-4129-44B4-B69D-90CAF35EAF71}"/>
                </a:ext>
              </a:extLst>
            </p:cNvPr>
            <p:cNvSpPr/>
            <p:nvPr/>
          </p:nvSpPr>
          <p:spPr bwMode="auto">
            <a:xfrm>
              <a:off x="3787185" y="4198335"/>
              <a:ext cx="3790950" cy="1082040"/>
            </a:xfrm>
            <a:custGeom>
              <a:avLst/>
              <a:gdLst>
                <a:gd name="connsiteX0" fmla="*/ 0 w 3790950"/>
                <a:gd name="connsiteY0" fmla="*/ 1082040 h 1082040"/>
                <a:gd name="connsiteX1" fmla="*/ 0 w 3790950"/>
                <a:gd name="connsiteY1" fmla="*/ 464820 h 1082040"/>
                <a:gd name="connsiteX2" fmla="*/ 1908810 w 3790950"/>
                <a:gd name="connsiteY2" fmla="*/ 0 h 1082040"/>
                <a:gd name="connsiteX3" fmla="*/ 3790950 w 3790950"/>
                <a:gd name="connsiteY3" fmla="*/ 3810 h 1082040"/>
                <a:gd name="connsiteX4" fmla="*/ 3783330 w 3790950"/>
                <a:gd name="connsiteY4" fmla="*/ 1082040 h 1082040"/>
                <a:gd name="connsiteX5" fmla="*/ 0 w 3790950"/>
                <a:gd name="connsiteY5" fmla="*/ 1082040 h 1082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90950" h="1082040">
                  <a:moveTo>
                    <a:pt x="0" y="1082040"/>
                  </a:moveTo>
                  <a:lnTo>
                    <a:pt x="0" y="464820"/>
                  </a:lnTo>
                  <a:lnTo>
                    <a:pt x="1908810" y="0"/>
                  </a:lnTo>
                  <a:lnTo>
                    <a:pt x="3790950" y="3810"/>
                  </a:lnTo>
                  <a:lnTo>
                    <a:pt x="3783330" y="1082040"/>
                  </a:lnTo>
                  <a:lnTo>
                    <a:pt x="0" y="1082040"/>
                  </a:lnTo>
                  <a:close/>
                </a:path>
              </a:pathLst>
            </a:custGeom>
            <a:solidFill>
              <a:srgbClr val="FF0000">
                <a:alpha val="4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19075" marR="0" indent="-219075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cxnSp>
          <p:nvCxnSpPr>
            <p:cNvPr id="15" name="Straight Arrow Connector 27">
              <a:extLst>
                <a:ext uri="{FF2B5EF4-FFF2-40B4-BE49-F238E27FC236}">
                  <a16:creationId xmlns:a16="http://schemas.microsoft.com/office/drawing/2014/main" id="{5A7CB36E-469B-4725-A247-C28FBC0D3CF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247765" y="3208246"/>
              <a:ext cx="0" cy="22292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28">
              <a:extLst>
                <a:ext uri="{FF2B5EF4-FFF2-40B4-BE49-F238E27FC236}">
                  <a16:creationId xmlns:a16="http://schemas.microsoft.com/office/drawing/2014/main" id="{F6F5CC33-BC53-4BF6-9957-0A6E0961E5D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09548" y="5270311"/>
              <a:ext cx="664789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TextBox 29">
              <a:extLst>
                <a:ext uri="{FF2B5EF4-FFF2-40B4-BE49-F238E27FC236}">
                  <a16:creationId xmlns:a16="http://schemas.microsoft.com/office/drawing/2014/main" id="{CFD1D775-DBD1-4DCB-BA88-D784D9EAD310}"/>
                </a:ext>
              </a:extLst>
            </p:cNvPr>
            <p:cNvSpPr txBox="1"/>
            <p:nvPr/>
          </p:nvSpPr>
          <p:spPr>
            <a:xfrm>
              <a:off x="7735198" y="5222852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8" name="TextBox 31">
              <a:extLst>
                <a:ext uri="{FF2B5EF4-FFF2-40B4-BE49-F238E27FC236}">
                  <a16:creationId xmlns:a16="http://schemas.microsoft.com/office/drawing/2014/main" id="{1E8A1CC7-C31F-4807-B8CB-1075D48C9ADD}"/>
                </a:ext>
              </a:extLst>
            </p:cNvPr>
            <p:cNvSpPr txBox="1"/>
            <p:nvPr/>
          </p:nvSpPr>
          <p:spPr>
            <a:xfrm>
              <a:off x="783689" y="3109037"/>
              <a:ext cx="3449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9" name="TextBox 39">
              <a:extLst>
                <a:ext uri="{FF2B5EF4-FFF2-40B4-BE49-F238E27FC236}">
                  <a16:creationId xmlns:a16="http://schemas.microsoft.com/office/drawing/2014/main" id="{6D595461-DD44-4E59-B938-011058D13A9C}"/>
                </a:ext>
              </a:extLst>
            </p:cNvPr>
            <p:cNvSpPr txBox="1"/>
            <p:nvPr/>
          </p:nvSpPr>
          <p:spPr>
            <a:xfrm>
              <a:off x="1821887" y="5501502"/>
              <a:ext cx="8579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CutIn</a:t>
              </a:r>
              <a:endParaRPr lang="en-US" dirty="0"/>
            </a:p>
          </p:txBody>
        </p:sp>
        <p:cxnSp>
          <p:nvCxnSpPr>
            <p:cNvPr id="20" name="Straight Connector 48">
              <a:extLst>
                <a:ext uri="{FF2B5EF4-FFF2-40B4-BE49-F238E27FC236}">
                  <a16:creationId xmlns:a16="http://schemas.microsoft.com/office/drawing/2014/main" id="{EDDEF95A-115D-48BF-9BA5-3C3FE265A78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50851" y="3928303"/>
              <a:ext cx="0" cy="163310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51">
              <a:extLst>
                <a:ext uri="{FF2B5EF4-FFF2-40B4-BE49-F238E27FC236}">
                  <a16:creationId xmlns:a16="http://schemas.microsoft.com/office/drawing/2014/main" id="{738E527B-94B3-4F6A-BB73-F9FDB076485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88167" y="3948299"/>
              <a:ext cx="0" cy="163310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TextBox 52">
              <a:extLst>
                <a:ext uri="{FF2B5EF4-FFF2-40B4-BE49-F238E27FC236}">
                  <a16:creationId xmlns:a16="http://schemas.microsoft.com/office/drawing/2014/main" id="{0E433C61-147D-4DBA-AABE-F7D05CB7248D}"/>
                </a:ext>
              </a:extLst>
            </p:cNvPr>
            <p:cNvSpPr txBox="1"/>
            <p:nvPr/>
          </p:nvSpPr>
          <p:spPr>
            <a:xfrm>
              <a:off x="2942814" y="5516901"/>
              <a:ext cx="1912529" cy="436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PminNoVars</a:t>
              </a:r>
              <a:endParaRPr lang="en-US" dirty="0"/>
            </a:p>
          </p:txBody>
        </p:sp>
        <p:cxnSp>
          <p:nvCxnSpPr>
            <p:cNvPr id="23" name="Straight Connector 53">
              <a:extLst>
                <a:ext uri="{FF2B5EF4-FFF2-40B4-BE49-F238E27FC236}">
                  <a16:creationId xmlns:a16="http://schemas.microsoft.com/office/drawing/2014/main" id="{9C6E6E59-F60F-4BA2-91E2-AFC5486DDDE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98346" y="3984409"/>
              <a:ext cx="0" cy="163310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TextBox 54">
              <a:extLst>
                <a:ext uri="{FF2B5EF4-FFF2-40B4-BE49-F238E27FC236}">
                  <a16:creationId xmlns:a16="http://schemas.microsoft.com/office/drawing/2014/main" id="{A2AE9227-3AFD-4A05-AC55-3848D60D3B11}"/>
                </a:ext>
              </a:extLst>
            </p:cNvPr>
            <p:cNvSpPr txBox="1"/>
            <p:nvPr/>
          </p:nvSpPr>
          <p:spPr>
            <a:xfrm>
              <a:off x="4952941" y="5541638"/>
              <a:ext cx="2085036" cy="436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PminkvarMax</a:t>
              </a:r>
              <a:endParaRPr lang="en-US" dirty="0"/>
            </a:p>
          </p:txBody>
        </p:sp>
        <p:sp>
          <p:nvSpPr>
            <p:cNvPr id="25" name="Rectangle 57">
              <a:extLst>
                <a:ext uri="{FF2B5EF4-FFF2-40B4-BE49-F238E27FC236}">
                  <a16:creationId xmlns:a16="http://schemas.microsoft.com/office/drawing/2014/main" id="{7514866C-1B47-4E94-B76D-35142CD41246}"/>
                </a:ext>
              </a:extLst>
            </p:cNvPr>
            <p:cNvSpPr/>
            <p:nvPr/>
          </p:nvSpPr>
          <p:spPr bwMode="auto">
            <a:xfrm>
              <a:off x="2250851" y="5237901"/>
              <a:ext cx="1537314" cy="85677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19075" marR="0" indent="-219075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cxnSp>
          <p:nvCxnSpPr>
            <p:cNvPr id="26" name="Straight Connector 58">
              <a:extLst>
                <a:ext uri="{FF2B5EF4-FFF2-40B4-BE49-F238E27FC236}">
                  <a16:creationId xmlns:a16="http://schemas.microsoft.com/office/drawing/2014/main" id="{CE7B0818-281D-485F-9FBB-AF4D705E70D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98346" y="4199556"/>
              <a:ext cx="187031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" name="TextBox 59">
              <a:extLst>
                <a:ext uri="{FF2B5EF4-FFF2-40B4-BE49-F238E27FC236}">
                  <a16:creationId xmlns:a16="http://schemas.microsoft.com/office/drawing/2014/main" id="{69514A19-9822-4882-9E7B-50F5DF2B85D3}"/>
                </a:ext>
              </a:extLst>
            </p:cNvPr>
            <p:cNvSpPr txBox="1"/>
            <p:nvPr/>
          </p:nvSpPr>
          <p:spPr>
            <a:xfrm>
              <a:off x="7164580" y="3967265"/>
              <a:ext cx="921493" cy="32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kvarMax</a:t>
              </a:r>
              <a:endParaRPr lang="en-US" sz="1200" dirty="0"/>
            </a:p>
          </p:txBody>
        </p:sp>
        <p:cxnSp>
          <p:nvCxnSpPr>
            <p:cNvPr id="28" name="Straight Connector 60">
              <a:extLst>
                <a:ext uri="{FF2B5EF4-FFF2-40B4-BE49-F238E27FC236}">
                  <a16:creationId xmlns:a16="http://schemas.microsoft.com/office/drawing/2014/main" id="{25D67960-8471-4700-8D78-730B8C9443E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788165" y="4199557"/>
              <a:ext cx="1910181" cy="4612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61">
              <a:extLst>
                <a:ext uri="{FF2B5EF4-FFF2-40B4-BE49-F238E27FC236}">
                  <a16:creationId xmlns:a16="http://schemas.microsoft.com/office/drawing/2014/main" id="{86854030-B7F2-4C79-B771-E6EEF18EC41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247764" y="4660810"/>
              <a:ext cx="2540401" cy="6184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Right Brace 63">
              <a:extLst>
                <a:ext uri="{FF2B5EF4-FFF2-40B4-BE49-F238E27FC236}">
                  <a16:creationId xmlns:a16="http://schemas.microsoft.com/office/drawing/2014/main" id="{B4E39169-2E7C-442A-9821-FA9FA9D3C280}"/>
                </a:ext>
              </a:extLst>
            </p:cNvPr>
            <p:cNvSpPr/>
            <p:nvPr/>
          </p:nvSpPr>
          <p:spPr bwMode="auto">
            <a:xfrm rot="5400000">
              <a:off x="1596992" y="5513925"/>
              <a:ext cx="285664" cy="1038688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19075" marR="0" indent="-219075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Right Brace 64">
              <a:extLst>
                <a:ext uri="{FF2B5EF4-FFF2-40B4-BE49-F238E27FC236}">
                  <a16:creationId xmlns:a16="http://schemas.microsoft.com/office/drawing/2014/main" id="{A1220AB0-A515-4150-A0FE-9D03DE700EB7}"/>
                </a:ext>
              </a:extLst>
            </p:cNvPr>
            <p:cNvSpPr/>
            <p:nvPr/>
          </p:nvSpPr>
          <p:spPr bwMode="auto">
            <a:xfrm rot="5400000">
              <a:off x="4781090" y="3380720"/>
              <a:ext cx="285664" cy="5289485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19075" marR="0" indent="-219075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cxnSp>
          <p:nvCxnSpPr>
            <p:cNvPr id="32" name="Straight Arrow Connector 68">
              <a:extLst>
                <a:ext uri="{FF2B5EF4-FFF2-40B4-BE49-F238E27FC236}">
                  <a16:creationId xmlns:a16="http://schemas.microsoft.com/office/drawing/2014/main" id="{51FB6471-DA3E-4CA2-BA19-2D16E6930E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3255" y="3618870"/>
              <a:ext cx="0" cy="73107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4" name="TextBox 65">
              <a:extLst>
                <a:ext uri="{FF2B5EF4-FFF2-40B4-BE49-F238E27FC236}">
                  <a16:creationId xmlns:a16="http://schemas.microsoft.com/office/drawing/2014/main" id="{8B3D840F-C1BA-4594-8EAE-6E135262E41A}"/>
                </a:ext>
              </a:extLst>
            </p:cNvPr>
            <p:cNvSpPr txBox="1"/>
            <p:nvPr/>
          </p:nvSpPr>
          <p:spPr>
            <a:xfrm>
              <a:off x="1255172" y="6151145"/>
              <a:ext cx="969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Inv. OFF</a:t>
              </a:r>
            </a:p>
          </p:txBody>
        </p:sp>
        <p:sp>
          <p:nvSpPr>
            <p:cNvPr id="35" name="TextBox 66">
              <a:extLst>
                <a:ext uri="{FF2B5EF4-FFF2-40B4-BE49-F238E27FC236}">
                  <a16:creationId xmlns:a16="http://schemas.microsoft.com/office/drawing/2014/main" id="{CEC34137-26E6-466C-B669-5E844E36387D}"/>
                </a:ext>
              </a:extLst>
            </p:cNvPr>
            <p:cNvSpPr txBox="1"/>
            <p:nvPr/>
          </p:nvSpPr>
          <p:spPr>
            <a:xfrm>
              <a:off x="4490566" y="6159377"/>
              <a:ext cx="8667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Inv. ON</a:t>
              </a:r>
            </a:p>
          </p:txBody>
        </p:sp>
      </p:grpSp>
      <p:sp>
        <p:nvSpPr>
          <p:cNvPr id="3" name="Retângulo 2">
            <a:extLst>
              <a:ext uri="{FF2B5EF4-FFF2-40B4-BE49-F238E27FC236}">
                <a16:creationId xmlns:a16="http://schemas.microsoft.com/office/drawing/2014/main" id="{0365B9E9-00F2-4A9A-A2C9-FFDDB3CFC790}"/>
              </a:ext>
            </a:extLst>
          </p:cNvPr>
          <p:cNvSpPr/>
          <p:nvPr/>
        </p:nvSpPr>
        <p:spPr>
          <a:xfrm>
            <a:off x="259605" y="947319"/>
            <a:ext cx="6096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%</a:t>
            </a:r>
            <a:r>
              <a:rPr lang="en-US" sz="1600" dirty="0" err="1"/>
              <a:t>CutIn</a:t>
            </a:r>
            <a:r>
              <a:rPr lang="en-US" sz="1600" dirty="0"/>
              <a:t> &lt; %</a:t>
            </a:r>
            <a:r>
              <a:rPr lang="en-US" sz="1600" dirty="0" err="1"/>
              <a:t>PminNoVars</a:t>
            </a:r>
            <a:endParaRPr lang="en-US" sz="1600" dirty="0"/>
          </a:p>
          <a:p>
            <a:pPr lvl="1"/>
            <a:r>
              <a:rPr lang="en-US" sz="1200" dirty="0"/>
              <a:t>%</a:t>
            </a:r>
            <a:r>
              <a:rPr lang="en-US" sz="1200" dirty="0" err="1"/>
              <a:t>PminkvarMax</a:t>
            </a:r>
            <a:r>
              <a:rPr lang="en-US" sz="1200" dirty="0"/>
              <a:t> = 60% (600kW)</a:t>
            </a:r>
          </a:p>
          <a:p>
            <a:pPr lvl="1"/>
            <a:r>
              <a:rPr lang="en-US" sz="1200" dirty="0"/>
              <a:t>%</a:t>
            </a:r>
            <a:r>
              <a:rPr lang="en-US" sz="1200" dirty="0" err="1"/>
              <a:t>PminNoVars</a:t>
            </a:r>
            <a:r>
              <a:rPr lang="en-US" sz="1200" dirty="0"/>
              <a:t> = 40% (400kW)</a:t>
            </a:r>
          </a:p>
          <a:p>
            <a:pPr lvl="1"/>
            <a:r>
              <a:rPr lang="en-US" sz="1200" dirty="0"/>
              <a:t>%</a:t>
            </a:r>
            <a:r>
              <a:rPr lang="en-US" sz="1200" dirty="0" err="1"/>
              <a:t>CutIn</a:t>
            </a:r>
            <a:r>
              <a:rPr lang="en-US" sz="1200" dirty="0"/>
              <a:t> = 16.666% of kVA (200kW)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AD7DB90-F7E9-48F2-BBB1-C75FB00A17AA}"/>
              </a:ext>
            </a:extLst>
          </p:cNvPr>
          <p:cNvSpPr txBox="1"/>
          <p:nvPr/>
        </p:nvSpPr>
        <p:spPr>
          <a:xfrm>
            <a:off x="6642521" y="1124582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pt-BR" dirty="0" err="1"/>
              <a:t>results</a:t>
            </a:r>
            <a:endParaRPr lang="en-US" dirty="0"/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BC440B34-7DC3-413C-B875-E2B58D836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678" y="1696133"/>
            <a:ext cx="4178613" cy="323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69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pt-BR" sz="2800" dirty="0" err="1"/>
              <a:t>Scenario</a:t>
            </a:r>
            <a:r>
              <a:rPr lang="pt-BR" sz="2800" dirty="0"/>
              <a:t> 1.2</a:t>
            </a:r>
            <a:endParaRPr lang="en-US" sz="28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365B9E9-00F2-4A9A-A2C9-FFDDB3CFC790}"/>
              </a:ext>
            </a:extLst>
          </p:cNvPr>
          <p:cNvSpPr/>
          <p:nvPr/>
        </p:nvSpPr>
        <p:spPr>
          <a:xfrm>
            <a:off x="259605" y="947319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%</a:t>
            </a:r>
            <a:r>
              <a:rPr lang="en-US" sz="1600" dirty="0" err="1"/>
              <a:t>CutIn</a:t>
            </a:r>
            <a:r>
              <a:rPr lang="en-US" sz="1600" dirty="0"/>
              <a:t> &lt; %</a:t>
            </a:r>
            <a:r>
              <a:rPr lang="en-US" sz="1600" dirty="0" err="1"/>
              <a:t>PminNoVars</a:t>
            </a:r>
            <a:endParaRPr lang="en-US" sz="1600" dirty="0"/>
          </a:p>
          <a:p>
            <a:pPr lvl="1"/>
            <a:r>
              <a:rPr lang="en-US" sz="1200" dirty="0"/>
              <a:t>%</a:t>
            </a:r>
            <a:r>
              <a:rPr lang="en-US" sz="1200" dirty="0" err="1"/>
              <a:t>PminkvarMax</a:t>
            </a:r>
            <a:r>
              <a:rPr lang="en-US" sz="1200" dirty="0"/>
              <a:t> = 60% (600kW)</a:t>
            </a:r>
          </a:p>
          <a:p>
            <a:pPr lvl="1"/>
            <a:r>
              <a:rPr lang="en-US" sz="1200" dirty="0"/>
              <a:t>%</a:t>
            </a:r>
            <a:r>
              <a:rPr lang="en-US" sz="1200" dirty="0" err="1"/>
              <a:t>PminNoVars</a:t>
            </a:r>
            <a:r>
              <a:rPr lang="en-US" sz="1200" dirty="0"/>
              <a:t> = 20% (200kW)</a:t>
            </a:r>
          </a:p>
          <a:p>
            <a:pPr lvl="1"/>
            <a:r>
              <a:rPr lang="en-US" sz="1200" dirty="0"/>
              <a:t>%</a:t>
            </a:r>
            <a:r>
              <a:rPr lang="en-US" sz="1200" dirty="0" err="1"/>
              <a:t>CutIn</a:t>
            </a:r>
            <a:r>
              <a:rPr lang="en-US" sz="1200" dirty="0"/>
              <a:t> = 33.333% of kVA (400kW)</a:t>
            </a:r>
          </a:p>
          <a:p>
            <a:pPr lvl="1"/>
            <a:endParaRPr lang="en-US" sz="1200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AD7DB90-F7E9-48F2-BBB1-C75FB00A17AA}"/>
              </a:ext>
            </a:extLst>
          </p:cNvPr>
          <p:cNvSpPr txBox="1"/>
          <p:nvPr/>
        </p:nvSpPr>
        <p:spPr>
          <a:xfrm>
            <a:off x="6642521" y="1124582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pt-BR" dirty="0" err="1"/>
              <a:t>results</a:t>
            </a:r>
            <a:endParaRPr lang="en-US"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394294FB-3899-4D37-9194-B105E6173583}"/>
              </a:ext>
            </a:extLst>
          </p:cNvPr>
          <p:cNvGrpSpPr/>
          <p:nvPr/>
        </p:nvGrpSpPr>
        <p:grpSpPr>
          <a:xfrm>
            <a:off x="0" y="2185133"/>
            <a:ext cx="6507530" cy="2487733"/>
            <a:chOff x="-151925" y="2670193"/>
            <a:chExt cx="7272431" cy="3417863"/>
          </a:xfrm>
        </p:grpSpPr>
        <p:sp>
          <p:nvSpPr>
            <p:cNvPr id="76" name="Freeform: Shape 32">
              <a:extLst>
                <a:ext uri="{FF2B5EF4-FFF2-40B4-BE49-F238E27FC236}">
                  <a16:creationId xmlns:a16="http://schemas.microsoft.com/office/drawing/2014/main" id="{ED30CDC8-F197-43D0-B5A1-5F8C38B61B42}"/>
                </a:ext>
              </a:extLst>
            </p:cNvPr>
            <p:cNvSpPr/>
            <p:nvPr/>
          </p:nvSpPr>
          <p:spPr bwMode="auto">
            <a:xfrm>
              <a:off x="2851571" y="3759491"/>
              <a:ext cx="3790950" cy="1082040"/>
            </a:xfrm>
            <a:custGeom>
              <a:avLst/>
              <a:gdLst>
                <a:gd name="connsiteX0" fmla="*/ 0 w 3790950"/>
                <a:gd name="connsiteY0" fmla="*/ 1082040 h 1082040"/>
                <a:gd name="connsiteX1" fmla="*/ 0 w 3790950"/>
                <a:gd name="connsiteY1" fmla="*/ 464820 h 1082040"/>
                <a:gd name="connsiteX2" fmla="*/ 1908810 w 3790950"/>
                <a:gd name="connsiteY2" fmla="*/ 0 h 1082040"/>
                <a:gd name="connsiteX3" fmla="*/ 3790950 w 3790950"/>
                <a:gd name="connsiteY3" fmla="*/ 3810 h 1082040"/>
                <a:gd name="connsiteX4" fmla="*/ 3783330 w 3790950"/>
                <a:gd name="connsiteY4" fmla="*/ 1082040 h 1082040"/>
                <a:gd name="connsiteX5" fmla="*/ 0 w 3790950"/>
                <a:gd name="connsiteY5" fmla="*/ 1082040 h 1082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90950" h="1082040">
                  <a:moveTo>
                    <a:pt x="0" y="1082040"/>
                  </a:moveTo>
                  <a:lnTo>
                    <a:pt x="0" y="464820"/>
                  </a:lnTo>
                  <a:lnTo>
                    <a:pt x="1908810" y="0"/>
                  </a:lnTo>
                  <a:lnTo>
                    <a:pt x="3790950" y="3810"/>
                  </a:lnTo>
                  <a:lnTo>
                    <a:pt x="3783330" y="1082040"/>
                  </a:lnTo>
                  <a:lnTo>
                    <a:pt x="0" y="1082040"/>
                  </a:lnTo>
                  <a:close/>
                </a:path>
              </a:pathLst>
            </a:custGeom>
            <a:solidFill>
              <a:srgbClr val="FF0000">
                <a:alpha val="4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19075" marR="0" indent="-219075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cxnSp>
          <p:nvCxnSpPr>
            <p:cNvPr id="77" name="Straight Arrow Connector 33">
              <a:extLst>
                <a:ext uri="{FF2B5EF4-FFF2-40B4-BE49-F238E27FC236}">
                  <a16:creationId xmlns:a16="http://schemas.microsoft.com/office/drawing/2014/main" id="{D4763CCB-369D-4710-8243-04C58438A7A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12151" y="2769402"/>
              <a:ext cx="0" cy="22292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8" name="Straight Arrow Connector 34">
              <a:extLst>
                <a:ext uri="{FF2B5EF4-FFF2-40B4-BE49-F238E27FC236}">
                  <a16:creationId xmlns:a16="http://schemas.microsoft.com/office/drawing/2014/main" id="{13AF3769-C10A-4C24-8EF6-3549948ECE8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3934" y="4831467"/>
              <a:ext cx="664789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9" name="TextBox 35">
              <a:extLst>
                <a:ext uri="{FF2B5EF4-FFF2-40B4-BE49-F238E27FC236}">
                  <a16:creationId xmlns:a16="http://schemas.microsoft.com/office/drawing/2014/main" id="{058A0191-8389-4BC5-888E-8BC6C777DA26}"/>
                </a:ext>
              </a:extLst>
            </p:cNvPr>
            <p:cNvSpPr txBox="1"/>
            <p:nvPr/>
          </p:nvSpPr>
          <p:spPr>
            <a:xfrm>
              <a:off x="6799584" y="4784008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80" name="TextBox 36">
              <a:extLst>
                <a:ext uri="{FF2B5EF4-FFF2-40B4-BE49-F238E27FC236}">
                  <a16:creationId xmlns:a16="http://schemas.microsoft.com/office/drawing/2014/main" id="{AA2BFA06-ADF1-4D8E-BEA8-C9614FA8434D}"/>
                </a:ext>
              </a:extLst>
            </p:cNvPr>
            <p:cNvSpPr txBox="1"/>
            <p:nvPr/>
          </p:nvSpPr>
          <p:spPr>
            <a:xfrm>
              <a:off x="-151925" y="2670193"/>
              <a:ext cx="3449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81" name="TextBox 37">
              <a:extLst>
                <a:ext uri="{FF2B5EF4-FFF2-40B4-BE49-F238E27FC236}">
                  <a16:creationId xmlns:a16="http://schemas.microsoft.com/office/drawing/2014/main" id="{6D4C1541-F599-482A-9302-C8AAC83944A5}"/>
                </a:ext>
              </a:extLst>
            </p:cNvPr>
            <p:cNvSpPr txBox="1"/>
            <p:nvPr/>
          </p:nvSpPr>
          <p:spPr>
            <a:xfrm>
              <a:off x="2345329" y="5101896"/>
              <a:ext cx="8579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CutIn</a:t>
              </a:r>
              <a:endParaRPr lang="en-US" dirty="0"/>
            </a:p>
          </p:txBody>
        </p:sp>
        <p:cxnSp>
          <p:nvCxnSpPr>
            <p:cNvPr id="82" name="Straight Connector 38">
              <a:extLst>
                <a:ext uri="{FF2B5EF4-FFF2-40B4-BE49-F238E27FC236}">
                  <a16:creationId xmlns:a16="http://schemas.microsoft.com/office/drawing/2014/main" id="{690F2670-8E01-48E7-B2DB-B70DF724326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15237" y="3489459"/>
              <a:ext cx="0" cy="163310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Straight Connector 40">
              <a:extLst>
                <a:ext uri="{FF2B5EF4-FFF2-40B4-BE49-F238E27FC236}">
                  <a16:creationId xmlns:a16="http://schemas.microsoft.com/office/drawing/2014/main" id="{62F90799-DE2B-4E15-AC16-A5456501FE8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52553" y="3509455"/>
              <a:ext cx="0" cy="163310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4" name="TextBox 41">
              <a:extLst>
                <a:ext uri="{FF2B5EF4-FFF2-40B4-BE49-F238E27FC236}">
                  <a16:creationId xmlns:a16="http://schemas.microsoft.com/office/drawing/2014/main" id="{3108F97B-2C36-4C33-9482-C733ACAC907A}"/>
                </a:ext>
              </a:extLst>
            </p:cNvPr>
            <p:cNvSpPr txBox="1"/>
            <p:nvPr/>
          </p:nvSpPr>
          <p:spPr>
            <a:xfrm>
              <a:off x="547128" y="5112878"/>
              <a:ext cx="15928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pctPminNoVars</a:t>
              </a:r>
              <a:endParaRPr lang="en-US" dirty="0"/>
            </a:p>
          </p:txBody>
        </p:sp>
        <p:cxnSp>
          <p:nvCxnSpPr>
            <p:cNvPr id="85" name="Straight Connector 42">
              <a:extLst>
                <a:ext uri="{FF2B5EF4-FFF2-40B4-BE49-F238E27FC236}">
                  <a16:creationId xmlns:a16="http://schemas.microsoft.com/office/drawing/2014/main" id="{5FEA2057-8B1F-43E8-8D44-0082FE59069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62732" y="3545565"/>
              <a:ext cx="0" cy="163310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6" name="TextBox 43">
              <a:extLst>
                <a:ext uri="{FF2B5EF4-FFF2-40B4-BE49-F238E27FC236}">
                  <a16:creationId xmlns:a16="http://schemas.microsoft.com/office/drawing/2014/main" id="{9E97592B-F365-484A-8DFD-20E41CCEB149}"/>
                </a:ext>
              </a:extLst>
            </p:cNvPr>
            <p:cNvSpPr txBox="1"/>
            <p:nvPr/>
          </p:nvSpPr>
          <p:spPr>
            <a:xfrm>
              <a:off x="4017326" y="5102794"/>
              <a:ext cx="1819654" cy="507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PminkvarMax</a:t>
              </a:r>
              <a:endParaRPr lang="en-US" dirty="0"/>
            </a:p>
          </p:txBody>
        </p:sp>
        <p:cxnSp>
          <p:nvCxnSpPr>
            <p:cNvPr id="87" name="Straight Connector 45">
              <a:extLst>
                <a:ext uri="{FF2B5EF4-FFF2-40B4-BE49-F238E27FC236}">
                  <a16:creationId xmlns:a16="http://schemas.microsoft.com/office/drawing/2014/main" id="{AAD5850F-C984-4599-BEE5-A7B2B177B79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62732" y="3760712"/>
              <a:ext cx="187031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8" name="TextBox 46">
              <a:extLst>
                <a:ext uri="{FF2B5EF4-FFF2-40B4-BE49-F238E27FC236}">
                  <a16:creationId xmlns:a16="http://schemas.microsoft.com/office/drawing/2014/main" id="{FEA97EB0-2351-4807-9925-9322552A464D}"/>
                </a:ext>
              </a:extLst>
            </p:cNvPr>
            <p:cNvSpPr txBox="1"/>
            <p:nvPr/>
          </p:nvSpPr>
          <p:spPr>
            <a:xfrm>
              <a:off x="6228967" y="3528421"/>
              <a:ext cx="804206" cy="380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kvarMax</a:t>
              </a:r>
              <a:endParaRPr lang="en-US" sz="1200" dirty="0"/>
            </a:p>
          </p:txBody>
        </p:sp>
        <p:cxnSp>
          <p:nvCxnSpPr>
            <p:cNvPr id="89" name="Straight Connector 56">
              <a:extLst>
                <a:ext uri="{FF2B5EF4-FFF2-40B4-BE49-F238E27FC236}">
                  <a16:creationId xmlns:a16="http://schemas.microsoft.com/office/drawing/2014/main" id="{A7EF3402-95A1-4F17-BB90-E9EF8371ECC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852551" y="3760713"/>
              <a:ext cx="1910181" cy="4612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Connector 62">
              <a:extLst>
                <a:ext uri="{FF2B5EF4-FFF2-40B4-BE49-F238E27FC236}">
                  <a16:creationId xmlns:a16="http://schemas.microsoft.com/office/drawing/2014/main" id="{AA6FCF84-FC3E-4B54-9438-55E3B1978F0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12150" y="4221966"/>
              <a:ext cx="2540401" cy="6184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Right Brace 71">
              <a:extLst>
                <a:ext uri="{FF2B5EF4-FFF2-40B4-BE49-F238E27FC236}">
                  <a16:creationId xmlns:a16="http://schemas.microsoft.com/office/drawing/2014/main" id="{FB8DD2BE-C348-4B16-B410-979332E44003}"/>
                </a:ext>
              </a:extLst>
            </p:cNvPr>
            <p:cNvSpPr/>
            <p:nvPr/>
          </p:nvSpPr>
          <p:spPr bwMode="auto">
            <a:xfrm rot="5400000">
              <a:off x="1425385" y="4311074"/>
              <a:ext cx="285664" cy="2566702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19075" marR="0" indent="-219075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Right Brace 72">
              <a:extLst>
                <a:ext uri="{FF2B5EF4-FFF2-40B4-BE49-F238E27FC236}">
                  <a16:creationId xmlns:a16="http://schemas.microsoft.com/office/drawing/2014/main" id="{C470D36D-4CDC-4754-9958-F5703B12A3FC}"/>
                </a:ext>
              </a:extLst>
            </p:cNvPr>
            <p:cNvSpPr/>
            <p:nvPr/>
          </p:nvSpPr>
          <p:spPr bwMode="auto">
            <a:xfrm rot="5400000">
              <a:off x="4599478" y="3695879"/>
              <a:ext cx="285664" cy="378148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19075" marR="0" indent="-219075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TextBox 73">
              <a:extLst>
                <a:ext uri="{FF2B5EF4-FFF2-40B4-BE49-F238E27FC236}">
                  <a16:creationId xmlns:a16="http://schemas.microsoft.com/office/drawing/2014/main" id="{BB674A45-BCBE-4683-BE6C-1C939BF12EEC}"/>
                </a:ext>
              </a:extLst>
            </p:cNvPr>
            <p:cNvSpPr txBox="1"/>
            <p:nvPr/>
          </p:nvSpPr>
          <p:spPr>
            <a:xfrm>
              <a:off x="1114589" y="5741929"/>
              <a:ext cx="969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Inv. OFF</a:t>
              </a:r>
            </a:p>
          </p:txBody>
        </p:sp>
        <p:sp>
          <p:nvSpPr>
            <p:cNvPr id="94" name="TextBox 74">
              <a:extLst>
                <a:ext uri="{FF2B5EF4-FFF2-40B4-BE49-F238E27FC236}">
                  <a16:creationId xmlns:a16="http://schemas.microsoft.com/office/drawing/2014/main" id="{F12F2BCF-B4D0-43C1-888B-B77DDB268925}"/>
                </a:ext>
              </a:extLst>
            </p:cNvPr>
            <p:cNvSpPr txBox="1"/>
            <p:nvPr/>
          </p:nvSpPr>
          <p:spPr>
            <a:xfrm>
              <a:off x="4329375" y="5749502"/>
              <a:ext cx="8667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Inv. ON</a:t>
              </a:r>
            </a:p>
          </p:txBody>
        </p:sp>
      </p:grpSp>
      <p:pic>
        <p:nvPicPr>
          <p:cNvPr id="6" name="Imagem 5">
            <a:extLst>
              <a:ext uri="{FF2B5EF4-FFF2-40B4-BE49-F238E27FC236}">
                <a16:creationId xmlns:a16="http://schemas.microsoft.com/office/drawing/2014/main" id="{A75125C1-51A9-4942-962D-9FF8B7088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957" y="1668933"/>
            <a:ext cx="4166344" cy="329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14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pt-BR" sz="2800" dirty="0" err="1"/>
              <a:t>Scenario</a:t>
            </a:r>
            <a:r>
              <a:rPr lang="pt-BR" sz="2800" dirty="0"/>
              <a:t> 1.3</a:t>
            </a:r>
            <a:endParaRPr lang="en-US" sz="28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365B9E9-00F2-4A9A-A2C9-FFDDB3CFC790}"/>
              </a:ext>
            </a:extLst>
          </p:cNvPr>
          <p:cNvSpPr/>
          <p:nvPr/>
        </p:nvSpPr>
        <p:spPr>
          <a:xfrm>
            <a:off x="259605" y="947319"/>
            <a:ext cx="6096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%</a:t>
            </a:r>
            <a:r>
              <a:rPr lang="en-US" sz="1600" dirty="0" err="1"/>
              <a:t>PminNoVars</a:t>
            </a:r>
            <a:r>
              <a:rPr lang="en-US" sz="1600" dirty="0"/>
              <a:t> = -1</a:t>
            </a:r>
          </a:p>
          <a:p>
            <a:pPr lvl="1"/>
            <a:r>
              <a:rPr lang="en-US" sz="1200" dirty="0"/>
              <a:t>%</a:t>
            </a:r>
            <a:r>
              <a:rPr lang="en-US" sz="1200" dirty="0" err="1"/>
              <a:t>PminkvarMax</a:t>
            </a:r>
            <a:r>
              <a:rPr lang="en-US" sz="1200" dirty="0"/>
              <a:t> = 60% (600kW)</a:t>
            </a:r>
          </a:p>
          <a:p>
            <a:pPr lvl="1"/>
            <a:r>
              <a:rPr lang="en-US" sz="1200" dirty="0"/>
              <a:t>%</a:t>
            </a:r>
            <a:r>
              <a:rPr lang="en-US" sz="1200" dirty="0" err="1"/>
              <a:t>CutIn</a:t>
            </a:r>
            <a:r>
              <a:rPr lang="en-US" sz="1200" dirty="0"/>
              <a:t> = 16.666% of kVA (200kW)</a:t>
            </a:r>
          </a:p>
          <a:p>
            <a:pPr lvl="1"/>
            <a:endParaRPr lang="en-US" sz="1200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AD7DB90-F7E9-48F2-BBB1-C75FB00A17AA}"/>
              </a:ext>
            </a:extLst>
          </p:cNvPr>
          <p:cNvSpPr txBox="1"/>
          <p:nvPr/>
        </p:nvSpPr>
        <p:spPr>
          <a:xfrm>
            <a:off x="6642521" y="1124582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pt-BR" dirty="0" err="1"/>
              <a:t>results</a:t>
            </a:r>
            <a:endParaRPr lang="en-US"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394294FB-3899-4D37-9194-B105E6173583}"/>
              </a:ext>
            </a:extLst>
          </p:cNvPr>
          <p:cNvGrpSpPr/>
          <p:nvPr/>
        </p:nvGrpSpPr>
        <p:grpSpPr>
          <a:xfrm>
            <a:off x="0" y="2185133"/>
            <a:ext cx="6507530" cy="2487733"/>
            <a:chOff x="-151925" y="2670193"/>
            <a:chExt cx="7272431" cy="3417863"/>
          </a:xfrm>
        </p:grpSpPr>
        <p:sp>
          <p:nvSpPr>
            <p:cNvPr id="76" name="Freeform: Shape 32">
              <a:extLst>
                <a:ext uri="{FF2B5EF4-FFF2-40B4-BE49-F238E27FC236}">
                  <a16:creationId xmlns:a16="http://schemas.microsoft.com/office/drawing/2014/main" id="{ED30CDC8-F197-43D0-B5A1-5F8C38B61B42}"/>
                </a:ext>
              </a:extLst>
            </p:cNvPr>
            <p:cNvSpPr/>
            <p:nvPr/>
          </p:nvSpPr>
          <p:spPr bwMode="auto">
            <a:xfrm>
              <a:off x="2851571" y="3759491"/>
              <a:ext cx="3790950" cy="1082040"/>
            </a:xfrm>
            <a:custGeom>
              <a:avLst/>
              <a:gdLst>
                <a:gd name="connsiteX0" fmla="*/ 0 w 3790950"/>
                <a:gd name="connsiteY0" fmla="*/ 1082040 h 1082040"/>
                <a:gd name="connsiteX1" fmla="*/ 0 w 3790950"/>
                <a:gd name="connsiteY1" fmla="*/ 464820 h 1082040"/>
                <a:gd name="connsiteX2" fmla="*/ 1908810 w 3790950"/>
                <a:gd name="connsiteY2" fmla="*/ 0 h 1082040"/>
                <a:gd name="connsiteX3" fmla="*/ 3790950 w 3790950"/>
                <a:gd name="connsiteY3" fmla="*/ 3810 h 1082040"/>
                <a:gd name="connsiteX4" fmla="*/ 3783330 w 3790950"/>
                <a:gd name="connsiteY4" fmla="*/ 1082040 h 1082040"/>
                <a:gd name="connsiteX5" fmla="*/ 0 w 3790950"/>
                <a:gd name="connsiteY5" fmla="*/ 1082040 h 1082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90950" h="1082040">
                  <a:moveTo>
                    <a:pt x="0" y="1082040"/>
                  </a:moveTo>
                  <a:lnTo>
                    <a:pt x="0" y="464820"/>
                  </a:lnTo>
                  <a:lnTo>
                    <a:pt x="1908810" y="0"/>
                  </a:lnTo>
                  <a:lnTo>
                    <a:pt x="3790950" y="3810"/>
                  </a:lnTo>
                  <a:lnTo>
                    <a:pt x="3783330" y="1082040"/>
                  </a:lnTo>
                  <a:lnTo>
                    <a:pt x="0" y="1082040"/>
                  </a:lnTo>
                  <a:close/>
                </a:path>
              </a:pathLst>
            </a:custGeom>
            <a:solidFill>
              <a:srgbClr val="FF0000">
                <a:alpha val="4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19075" marR="0" indent="-219075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cxnSp>
          <p:nvCxnSpPr>
            <p:cNvPr id="77" name="Straight Arrow Connector 33">
              <a:extLst>
                <a:ext uri="{FF2B5EF4-FFF2-40B4-BE49-F238E27FC236}">
                  <a16:creationId xmlns:a16="http://schemas.microsoft.com/office/drawing/2014/main" id="{D4763CCB-369D-4710-8243-04C58438A7A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12151" y="2769402"/>
              <a:ext cx="0" cy="22292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8" name="Straight Arrow Connector 34">
              <a:extLst>
                <a:ext uri="{FF2B5EF4-FFF2-40B4-BE49-F238E27FC236}">
                  <a16:creationId xmlns:a16="http://schemas.microsoft.com/office/drawing/2014/main" id="{13AF3769-C10A-4C24-8EF6-3549948ECE8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3934" y="4831467"/>
              <a:ext cx="664789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9" name="TextBox 35">
              <a:extLst>
                <a:ext uri="{FF2B5EF4-FFF2-40B4-BE49-F238E27FC236}">
                  <a16:creationId xmlns:a16="http://schemas.microsoft.com/office/drawing/2014/main" id="{058A0191-8389-4BC5-888E-8BC6C777DA26}"/>
                </a:ext>
              </a:extLst>
            </p:cNvPr>
            <p:cNvSpPr txBox="1"/>
            <p:nvPr/>
          </p:nvSpPr>
          <p:spPr>
            <a:xfrm>
              <a:off x="6799584" y="4784008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80" name="TextBox 36">
              <a:extLst>
                <a:ext uri="{FF2B5EF4-FFF2-40B4-BE49-F238E27FC236}">
                  <a16:creationId xmlns:a16="http://schemas.microsoft.com/office/drawing/2014/main" id="{AA2BFA06-ADF1-4D8E-BEA8-C9614FA8434D}"/>
                </a:ext>
              </a:extLst>
            </p:cNvPr>
            <p:cNvSpPr txBox="1"/>
            <p:nvPr/>
          </p:nvSpPr>
          <p:spPr>
            <a:xfrm>
              <a:off x="-151925" y="2670193"/>
              <a:ext cx="3449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81" name="TextBox 37">
              <a:extLst>
                <a:ext uri="{FF2B5EF4-FFF2-40B4-BE49-F238E27FC236}">
                  <a16:creationId xmlns:a16="http://schemas.microsoft.com/office/drawing/2014/main" id="{6D4C1541-F599-482A-9302-C8AAC83944A5}"/>
                </a:ext>
              </a:extLst>
            </p:cNvPr>
            <p:cNvSpPr txBox="1"/>
            <p:nvPr/>
          </p:nvSpPr>
          <p:spPr>
            <a:xfrm>
              <a:off x="2345329" y="5101896"/>
              <a:ext cx="8579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CutIn</a:t>
              </a:r>
              <a:endParaRPr lang="en-US" dirty="0"/>
            </a:p>
          </p:txBody>
        </p:sp>
        <p:cxnSp>
          <p:nvCxnSpPr>
            <p:cNvPr id="83" name="Straight Connector 40">
              <a:extLst>
                <a:ext uri="{FF2B5EF4-FFF2-40B4-BE49-F238E27FC236}">
                  <a16:creationId xmlns:a16="http://schemas.microsoft.com/office/drawing/2014/main" id="{62F90799-DE2B-4E15-AC16-A5456501FE8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52553" y="3509455"/>
              <a:ext cx="0" cy="163310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4" name="TextBox 41">
              <a:extLst>
                <a:ext uri="{FF2B5EF4-FFF2-40B4-BE49-F238E27FC236}">
                  <a16:creationId xmlns:a16="http://schemas.microsoft.com/office/drawing/2014/main" id="{3108F97B-2C36-4C33-9482-C733ACAC907A}"/>
                </a:ext>
              </a:extLst>
            </p:cNvPr>
            <p:cNvSpPr txBox="1"/>
            <p:nvPr/>
          </p:nvSpPr>
          <p:spPr>
            <a:xfrm>
              <a:off x="547128" y="5112878"/>
              <a:ext cx="206444" cy="507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85" name="Straight Connector 42">
              <a:extLst>
                <a:ext uri="{FF2B5EF4-FFF2-40B4-BE49-F238E27FC236}">
                  <a16:creationId xmlns:a16="http://schemas.microsoft.com/office/drawing/2014/main" id="{5FEA2057-8B1F-43E8-8D44-0082FE59069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62732" y="3545565"/>
              <a:ext cx="0" cy="163310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6" name="TextBox 43">
              <a:extLst>
                <a:ext uri="{FF2B5EF4-FFF2-40B4-BE49-F238E27FC236}">
                  <a16:creationId xmlns:a16="http://schemas.microsoft.com/office/drawing/2014/main" id="{9E97592B-F365-484A-8DFD-20E41CCEB149}"/>
                </a:ext>
              </a:extLst>
            </p:cNvPr>
            <p:cNvSpPr txBox="1"/>
            <p:nvPr/>
          </p:nvSpPr>
          <p:spPr>
            <a:xfrm>
              <a:off x="4017326" y="5102794"/>
              <a:ext cx="1819654" cy="507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PminkvarMax</a:t>
              </a:r>
              <a:endParaRPr lang="en-US" dirty="0"/>
            </a:p>
          </p:txBody>
        </p:sp>
        <p:cxnSp>
          <p:nvCxnSpPr>
            <p:cNvPr id="87" name="Straight Connector 45">
              <a:extLst>
                <a:ext uri="{FF2B5EF4-FFF2-40B4-BE49-F238E27FC236}">
                  <a16:creationId xmlns:a16="http://schemas.microsoft.com/office/drawing/2014/main" id="{AAD5850F-C984-4599-BEE5-A7B2B177B79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62732" y="3760712"/>
              <a:ext cx="187031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8" name="TextBox 46">
              <a:extLst>
                <a:ext uri="{FF2B5EF4-FFF2-40B4-BE49-F238E27FC236}">
                  <a16:creationId xmlns:a16="http://schemas.microsoft.com/office/drawing/2014/main" id="{FEA97EB0-2351-4807-9925-9322552A464D}"/>
                </a:ext>
              </a:extLst>
            </p:cNvPr>
            <p:cNvSpPr txBox="1"/>
            <p:nvPr/>
          </p:nvSpPr>
          <p:spPr>
            <a:xfrm>
              <a:off x="6228967" y="3528421"/>
              <a:ext cx="804206" cy="380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kvarMax</a:t>
              </a:r>
              <a:endParaRPr lang="en-US" sz="1200" dirty="0"/>
            </a:p>
          </p:txBody>
        </p:sp>
        <p:cxnSp>
          <p:nvCxnSpPr>
            <p:cNvPr id="89" name="Straight Connector 56">
              <a:extLst>
                <a:ext uri="{FF2B5EF4-FFF2-40B4-BE49-F238E27FC236}">
                  <a16:creationId xmlns:a16="http://schemas.microsoft.com/office/drawing/2014/main" id="{A7EF3402-95A1-4F17-BB90-E9EF8371ECC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852551" y="3760713"/>
              <a:ext cx="1910181" cy="4612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Connector 62">
              <a:extLst>
                <a:ext uri="{FF2B5EF4-FFF2-40B4-BE49-F238E27FC236}">
                  <a16:creationId xmlns:a16="http://schemas.microsoft.com/office/drawing/2014/main" id="{AA6FCF84-FC3E-4B54-9438-55E3B1978F0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12150" y="4221966"/>
              <a:ext cx="2540401" cy="6184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Right Brace 71">
              <a:extLst>
                <a:ext uri="{FF2B5EF4-FFF2-40B4-BE49-F238E27FC236}">
                  <a16:creationId xmlns:a16="http://schemas.microsoft.com/office/drawing/2014/main" id="{FB8DD2BE-C348-4B16-B410-979332E44003}"/>
                </a:ext>
              </a:extLst>
            </p:cNvPr>
            <p:cNvSpPr/>
            <p:nvPr/>
          </p:nvSpPr>
          <p:spPr bwMode="auto">
            <a:xfrm rot="5400000">
              <a:off x="1425385" y="4311074"/>
              <a:ext cx="285664" cy="2566702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19075" marR="0" indent="-219075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Right Brace 72">
              <a:extLst>
                <a:ext uri="{FF2B5EF4-FFF2-40B4-BE49-F238E27FC236}">
                  <a16:creationId xmlns:a16="http://schemas.microsoft.com/office/drawing/2014/main" id="{C470D36D-4CDC-4754-9958-F5703B12A3FC}"/>
                </a:ext>
              </a:extLst>
            </p:cNvPr>
            <p:cNvSpPr/>
            <p:nvPr/>
          </p:nvSpPr>
          <p:spPr bwMode="auto">
            <a:xfrm rot="5400000">
              <a:off x="4599478" y="3695879"/>
              <a:ext cx="285664" cy="378148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19075" marR="0" indent="-219075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TextBox 73">
              <a:extLst>
                <a:ext uri="{FF2B5EF4-FFF2-40B4-BE49-F238E27FC236}">
                  <a16:creationId xmlns:a16="http://schemas.microsoft.com/office/drawing/2014/main" id="{BB674A45-BCBE-4683-BE6C-1C939BF12EEC}"/>
                </a:ext>
              </a:extLst>
            </p:cNvPr>
            <p:cNvSpPr txBox="1"/>
            <p:nvPr/>
          </p:nvSpPr>
          <p:spPr>
            <a:xfrm>
              <a:off x="1114589" y="5741929"/>
              <a:ext cx="969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Inv. OFF</a:t>
              </a:r>
            </a:p>
          </p:txBody>
        </p:sp>
        <p:sp>
          <p:nvSpPr>
            <p:cNvPr id="94" name="TextBox 74">
              <a:extLst>
                <a:ext uri="{FF2B5EF4-FFF2-40B4-BE49-F238E27FC236}">
                  <a16:creationId xmlns:a16="http://schemas.microsoft.com/office/drawing/2014/main" id="{F12F2BCF-B4D0-43C1-888B-B77DDB268925}"/>
                </a:ext>
              </a:extLst>
            </p:cNvPr>
            <p:cNvSpPr txBox="1"/>
            <p:nvPr/>
          </p:nvSpPr>
          <p:spPr>
            <a:xfrm>
              <a:off x="4329375" y="5749502"/>
              <a:ext cx="8667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Inv. ON</a:t>
              </a:r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56C8446E-D62E-4367-88FD-2597CDEC8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232" y="1839871"/>
            <a:ext cx="4747144" cy="363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3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pt-BR" sz="2800" dirty="0" err="1"/>
              <a:t>Scenario</a:t>
            </a:r>
            <a:r>
              <a:rPr lang="pt-BR" sz="2800" dirty="0"/>
              <a:t> 1.4</a:t>
            </a:r>
            <a:endParaRPr lang="en-US" sz="28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365B9E9-00F2-4A9A-A2C9-FFDDB3CFC790}"/>
              </a:ext>
            </a:extLst>
          </p:cNvPr>
          <p:cNvSpPr/>
          <p:nvPr/>
        </p:nvSpPr>
        <p:spPr>
          <a:xfrm>
            <a:off x="259605" y="947319"/>
            <a:ext cx="6096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%</a:t>
            </a:r>
            <a:r>
              <a:rPr lang="en-US" sz="1600" dirty="0" err="1"/>
              <a:t>PminkvarMax</a:t>
            </a:r>
            <a:r>
              <a:rPr lang="en-US" sz="1600" dirty="0"/>
              <a:t> = -1</a:t>
            </a:r>
          </a:p>
          <a:p>
            <a:pPr lvl="1"/>
            <a:r>
              <a:rPr lang="en-US" sz="1200" dirty="0"/>
              <a:t>%</a:t>
            </a:r>
            <a:r>
              <a:rPr lang="en-US" sz="1200" dirty="0" err="1"/>
              <a:t>PminNoVars</a:t>
            </a:r>
            <a:r>
              <a:rPr lang="en-US" sz="1200" dirty="0"/>
              <a:t> = 40% (400kW)</a:t>
            </a:r>
          </a:p>
          <a:p>
            <a:pPr lvl="1"/>
            <a:r>
              <a:rPr lang="en-US" sz="1200" dirty="0"/>
              <a:t>%</a:t>
            </a:r>
            <a:r>
              <a:rPr lang="en-US" sz="1200" dirty="0" err="1"/>
              <a:t>CutIn</a:t>
            </a:r>
            <a:r>
              <a:rPr lang="en-US" sz="1200" dirty="0"/>
              <a:t> = 16.666% of kVA (200kW)</a:t>
            </a:r>
          </a:p>
          <a:p>
            <a:pPr lvl="1"/>
            <a:endParaRPr lang="en-US" sz="1200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AD7DB90-F7E9-48F2-BBB1-C75FB00A17AA}"/>
              </a:ext>
            </a:extLst>
          </p:cNvPr>
          <p:cNvSpPr txBox="1"/>
          <p:nvPr/>
        </p:nvSpPr>
        <p:spPr>
          <a:xfrm>
            <a:off x="6642521" y="1124582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pt-BR" dirty="0" err="1"/>
              <a:t>results</a:t>
            </a:r>
            <a:endParaRPr lang="en-US"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1B4F4287-0F3E-4A34-924E-106B73170C2E}"/>
              </a:ext>
            </a:extLst>
          </p:cNvPr>
          <p:cNvGrpSpPr/>
          <p:nvPr/>
        </p:nvGrpSpPr>
        <p:grpSpPr>
          <a:xfrm>
            <a:off x="-56755" y="1988158"/>
            <a:ext cx="6096001" cy="2938950"/>
            <a:chOff x="-56755" y="1988157"/>
            <a:chExt cx="7272431" cy="3442059"/>
          </a:xfrm>
        </p:grpSpPr>
        <p:sp>
          <p:nvSpPr>
            <p:cNvPr id="32" name="Rectangle 26">
              <a:extLst>
                <a:ext uri="{FF2B5EF4-FFF2-40B4-BE49-F238E27FC236}">
                  <a16:creationId xmlns:a16="http://schemas.microsoft.com/office/drawing/2014/main" id="{0A97DE23-2AB2-43C2-98B4-21022E3FECD7}"/>
                </a:ext>
              </a:extLst>
            </p:cNvPr>
            <p:cNvSpPr/>
            <p:nvPr/>
          </p:nvSpPr>
          <p:spPr bwMode="auto">
            <a:xfrm>
              <a:off x="2947721" y="3082484"/>
              <a:ext cx="3781479" cy="1075932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19075" marR="0" indent="-219075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cxnSp>
          <p:nvCxnSpPr>
            <p:cNvPr id="33" name="Straight Arrow Connector 27">
              <a:extLst>
                <a:ext uri="{FF2B5EF4-FFF2-40B4-BE49-F238E27FC236}">
                  <a16:creationId xmlns:a16="http://schemas.microsoft.com/office/drawing/2014/main" id="{2947CBFE-C1BF-46A0-A7D9-C254320BD5A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07321" y="2087366"/>
              <a:ext cx="0" cy="22292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Straight Arrow Connector 28">
              <a:extLst>
                <a:ext uri="{FF2B5EF4-FFF2-40B4-BE49-F238E27FC236}">
                  <a16:creationId xmlns:a16="http://schemas.microsoft.com/office/drawing/2014/main" id="{E91AD79D-2EE4-45E2-B07B-C64E1D7F915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9104" y="4149431"/>
              <a:ext cx="664789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5" name="TextBox 29">
              <a:extLst>
                <a:ext uri="{FF2B5EF4-FFF2-40B4-BE49-F238E27FC236}">
                  <a16:creationId xmlns:a16="http://schemas.microsoft.com/office/drawing/2014/main" id="{B9B8FBD2-B815-40D3-A94D-EACFF9D60106}"/>
                </a:ext>
              </a:extLst>
            </p:cNvPr>
            <p:cNvSpPr txBox="1"/>
            <p:nvPr/>
          </p:nvSpPr>
          <p:spPr>
            <a:xfrm>
              <a:off x="6894754" y="4101972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36" name="TextBox 31">
              <a:extLst>
                <a:ext uri="{FF2B5EF4-FFF2-40B4-BE49-F238E27FC236}">
                  <a16:creationId xmlns:a16="http://schemas.microsoft.com/office/drawing/2014/main" id="{910F5558-9292-41FF-A03A-DA68E1C08C76}"/>
                </a:ext>
              </a:extLst>
            </p:cNvPr>
            <p:cNvSpPr txBox="1"/>
            <p:nvPr/>
          </p:nvSpPr>
          <p:spPr>
            <a:xfrm>
              <a:off x="-56755" y="1988157"/>
              <a:ext cx="3449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37" name="TextBox 39">
              <a:extLst>
                <a:ext uri="{FF2B5EF4-FFF2-40B4-BE49-F238E27FC236}">
                  <a16:creationId xmlns:a16="http://schemas.microsoft.com/office/drawing/2014/main" id="{DA42E644-02E0-443B-9F01-DDA732966099}"/>
                </a:ext>
              </a:extLst>
            </p:cNvPr>
            <p:cNvSpPr txBox="1"/>
            <p:nvPr/>
          </p:nvSpPr>
          <p:spPr>
            <a:xfrm>
              <a:off x="981443" y="4380622"/>
              <a:ext cx="8579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CutIn</a:t>
              </a:r>
              <a:endParaRPr lang="en-US" dirty="0"/>
            </a:p>
          </p:txBody>
        </p:sp>
        <p:cxnSp>
          <p:nvCxnSpPr>
            <p:cNvPr id="39" name="Straight Connector 48">
              <a:extLst>
                <a:ext uri="{FF2B5EF4-FFF2-40B4-BE49-F238E27FC236}">
                  <a16:creationId xmlns:a16="http://schemas.microsoft.com/office/drawing/2014/main" id="{9D113C27-7B57-45F7-A560-A079CB26789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10407" y="2807423"/>
              <a:ext cx="0" cy="163310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51">
              <a:extLst>
                <a:ext uri="{FF2B5EF4-FFF2-40B4-BE49-F238E27FC236}">
                  <a16:creationId xmlns:a16="http://schemas.microsoft.com/office/drawing/2014/main" id="{F7D3938F-2A13-4150-A634-45E20B4268D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47723" y="2827419"/>
              <a:ext cx="0" cy="163310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Box 52">
              <a:extLst>
                <a:ext uri="{FF2B5EF4-FFF2-40B4-BE49-F238E27FC236}">
                  <a16:creationId xmlns:a16="http://schemas.microsoft.com/office/drawing/2014/main" id="{390B85BF-A9A7-40D6-BBC9-89D6A7C1A391}"/>
                </a:ext>
              </a:extLst>
            </p:cNvPr>
            <p:cNvSpPr txBox="1"/>
            <p:nvPr/>
          </p:nvSpPr>
          <p:spPr>
            <a:xfrm>
              <a:off x="2102370" y="4396022"/>
              <a:ext cx="1781781" cy="432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PminNoVars</a:t>
              </a:r>
              <a:endParaRPr lang="en-US" dirty="0"/>
            </a:p>
          </p:txBody>
        </p:sp>
        <p:sp>
          <p:nvSpPr>
            <p:cNvPr id="42" name="Rectangle 54">
              <a:extLst>
                <a:ext uri="{FF2B5EF4-FFF2-40B4-BE49-F238E27FC236}">
                  <a16:creationId xmlns:a16="http://schemas.microsoft.com/office/drawing/2014/main" id="{01398773-2665-47BD-906F-4757BE2FF369}"/>
                </a:ext>
              </a:extLst>
            </p:cNvPr>
            <p:cNvSpPr/>
            <p:nvPr/>
          </p:nvSpPr>
          <p:spPr bwMode="auto">
            <a:xfrm>
              <a:off x="1410407" y="4117021"/>
              <a:ext cx="1537314" cy="85677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19075" marR="0" indent="-219075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Box 56">
              <a:extLst>
                <a:ext uri="{FF2B5EF4-FFF2-40B4-BE49-F238E27FC236}">
                  <a16:creationId xmlns:a16="http://schemas.microsoft.com/office/drawing/2014/main" id="{2219B36B-8EB4-4A43-B5D3-9ABFCE5B4CA9}"/>
                </a:ext>
              </a:extLst>
            </p:cNvPr>
            <p:cNvSpPr txBox="1"/>
            <p:nvPr/>
          </p:nvSpPr>
          <p:spPr>
            <a:xfrm>
              <a:off x="6324136" y="2846385"/>
              <a:ext cx="858496" cy="324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kvarMax</a:t>
              </a:r>
              <a:endParaRPr lang="en-US" sz="1200" dirty="0"/>
            </a:p>
          </p:txBody>
        </p:sp>
        <p:cxnSp>
          <p:nvCxnSpPr>
            <p:cNvPr id="44" name="Straight Connector 57">
              <a:extLst>
                <a:ext uri="{FF2B5EF4-FFF2-40B4-BE49-F238E27FC236}">
                  <a16:creationId xmlns:a16="http://schemas.microsoft.com/office/drawing/2014/main" id="{C68C5E83-F49A-483D-8F08-373F2BEC928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07320" y="3539930"/>
              <a:ext cx="2540401" cy="6184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Right Brace 60">
              <a:extLst>
                <a:ext uri="{FF2B5EF4-FFF2-40B4-BE49-F238E27FC236}">
                  <a16:creationId xmlns:a16="http://schemas.microsoft.com/office/drawing/2014/main" id="{AC2B6C5F-AB30-4DA3-8AE4-7F9C2081C6F8}"/>
                </a:ext>
              </a:extLst>
            </p:cNvPr>
            <p:cNvSpPr/>
            <p:nvPr/>
          </p:nvSpPr>
          <p:spPr bwMode="auto">
            <a:xfrm rot="5400000">
              <a:off x="756548" y="4393045"/>
              <a:ext cx="285664" cy="1038688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19075" marR="0" indent="-219075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Right Brace 61">
              <a:extLst>
                <a:ext uri="{FF2B5EF4-FFF2-40B4-BE49-F238E27FC236}">
                  <a16:creationId xmlns:a16="http://schemas.microsoft.com/office/drawing/2014/main" id="{4F94F240-CCEA-46BC-8EA3-840DDFB7B14C}"/>
                </a:ext>
              </a:extLst>
            </p:cNvPr>
            <p:cNvSpPr/>
            <p:nvPr/>
          </p:nvSpPr>
          <p:spPr bwMode="auto">
            <a:xfrm rot="5400000">
              <a:off x="3940646" y="2259840"/>
              <a:ext cx="285664" cy="5289485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19075" marR="0" indent="-219075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TextBox 62">
              <a:extLst>
                <a:ext uri="{FF2B5EF4-FFF2-40B4-BE49-F238E27FC236}">
                  <a16:creationId xmlns:a16="http://schemas.microsoft.com/office/drawing/2014/main" id="{FB907FC6-0FE7-4BD2-8CC5-511847B3554A}"/>
                </a:ext>
              </a:extLst>
            </p:cNvPr>
            <p:cNvSpPr txBox="1"/>
            <p:nvPr/>
          </p:nvSpPr>
          <p:spPr>
            <a:xfrm>
              <a:off x="414728" y="5062164"/>
              <a:ext cx="969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Inv. OFF</a:t>
              </a:r>
            </a:p>
          </p:txBody>
        </p:sp>
        <p:sp>
          <p:nvSpPr>
            <p:cNvPr id="48" name="TextBox 63">
              <a:extLst>
                <a:ext uri="{FF2B5EF4-FFF2-40B4-BE49-F238E27FC236}">
                  <a16:creationId xmlns:a16="http://schemas.microsoft.com/office/drawing/2014/main" id="{7FC2091A-E98D-46F8-8668-8A2BBC0956B9}"/>
                </a:ext>
              </a:extLst>
            </p:cNvPr>
            <p:cNvSpPr txBox="1"/>
            <p:nvPr/>
          </p:nvSpPr>
          <p:spPr>
            <a:xfrm>
              <a:off x="3650122" y="5091662"/>
              <a:ext cx="8667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Inv. ON</a:t>
              </a:r>
            </a:p>
          </p:txBody>
        </p:sp>
      </p:grpSp>
      <p:pic>
        <p:nvPicPr>
          <p:cNvPr id="8" name="Imagem 7">
            <a:extLst>
              <a:ext uri="{FF2B5EF4-FFF2-40B4-BE49-F238E27FC236}">
                <a16:creationId xmlns:a16="http://schemas.microsoft.com/office/drawing/2014/main" id="{A6DA85A2-F8B0-43F2-9270-0BAF498AE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477" y="1839871"/>
            <a:ext cx="5010239" cy="378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2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pt-BR" sz="2800" dirty="0" err="1"/>
              <a:t>Scenario</a:t>
            </a:r>
            <a:r>
              <a:rPr lang="pt-BR" sz="2800" dirty="0"/>
              <a:t> 1.5</a:t>
            </a:r>
            <a:endParaRPr lang="en-US" sz="28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365B9E9-00F2-4A9A-A2C9-FFDDB3CFC790}"/>
              </a:ext>
            </a:extLst>
          </p:cNvPr>
          <p:cNvSpPr/>
          <p:nvPr/>
        </p:nvSpPr>
        <p:spPr>
          <a:xfrm>
            <a:off x="259605" y="947319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%</a:t>
            </a:r>
            <a:r>
              <a:rPr lang="en-US" sz="1600" dirty="0" err="1"/>
              <a:t>PminkvarMax</a:t>
            </a:r>
            <a:r>
              <a:rPr lang="en-US" sz="1600" dirty="0"/>
              <a:t> = -1</a:t>
            </a:r>
          </a:p>
          <a:p>
            <a:r>
              <a:rPr lang="en-US" sz="1600" dirty="0"/>
              <a:t>%</a:t>
            </a:r>
            <a:r>
              <a:rPr lang="en-US" sz="1600" dirty="0" err="1"/>
              <a:t>PminNoVars</a:t>
            </a:r>
            <a:r>
              <a:rPr lang="en-US" sz="1600" dirty="0"/>
              <a:t> = -1</a:t>
            </a:r>
          </a:p>
          <a:p>
            <a:pPr lvl="1"/>
            <a:r>
              <a:rPr lang="en-US" sz="1200" dirty="0"/>
              <a:t>%</a:t>
            </a:r>
            <a:r>
              <a:rPr lang="en-US" sz="1200" dirty="0" err="1"/>
              <a:t>CutIn</a:t>
            </a:r>
            <a:r>
              <a:rPr lang="en-US" sz="1200" dirty="0"/>
              <a:t> = 16.666% of kVA (200kW)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AD7DB90-F7E9-48F2-BBB1-C75FB00A17AA}"/>
              </a:ext>
            </a:extLst>
          </p:cNvPr>
          <p:cNvSpPr txBox="1"/>
          <p:nvPr/>
        </p:nvSpPr>
        <p:spPr>
          <a:xfrm>
            <a:off x="6642521" y="1124582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pt-BR" dirty="0" err="1"/>
              <a:t>results</a:t>
            </a:r>
            <a:endParaRPr lang="en-US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FE809CF9-A196-4E26-BB7F-06C438E8BA03}"/>
              </a:ext>
            </a:extLst>
          </p:cNvPr>
          <p:cNvGrpSpPr/>
          <p:nvPr/>
        </p:nvGrpSpPr>
        <p:grpSpPr>
          <a:xfrm>
            <a:off x="134994" y="2019491"/>
            <a:ext cx="6507527" cy="2941688"/>
            <a:chOff x="-151922" y="2074195"/>
            <a:chExt cx="7272431" cy="3412561"/>
          </a:xfrm>
        </p:grpSpPr>
        <p:sp>
          <p:nvSpPr>
            <p:cNvPr id="61" name="Rectangle 30">
              <a:extLst>
                <a:ext uri="{FF2B5EF4-FFF2-40B4-BE49-F238E27FC236}">
                  <a16:creationId xmlns:a16="http://schemas.microsoft.com/office/drawing/2014/main" id="{F1C894FA-69CC-4DC0-96CE-C62199C0C218}"/>
                </a:ext>
              </a:extLst>
            </p:cNvPr>
            <p:cNvSpPr/>
            <p:nvPr/>
          </p:nvSpPr>
          <p:spPr bwMode="auto">
            <a:xfrm>
              <a:off x="1315240" y="3163493"/>
              <a:ext cx="5327281" cy="1069249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19075" marR="0" indent="-219075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Straight Arrow Connector 32">
              <a:extLst>
                <a:ext uri="{FF2B5EF4-FFF2-40B4-BE49-F238E27FC236}">
                  <a16:creationId xmlns:a16="http://schemas.microsoft.com/office/drawing/2014/main" id="{2EF131B2-44E4-45A9-ACCB-7CAFC80DED9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12154" y="2173404"/>
              <a:ext cx="0" cy="22292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Straight Arrow Connector 33">
              <a:extLst>
                <a:ext uri="{FF2B5EF4-FFF2-40B4-BE49-F238E27FC236}">
                  <a16:creationId xmlns:a16="http://schemas.microsoft.com/office/drawing/2014/main" id="{830B920E-4A0F-403E-9A42-DFF75ABDD06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3937" y="4235469"/>
              <a:ext cx="664789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Box 34">
              <a:extLst>
                <a:ext uri="{FF2B5EF4-FFF2-40B4-BE49-F238E27FC236}">
                  <a16:creationId xmlns:a16="http://schemas.microsoft.com/office/drawing/2014/main" id="{326E6FA1-9B95-431D-BD1D-03957E8F9456}"/>
                </a:ext>
              </a:extLst>
            </p:cNvPr>
            <p:cNvSpPr txBox="1"/>
            <p:nvPr/>
          </p:nvSpPr>
          <p:spPr>
            <a:xfrm>
              <a:off x="6799587" y="4188010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65" name="TextBox 35">
              <a:extLst>
                <a:ext uri="{FF2B5EF4-FFF2-40B4-BE49-F238E27FC236}">
                  <a16:creationId xmlns:a16="http://schemas.microsoft.com/office/drawing/2014/main" id="{0E4FE259-28C6-48C1-AC58-8FAE81631C25}"/>
                </a:ext>
              </a:extLst>
            </p:cNvPr>
            <p:cNvSpPr txBox="1"/>
            <p:nvPr/>
          </p:nvSpPr>
          <p:spPr>
            <a:xfrm>
              <a:off x="-151922" y="2074195"/>
              <a:ext cx="3449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66" name="TextBox 36">
              <a:extLst>
                <a:ext uri="{FF2B5EF4-FFF2-40B4-BE49-F238E27FC236}">
                  <a16:creationId xmlns:a16="http://schemas.microsoft.com/office/drawing/2014/main" id="{B6AD1632-B288-4FC1-A396-CC1E3913F6DF}"/>
                </a:ext>
              </a:extLst>
            </p:cNvPr>
            <p:cNvSpPr txBox="1"/>
            <p:nvPr/>
          </p:nvSpPr>
          <p:spPr>
            <a:xfrm>
              <a:off x="886276" y="4466660"/>
              <a:ext cx="8579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CutIn</a:t>
              </a:r>
              <a:endParaRPr lang="en-US" dirty="0"/>
            </a:p>
          </p:txBody>
        </p:sp>
        <p:cxnSp>
          <p:nvCxnSpPr>
            <p:cNvPr id="67" name="Straight Connector 37">
              <a:extLst>
                <a:ext uri="{FF2B5EF4-FFF2-40B4-BE49-F238E27FC236}">
                  <a16:creationId xmlns:a16="http://schemas.microsoft.com/office/drawing/2014/main" id="{76C98A4A-A750-4B98-97EC-0DAE29977EA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15240" y="2893461"/>
              <a:ext cx="0" cy="163310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40">
              <a:extLst>
                <a:ext uri="{FF2B5EF4-FFF2-40B4-BE49-F238E27FC236}">
                  <a16:creationId xmlns:a16="http://schemas.microsoft.com/office/drawing/2014/main" id="{56A02BD6-5DF6-4FBA-BCDE-6015BA14341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62735" y="3164714"/>
              <a:ext cx="187031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9" name="TextBox 41">
              <a:extLst>
                <a:ext uri="{FF2B5EF4-FFF2-40B4-BE49-F238E27FC236}">
                  <a16:creationId xmlns:a16="http://schemas.microsoft.com/office/drawing/2014/main" id="{A3E528A6-F67D-456F-BBB3-5C6835882981}"/>
                </a:ext>
              </a:extLst>
            </p:cNvPr>
            <p:cNvSpPr txBox="1"/>
            <p:nvPr/>
          </p:nvSpPr>
          <p:spPr>
            <a:xfrm>
              <a:off x="6228969" y="2932423"/>
              <a:ext cx="804206" cy="3213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kvarMax</a:t>
              </a:r>
              <a:endParaRPr lang="en-US" sz="1200" dirty="0"/>
            </a:p>
          </p:txBody>
        </p:sp>
        <p:sp>
          <p:nvSpPr>
            <p:cNvPr id="70" name="Right Brace 42">
              <a:extLst>
                <a:ext uri="{FF2B5EF4-FFF2-40B4-BE49-F238E27FC236}">
                  <a16:creationId xmlns:a16="http://schemas.microsoft.com/office/drawing/2014/main" id="{8F84506F-7CDE-443D-94E3-79231DBA05BC}"/>
                </a:ext>
              </a:extLst>
            </p:cNvPr>
            <p:cNvSpPr/>
            <p:nvPr/>
          </p:nvSpPr>
          <p:spPr bwMode="auto">
            <a:xfrm rot="5400000">
              <a:off x="661381" y="4479083"/>
              <a:ext cx="285664" cy="1038688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19075" marR="0" indent="-219075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Right Brace 43">
              <a:extLst>
                <a:ext uri="{FF2B5EF4-FFF2-40B4-BE49-F238E27FC236}">
                  <a16:creationId xmlns:a16="http://schemas.microsoft.com/office/drawing/2014/main" id="{5F9235D3-7ADE-4CA2-BB0F-B132BF3BEB88}"/>
                </a:ext>
              </a:extLst>
            </p:cNvPr>
            <p:cNvSpPr/>
            <p:nvPr/>
          </p:nvSpPr>
          <p:spPr bwMode="auto">
            <a:xfrm rot="5400000">
              <a:off x="3845479" y="2345878"/>
              <a:ext cx="285664" cy="5289485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19075" marR="0" indent="-219075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TextBox 44">
              <a:extLst>
                <a:ext uri="{FF2B5EF4-FFF2-40B4-BE49-F238E27FC236}">
                  <a16:creationId xmlns:a16="http://schemas.microsoft.com/office/drawing/2014/main" id="{E92B30B4-73BD-44B7-8B4D-E5CC229A7E2B}"/>
                </a:ext>
              </a:extLst>
            </p:cNvPr>
            <p:cNvSpPr txBox="1"/>
            <p:nvPr/>
          </p:nvSpPr>
          <p:spPr>
            <a:xfrm>
              <a:off x="319561" y="5148202"/>
              <a:ext cx="969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Inv. OFF</a:t>
              </a:r>
            </a:p>
          </p:txBody>
        </p:sp>
        <p:sp>
          <p:nvSpPr>
            <p:cNvPr id="73" name="TextBox 45">
              <a:extLst>
                <a:ext uri="{FF2B5EF4-FFF2-40B4-BE49-F238E27FC236}">
                  <a16:creationId xmlns:a16="http://schemas.microsoft.com/office/drawing/2014/main" id="{C9FF31AD-8DCE-45FF-BD2B-BCE9E40029E9}"/>
                </a:ext>
              </a:extLst>
            </p:cNvPr>
            <p:cNvSpPr txBox="1"/>
            <p:nvPr/>
          </p:nvSpPr>
          <p:spPr>
            <a:xfrm>
              <a:off x="3570195" y="5109120"/>
              <a:ext cx="8667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Inv. ON</a:t>
              </a:r>
            </a:p>
          </p:txBody>
        </p:sp>
        <p:cxnSp>
          <p:nvCxnSpPr>
            <p:cNvPr id="74" name="Straight Connector 46">
              <a:extLst>
                <a:ext uri="{FF2B5EF4-FFF2-40B4-BE49-F238E27FC236}">
                  <a16:creationId xmlns:a16="http://schemas.microsoft.com/office/drawing/2014/main" id="{26AD8BC2-08FE-43FD-BFB8-411582FA438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15240" y="3163493"/>
              <a:ext cx="534807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8" name="Imagem 7">
            <a:extLst>
              <a:ext uri="{FF2B5EF4-FFF2-40B4-BE49-F238E27FC236}">
                <a16:creationId xmlns:a16="http://schemas.microsoft.com/office/drawing/2014/main" id="{BEF37611-F72A-4889-8E2A-ABFDC1873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664" y="1541008"/>
            <a:ext cx="5158342" cy="389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8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pt-BR" sz="2800" dirty="0" err="1"/>
              <a:t>Scenario</a:t>
            </a:r>
            <a:r>
              <a:rPr lang="pt-BR" sz="2800" dirty="0"/>
              <a:t> 1.6</a:t>
            </a:r>
            <a:endParaRPr lang="en-US" sz="28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365B9E9-00F2-4A9A-A2C9-FFDDB3CFC790}"/>
              </a:ext>
            </a:extLst>
          </p:cNvPr>
          <p:cNvSpPr/>
          <p:nvPr/>
        </p:nvSpPr>
        <p:spPr>
          <a:xfrm>
            <a:off x="259605" y="9473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1200" dirty="0"/>
              <a:t>%</a:t>
            </a:r>
            <a:r>
              <a:rPr lang="en-US" sz="1200" dirty="0" err="1"/>
              <a:t>PminkvarMax</a:t>
            </a:r>
            <a:r>
              <a:rPr lang="en-US" sz="1200" dirty="0"/>
              <a:t> = 60% (600kW)</a:t>
            </a:r>
          </a:p>
          <a:p>
            <a:pPr lvl="1"/>
            <a:r>
              <a:rPr lang="en-US" sz="1200" dirty="0"/>
              <a:t>%</a:t>
            </a:r>
            <a:r>
              <a:rPr lang="en-US" sz="1200" dirty="0" err="1"/>
              <a:t>PminNoVars</a:t>
            </a:r>
            <a:r>
              <a:rPr lang="en-US" sz="1200" dirty="0"/>
              <a:t> = 40% (400kW)</a:t>
            </a:r>
          </a:p>
          <a:p>
            <a:pPr lvl="1"/>
            <a:r>
              <a:rPr lang="en-US" sz="1200" dirty="0"/>
              <a:t>%</a:t>
            </a:r>
            <a:r>
              <a:rPr lang="en-US" sz="1200" dirty="0" err="1"/>
              <a:t>CutIn</a:t>
            </a:r>
            <a:r>
              <a:rPr lang="en-US" sz="1200" dirty="0"/>
              <a:t> = 0.01% of kVA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AD7DB90-F7E9-48F2-BBB1-C75FB00A17AA}"/>
              </a:ext>
            </a:extLst>
          </p:cNvPr>
          <p:cNvSpPr txBox="1"/>
          <p:nvPr/>
        </p:nvSpPr>
        <p:spPr>
          <a:xfrm>
            <a:off x="4369838" y="1548943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pt-BR" dirty="0" err="1"/>
              <a:t>results</a:t>
            </a:r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CC9587E-9F12-4954-84BF-136DC3CE9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128" y="2076517"/>
            <a:ext cx="5741032" cy="434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0073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2176</TotalTime>
  <Words>1086</Words>
  <Application>Microsoft Office PowerPoint</Application>
  <PresentationFormat>Widescreen</PresentationFormat>
  <Paragraphs>206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Tema do Office</vt:lpstr>
      <vt:lpstr>Min Reactive Power Capabilities PVSystem2 and InvControl2 and PVSystem2</vt:lpstr>
      <vt:lpstr>New PVSystem2’s properties</vt:lpstr>
      <vt:lpstr>Base case DSS for kvar capacitive – PVSystem only – Scenarios 1.</vt:lpstr>
      <vt:lpstr>Scenario 1.1</vt:lpstr>
      <vt:lpstr>Scenario 1.2</vt:lpstr>
      <vt:lpstr>Scenario 1.3</vt:lpstr>
      <vt:lpstr>Scenario 1.4</vt:lpstr>
      <vt:lpstr>Scenario 1.5</vt:lpstr>
      <vt:lpstr>Scenario 1.6</vt:lpstr>
      <vt:lpstr>Scenario 1.7</vt:lpstr>
      <vt:lpstr>Base case DSS for kvar indutive – PVSystem only – Scenarios 2.</vt:lpstr>
      <vt:lpstr>Scenario 2.1</vt:lpstr>
      <vt:lpstr>Scenario 2.2</vt:lpstr>
      <vt:lpstr>Scenario 2.3</vt:lpstr>
      <vt:lpstr>Scenario 2.4</vt:lpstr>
      <vt:lpstr>Scenario 2.5</vt:lpstr>
      <vt:lpstr>Scenario 2.6</vt:lpstr>
      <vt:lpstr>Scenario 2.7</vt:lpstr>
      <vt:lpstr>Base case DSS for kvar capacitive – PVSystem with InvControl with VV – Scenarios 3. </vt:lpstr>
      <vt:lpstr>Scenario 3.1</vt:lpstr>
      <vt:lpstr>Scenario 3.2</vt:lpstr>
      <vt:lpstr>Scenario 3.3</vt:lpstr>
      <vt:lpstr>Scenario 3.4</vt:lpstr>
      <vt:lpstr>Scenario 3.5</vt:lpstr>
      <vt:lpstr>Scenario 3.6</vt:lpstr>
      <vt:lpstr>Scenario 3.7</vt:lpstr>
      <vt:lpstr>Base case DSS for kvar indutive – PVSystem with InvControl with VV – Scenarios 4. </vt:lpstr>
      <vt:lpstr>Scenario 4.1</vt:lpstr>
      <vt:lpstr>Scenario 4.2</vt:lpstr>
      <vt:lpstr>Scenario 4.3</vt:lpstr>
      <vt:lpstr>Scenario 4.4</vt:lpstr>
      <vt:lpstr>Scenario 4.5</vt:lpstr>
      <vt:lpstr>Scenario 4.6</vt:lpstr>
      <vt:lpstr>Scenario 4.7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Scenario 1: SnapShot Standard</dc:title>
  <dc:creator>Paulo Ricardo Radatz de Freitas</dc:creator>
  <cp:lastModifiedBy>Radatz, Paulo</cp:lastModifiedBy>
  <cp:revision>168</cp:revision>
  <dcterms:created xsi:type="dcterms:W3CDTF">2019-01-11T11:29:02Z</dcterms:created>
  <dcterms:modified xsi:type="dcterms:W3CDTF">2019-11-07T22:26:32Z</dcterms:modified>
</cp:coreProperties>
</file>