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35"/>
  </p:notesMasterIdLst>
  <p:handoutMasterIdLst>
    <p:handoutMasterId r:id="rId36"/>
  </p:handoutMasterIdLst>
  <p:sldIdLst>
    <p:sldId id="267" r:id="rId5"/>
    <p:sldId id="345" r:id="rId6"/>
    <p:sldId id="346" r:id="rId7"/>
    <p:sldId id="357" r:id="rId8"/>
    <p:sldId id="347" r:id="rId9"/>
    <p:sldId id="356" r:id="rId10"/>
    <p:sldId id="348" r:id="rId11"/>
    <p:sldId id="349" r:id="rId12"/>
    <p:sldId id="350" r:id="rId13"/>
    <p:sldId id="436" r:id="rId14"/>
    <p:sldId id="407" r:id="rId15"/>
    <p:sldId id="664" r:id="rId16"/>
    <p:sldId id="351" r:id="rId17"/>
    <p:sldId id="438" r:id="rId18"/>
    <p:sldId id="439" r:id="rId19"/>
    <p:sldId id="440" r:id="rId20"/>
    <p:sldId id="441" r:id="rId21"/>
    <p:sldId id="457" r:id="rId22"/>
    <p:sldId id="458" r:id="rId23"/>
    <p:sldId id="459" r:id="rId24"/>
    <p:sldId id="665" r:id="rId25"/>
    <p:sldId id="354" r:id="rId26"/>
    <p:sldId id="492" r:id="rId27"/>
    <p:sldId id="358" r:id="rId28"/>
    <p:sldId id="359" r:id="rId29"/>
    <p:sldId id="360" r:id="rId30"/>
    <p:sldId id="361" r:id="rId31"/>
    <p:sldId id="362" r:id="rId32"/>
    <p:sldId id="355" r:id="rId33"/>
    <p:sldId id="280" r:id="rId34"/>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B9705"/>
    <a:srgbClr val="C54343"/>
    <a:srgbClr val="D60000"/>
    <a:srgbClr val="FF5050"/>
    <a:srgbClr val="BBE676"/>
    <a:srgbClr val="5195D3"/>
    <a:srgbClr val="F3FBFF"/>
    <a:srgbClr val="E4F6FE"/>
    <a:srgbClr val="D5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366" autoAdjust="0"/>
  </p:normalViewPr>
  <p:slideViewPr>
    <p:cSldViewPr snapToGrid="0">
      <p:cViewPr varScale="1">
        <p:scale>
          <a:sx n="84" d="100"/>
          <a:sy n="84" d="100"/>
        </p:scale>
        <p:origin x="1152" y="8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1" d="100"/>
          <a:sy n="121" d="100"/>
        </p:scale>
        <p:origin x="483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9/18/2019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9/18/2019</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3325798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a:extLst>
              <a:ext uri="{FF2B5EF4-FFF2-40B4-BE49-F238E27FC236}">
                <a16:creationId xmlns:a16="http://schemas.microsoft.com/office/drawing/2014/main" id="{E4FC046E-1BBF-4E61-B7FA-C5E80CDD87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51386A2-2BA4-474F-8361-6A892FEB1996}" type="slidenum">
              <a:rPr lang="en-US" altLang="en-US" sz="1200">
                <a:solidFill>
                  <a:schemeClr val="tx1"/>
                </a:solidFill>
              </a:rPr>
              <a:pPr/>
              <a:t>18</a:t>
            </a:fld>
            <a:endParaRPr lang="en-US" altLang="en-US" sz="1200">
              <a:solidFill>
                <a:schemeClr val="tx1"/>
              </a:solidFill>
            </a:endParaRPr>
          </a:p>
        </p:txBody>
      </p:sp>
      <p:sp>
        <p:nvSpPr>
          <p:cNvPr id="409603" name="Rectangle 2">
            <a:extLst>
              <a:ext uri="{FF2B5EF4-FFF2-40B4-BE49-F238E27FC236}">
                <a16:creationId xmlns:a16="http://schemas.microsoft.com/office/drawing/2014/main" id="{95E1C98F-EDCD-4CE0-9F38-20ED59634719}"/>
              </a:ext>
            </a:extLst>
          </p:cNvPr>
          <p:cNvSpPr>
            <a:spLocks noGrp="1" noRot="1" noChangeAspect="1" noChangeArrowheads="1" noTextEdit="1"/>
          </p:cNvSpPr>
          <p:nvPr>
            <p:ph type="sldImg"/>
          </p:nvPr>
        </p:nvSpPr>
        <p:spPr>
          <a:xfrm>
            <a:off x="1185863" y="696913"/>
            <a:ext cx="4648200" cy="3486150"/>
          </a:xfrm>
          <a:ln/>
        </p:spPr>
      </p:sp>
      <p:sp>
        <p:nvSpPr>
          <p:cNvPr id="409604" name="Rectangle 3">
            <a:extLst>
              <a:ext uri="{FF2B5EF4-FFF2-40B4-BE49-F238E27FC236}">
                <a16:creationId xmlns:a16="http://schemas.microsoft.com/office/drawing/2014/main" id="{34610407-A3B4-46B9-BB52-64926E8DE5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48749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a:extLst>
              <a:ext uri="{FF2B5EF4-FFF2-40B4-BE49-F238E27FC236}">
                <a16:creationId xmlns:a16="http://schemas.microsoft.com/office/drawing/2014/main" id="{424E84B0-C9BA-4847-997A-3EE7751D25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81DCE82-9D50-4A4E-9415-2D629CB2199E}" type="slidenum">
              <a:rPr lang="en-US" altLang="en-US" sz="1200">
                <a:solidFill>
                  <a:schemeClr val="tx1"/>
                </a:solidFill>
              </a:rPr>
              <a:pPr/>
              <a:t>19</a:t>
            </a:fld>
            <a:endParaRPr lang="en-US" altLang="en-US" sz="1200">
              <a:solidFill>
                <a:schemeClr val="tx1"/>
              </a:solidFill>
            </a:endParaRPr>
          </a:p>
        </p:txBody>
      </p:sp>
      <p:sp>
        <p:nvSpPr>
          <p:cNvPr id="410627" name="Rectangle 2">
            <a:extLst>
              <a:ext uri="{FF2B5EF4-FFF2-40B4-BE49-F238E27FC236}">
                <a16:creationId xmlns:a16="http://schemas.microsoft.com/office/drawing/2014/main" id="{8E57613F-088B-4674-A446-D59B83D9AA14}"/>
              </a:ext>
            </a:extLst>
          </p:cNvPr>
          <p:cNvSpPr>
            <a:spLocks noGrp="1" noRot="1" noChangeAspect="1" noChangeArrowheads="1" noTextEdit="1"/>
          </p:cNvSpPr>
          <p:nvPr>
            <p:ph type="sldImg"/>
          </p:nvPr>
        </p:nvSpPr>
        <p:spPr>
          <a:xfrm>
            <a:off x="1185863" y="696913"/>
            <a:ext cx="4648200" cy="3486150"/>
          </a:xfrm>
          <a:ln/>
        </p:spPr>
      </p:sp>
      <p:sp>
        <p:nvSpPr>
          <p:cNvPr id="410628" name="Rectangle 3">
            <a:extLst>
              <a:ext uri="{FF2B5EF4-FFF2-40B4-BE49-F238E27FC236}">
                <a16:creationId xmlns:a16="http://schemas.microsoft.com/office/drawing/2014/main" id="{09D97D44-90BA-4ED7-82C6-E53564A4B2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52568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a:extLst>
              <a:ext uri="{FF2B5EF4-FFF2-40B4-BE49-F238E27FC236}">
                <a16:creationId xmlns:a16="http://schemas.microsoft.com/office/drawing/2014/main" id="{F6AC75F1-B4BC-468A-A3C4-77A8EFEDB8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06BE026-37A0-4F6D-B294-61B7F0FBE799}" type="slidenum">
              <a:rPr lang="en-US" altLang="en-US" sz="1200">
                <a:solidFill>
                  <a:schemeClr val="tx1"/>
                </a:solidFill>
              </a:rPr>
              <a:pPr/>
              <a:t>20</a:t>
            </a:fld>
            <a:endParaRPr lang="en-US" altLang="en-US" sz="1200">
              <a:solidFill>
                <a:schemeClr val="tx1"/>
              </a:solidFill>
            </a:endParaRPr>
          </a:p>
        </p:txBody>
      </p:sp>
      <p:sp>
        <p:nvSpPr>
          <p:cNvPr id="411651" name="Rectangle 2">
            <a:extLst>
              <a:ext uri="{FF2B5EF4-FFF2-40B4-BE49-F238E27FC236}">
                <a16:creationId xmlns:a16="http://schemas.microsoft.com/office/drawing/2014/main" id="{BF69404A-5D30-43D0-A59A-888790C76F8D}"/>
              </a:ext>
            </a:extLst>
          </p:cNvPr>
          <p:cNvSpPr>
            <a:spLocks noGrp="1" noRot="1" noChangeAspect="1" noChangeArrowheads="1" noTextEdit="1"/>
          </p:cNvSpPr>
          <p:nvPr>
            <p:ph type="sldImg"/>
          </p:nvPr>
        </p:nvSpPr>
        <p:spPr>
          <a:xfrm>
            <a:off x="1185863" y="696913"/>
            <a:ext cx="4648200" cy="3486150"/>
          </a:xfrm>
          <a:ln/>
        </p:spPr>
      </p:sp>
      <p:sp>
        <p:nvSpPr>
          <p:cNvPr id="411652" name="Rectangle 3">
            <a:extLst>
              <a:ext uri="{FF2B5EF4-FFF2-40B4-BE49-F238E27FC236}">
                <a16:creationId xmlns:a16="http://schemas.microsoft.com/office/drawing/2014/main" id="{76D9FE39-D011-448E-A279-724DEEE3A0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05601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6</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652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a:extLst>
              <a:ext uri="{FF2B5EF4-FFF2-40B4-BE49-F238E27FC236}">
                <a16:creationId xmlns:a16="http://schemas.microsoft.com/office/drawing/2014/main" id="{CC11B9FD-A37F-4F63-B59E-1C90A7D33D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A0B975F-C265-4725-9ED5-CE4AA6C75C76}" type="slidenum">
              <a:rPr lang="en-US" altLang="en-US" sz="1200">
                <a:solidFill>
                  <a:schemeClr val="tx1"/>
                </a:solidFill>
              </a:rPr>
              <a:pPr/>
              <a:t>10</a:t>
            </a:fld>
            <a:endParaRPr lang="en-US" altLang="en-US" sz="1200">
              <a:solidFill>
                <a:schemeClr val="tx1"/>
              </a:solidFill>
            </a:endParaRPr>
          </a:p>
        </p:txBody>
      </p:sp>
      <p:sp>
        <p:nvSpPr>
          <p:cNvPr id="402435" name="Rectangle 2">
            <a:extLst>
              <a:ext uri="{FF2B5EF4-FFF2-40B4-BE49-F238E27FC236}">
                <a16:creationId xmlns:a16="http://schemas.microsoft.com/office/drawing/2014/main" id="{AD509EF9-B123-40FE-B4EA-5348CDD0E1D0}"/>
              </a:ext>
            </a:extLst>
          </p:cNvPr>
          <p:cNvSpPr>
            <a:spLocks noGrp="1" noRot="1" noChangeAspect="1" noChangeArrowheads="1" noTextEdit="1"/>
          </p:cNvSpPr>
          <p:nvPr>
            <p:ph type="sldImg"/>
          </p:nvPr>
        </p:nvSpPr>
        <p:spPr>
          <a:xfrm>
            <a:off x="1185863" y="696913"/>
            <a:ext cx="4648200" cy="3486150"/>
          </a:xfrm>
          <a:ln/>
        </p:spPr>
      </p:sp>
      <p:sp>
        <p:nvSpPr>
          <p:cNvPr id="402436" name="Rectangle 3">
            <a:extLst>
              <a:ext uri="{FF2B5EF4-FFF2-40B4-BE49-F238E27FC236}">
                <a16:creationId xmlns:a16="http://schemas.microsoft.com/office/drawing/2014/main" id="{2B03720C-C57A-4809-9BEE-11BA486143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4191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A9668-A94A-4CC8-BB14-0A7EAABF8F53}" type="slidenum">
              <a:rPr lang="en-US" altLang="en-US" sz="1200">
                <a:solidFill>
                  <a:schemeClr val="tx1"/>
                </a:solidFill>
              </a:rPr>
              <a:pPr/>
              <a:t>11</a:t>
            </a:fld>
            <a:endParaRPr lang="en-US" altLang="en-US" sz="1200">
              <a:solidFill>
                <a:schemeClr val="tx1"/>
              </a:solidFill>
            </a:endParaRPr>
          </a:p>
        </p:txBody>
      </p:sp>
      <p:sp>
        <p:nvSpPr>
          <p:cNvPr id="227331" name="Rectangle 2"/>
          <p:cNvSpPr>
            <a:spLocks noGrp="1" noRot="1" noChangeAspect="1" noChangeArrowheads="1" noTextEdit="1"/>
          </p:cNvSpPr>
          <p:nvPr>
            <p:ph type="sldImg"/>
          </p:nvPr>
        </p:nvSpPr>
        <p:spPr>
          <a:xfrm>
            <a:off x="1108075" y="695325"/>
            <a:ext cx="4646613" cy="3486150"/>
          </a:xfrm>
          <a:ln/>
        </p:spPr>
      </p:sp>
      <p:sp>
        <p:nvSpPr>
          <p:cNvPr id="22733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694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7">
            <a:extLst>
              <a:ext uri="{FF2B5EF4-FFF2-40B4-BE49-F238E27FC236}">
                <a16:creationId xmlns:a16="http://schemas.microsoft.com/office/drawing/2014/main" id="{CB43A3F2-FCB3-465A-AABC-959B9498E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1C96279-9C71-46BD-AFFE-D764646FFC5C}" type="slidenum">
              <a:rPr lang="en-US" altLang="en-US" sz="1200">
                <a:solidFill>
                  <a:schemeClr val="tx1"/>
                </a:solidFill>
              </a:rPr>
              <a:pPr/>
              <a:t>12</a:t>
            </a:fld>
            <a:endParaRPr lang="en-US" altLang="en-US" sz="1200">
              <a:solidFill>
                <a:schemeClr val="tx1"/>
              </a:solidFill>
            </a:endParaRPr>
          </a:p>
        </p:txBody>
      </p:sp>
      <p:sp>
        <p:nvSpPr>
          <p:cNvPr id="403459" name="Rectangle 2">
            <a:extLst>
              <a:ext uri="{FF2B5EF4-FFF2-40B4-BE49-F238E27FC236}">
                <a16:creationId xmlns:a16="http://schemas.microsoft.com/office/drawing/2014/main" id="{3D7F0096-6084-49A5-AC14-D07A2E90D75A}"/>
              </a:ext>
            </a:extLst>
          </p:cNvPr>
          <p:cNvSpPr>
            <a:spLocks noGrp="1" noRot="1" noChangeAspect="1" noChangeArrowheads="1" noTextEdit="1"/>
          </p:cNvSpPr>
          <p:nvPr>
            <p:ph type="sldImg"/>
          </p:nvPr>
        </p:nvSpPr>
        <p:spPr>
          <a:xfrm>
            <a:off x="1185863" y="696913"/>
            <a:ext cx="4648200" cy="3486150"/>
          </a:xfrm>
          <a:ln/>
        </p:spPr>
      </p:sp>
      <p:sp>
        <p:nvSpPr>
          <p:cNvPr id="403460" name="Rectangle 3">
            <a:extLst>
              <a:ext uri="{FF2B5EF4-FFF2-40B4-BE49-F238E27FC236}">
                <a16:creationId xmlns:a16="http://schemas.microsoft.com/office/drawing/2014/main" id="{F5B3D0BC-5979-4E01-BB82-F47602A716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09891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a:extLst>
              <a:ext uri="{FF2B5EF4-FFF2-40B4-BE49-F238E27FC236}">
                <a16:creationId xmlns:a16="http://schemas.microsoft.com/office/drawing/2014/main" id="{E97F2B49-DCAD-4C9B-B2FF-A1F5840842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A028370-030E-4840-9CA1-C0A32FB95319}" type="slidenum">
              <a:rPr lang="en-US" altLang="en-US" sz="1200">
                <a:solidFill>
                  <a:schemeClr val="tx1"/>
                </a:solidFill>
              </a:rPr>
              <a:pPr/>
              <a:t>14</a:t>
            </a:fld>
            <a:endParaRPr lang="en-US" altLang="en-US" sz="1200">
              <a:solidFill>
                <a:schemeClr val="tx1"/>
              </a:solidFill>
            </a:endParaRPr>
          </a:p>
        </p:txBody>
      </p:sp>
      <p:sp>
        <p:nvSpPr>
          <p:cNvPr id="405507" name="Rectangle 2">
            <a:extLst>
              <a:ext uri="{FF2B5EF4-FFF2-40B4-BE49-F238E27FC236}">
                <a16:creationId xmlns:a16="http://schemas.microsoft.com/office/drawing/2014/main" id="{275AF74A-4922-43A4-A5B7-79E8A2997508}"/>
              </a:ext>
            </a:extLst>
          </p:cNvPr>
          <p:cNvSpPr>
            <a:spLocks noGrp="1" noRot="1" noChangeAspect="1" noChangeArrowheads="1" noTextEdit="1"/>
          </p:cNvSpPr>
          <p:nvPr>
            <p:ph type="sldImg"/>
          </p:nvPr>
        </p:nvSpPr>
        <p:spPr>
          <a:ln/>
        </p:spPr>
      </p:sp>
      <p:sp>
        <p:nvSpPr>
          <p:cNvPr id="405508" name="Rectangle 3">
            <a:extLst>
              <a:ext uri="{FF2B5EF4-FFF2-40B4-BE49-F238E27FC236}">
                <a16:creationId xmlns:a16="http://schemas.microsoft.com/office/drawing/2014/main" id="{6F5871BB-2F11-4B18-8FA4-56EE2018BD8D}"/>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8612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a:extLst>
              <a:ext uri="{FF2B5EF4-FFF2-40B4-BE49-F238E27FC236}">
                <a16:creationId xmlns:a16="http://schemas.microsoft.com/office/drawing/2014/main" id="{38F6944D-E3CC-4045-8CD5-3709AF9616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8C94BEB-11DF-486B-B4FE-4A5B7A936152}" type="slidenum">
              <a:rPr lang="en-US" altLang="en-US" sz="1200">
                <a:solidFill>
                  <a:schemeClr val="tx1"/>
                </a:solidFill>
              </a:rPr>
              <a:pPr/>
              <a:t>15</a:t>
            </a:fld>
            <a:endParaRPr lang="en-US" altLang="en-US" sz="1200">
              <a:solidFill>
                <a:schemeClr val="tx1"/>
              </a:solidFill>
            </a:endParaRPr>
          </a:p>
        </p:txBody>
      </p:sp>
      <p:sp>
        <p:nvSpPr>
          <p:cNvPr id="406531" name="Rectangle 2">
            <a:extLst>
              <a:ext uri="{FF2B5EF4-FFF2-40B4-BE49-F238E27FC236}">
                <a16:creationId xmlns:a16="http://schemas.microsoft.com/office/drawing/2014/main" id="{D29B407A-3505-48C8-9D46-6F3516DA3959}"/>
              </a:ext>
            </a:extLst>
          </p:cNvPr>
          <p:cNvSpPr>
            <a:spLocks noGrp="1" noRot="1" noChangeAspect="1" noChangeArrowheads="1" noTextEdit="1"/>
          </p:cNvSpPr>
          <p:nvPr>
            <p:ph type="sldImg"/>
          </p:nvPr>
        </p:nvSpPr>
        <p:spPr>
          <a:ln/>
        </p:spPr>
      </p:sp>
      <p:sp>
        <p:nvSpPr>
          <p:cNvPr id="406532" name="Rectangle 3">
            <a:extLst>
              <a:ext uri="{FF2B5EF4-FFF2-40B4-BE49-F238E27FC236}">
                <a16:creationId xmlns:a16="http://schemas.microsoft.com/office/drawing/2014/main" id="{39B56702-50C1-461B-9635-CC24DF21271E}"/>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66882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7">
            <a:extLst>
              <a:ext uri="{FF2B5EF4-FFF2-40B4-BE49-F238E27FC236}">
                <a16:creationId xmlns:a16="http://schemas.microsoft.com/office/drawing/2014/main" id="{0779F1A8-2F78-42DC-BEC7-68305C7103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132A54A-9438-4CFE-84FE-14F5D1EEE29E}" type="slidenum">
              <a:rPr lang="en-US" altLang="en-US" sz="1200">
                <a:solidFill>
                  <a:schemeClr val="tx1"/>
                </a:solidFill>
              </a:rPr>
              <a:pPr/>
              <a:t>16</a:t>
            </a:fld>
            <a:endParaRPr lang="en-US" altLang="en-US" sz="1200">
              <a:solidFill>
                <a:schemeClr val="tx1"/>
              </a:solidFill>
            </a:endParaRPr>
          </a:p>
        </p:txBody>
      </p:sp>
      <p:sp>
        <p:nvSpPr>
          <p:cNvPr id="407555" name="Rectangle 2">
            <a:extLst>
              <a:ext uri="{FF2B5EF4-FFF2-40B4-BE49-F238E27FC236}">
                <a16:creationId xmlns:a16="http://schemas.microsoft.com/office/drawing/2014/main" id="{FADE3DCD-6DFA-4FBF-B8F3-E0015FC36E83}"/>
              </a:ext>
            </a:extLst>
          </p:cNvPr>
          <p:cNvSpPr>
            <a:spLocks noGrp="1" noRot="1" noChangeAspect="1" noChangeArrowheads="1" noTextEdit="1"/>
          </p:cNvSpPr>
          <p:nvPr>
            <p:ph type="sldImg"/>
          </p:nvPr>
        </p:nvSpPr>
        <p:spPr>
          <a:ln/>
        </p:spPr>
      </p:sp>
      <p:sp>
        <p:nvSpPr>
          <p:cNvPr id="407556" name="Rectangle 3">
            <a:extLst>
              <a:ext uri="{FF2B5EF4-FFF2-40B4-BE49-F238E27FC236}">
                <a16:creationId xmlns:a16="http://schemas.microsoft.com/office/drawing/2014/main" id="{61C795B1-9B0F-4383-9FAD-7475A6122BB7}"/>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70744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7">
            <a:extLst>
              <a:ext uri="{FF2B5EF4-FFF2-40B4-BE49-F238E27FC236}">
                <a16:creationId xmlns:a16="http://schemas.microsoft.com/office/drawing/2014/main" id="{065234AB-9096-436D-BF44-1CEB581F9E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24217ED-148A-4F13-83F0-16E8D159D5BE}" type="slidenum">
              <a:rPr lang="en-US" altLang="en-US" sz="1200">
                <a:solidFill>
                  <a:schemeClr val="tx1"/>
                </a:solidFill>
              </a:rPr>
              <a:pPr/>
              <a:t>17</a:t>
            </a:fld>
            <a:endParaRPr lang="en-US" altLang="en-US" sz="1200">
              <a:solidFill>
                <a:schemeClr val="tx1"/>
              </a:solidFill>
            </a:endParaRPr>
          </a:p>
        </p:txBody>
      </p:sp>
      <p:sp>
        <p:nvSpPr>
          <p:cNvPr id="408579" name="Rectangle 2">
            <a:extLst>
              <a:ext uri="{FF2B5EF4-FFF2-40B4-BE49-F238E27FC236}">
                <a16:creationId xmlns:a16="http://schemas.microsoft.com/office/drawing/2014/main" id="{41D0B090-1564-472B-B2E9-474888F22D92}"/>
              </a:ext>
            </a:extLst>
          </p:cNvPr>
          <p:cNvSpPr>
            <a:spLocks noGrp="1" noRot="1" noChangeAspect="1" noChangeArrowheads="1" noTextEdit="1"/>
          </p:cNvSpPr>
          <p:nvPr>
            <p:ph type="sldImg"/>
          </p:nvPr>
        </p:nvSpPr>
        <p:spPr>
          <a:ln/>
        </p:spPr>
      </p:sp>
      <p:sp>
        <p:nvSpPr>
          <p:cNvPr id="408580" name="Rectangle 3">
            <a:extLst>
              <a:ext uri="{FF2B5EF4-FFF2-40B4-BE49-F238E27FC236}">
                <a16:creationId xmlns:a16="http://schemas.microsoft.com/office/drawing/2014/main" id="{1FFE6C3A-14A6-404A-9F82-3F504E27E1E0}"/>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6443269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PRI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1"/>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5265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274320"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63439"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8" name="Rectangle 7"/>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8" y="2712787"/>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spTree>
    <p:extLst>
      <p:ext uri="{BB962C8B-B14F-4D97-AF65-F5344CB8AC3E}">
        <p14:creationId xmlns:p14="http://schemas.microsoft.com/office/powerpoint/2010/main" val="22494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8" name="Rectangle 7"/>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432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2875925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31393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3"/>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5859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6"/>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3066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amp;E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2"/>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5420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5"/>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2070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4"/>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9798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2362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epri.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21"/>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060" name="Text Box 36"/>
          <p:cNvSpPr txBox="1">
            <a:spLocks noChangeArrowheads="1"/>
          </p:cNvSpPr>
          <p:nvPr/>
        </p:nvSpPr>
        <p:spPr bwMode="auto">
          <a:xfrm>
            <a:off x="60962"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sp>
        <p:nvSpPr>
          <p:cNvPr id="14" name="Rectangle 13"/>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3" name="Picture 2"/>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1" name="Text Box 47"/>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15" name="TextBox 14">
            <a:hlinkClick r:id="rId18"/>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16" name="Picture 15"/>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85" r:id="rId2"/>
    <p:sldLayoutId id="2147483686" r:id="rId3"/>
    <p:sldLayoutId id="2147483687" r:id="rId4"/>
    <p:sldLayoutId id="2147483688" r:id="rId5"/>
    <p:sldLayoutId id="2147483689" r:id="rId6"/>
    <p:sldLayoutId id="2147483666" r:id="rId7"/>
    <p:sldLayoutId id="2147483670" r:id="rId8"/>
    <p:sldLayoutId id="2147483668" r:id="rId9"/>
    <p:sldLayoutId id="2147483669" r:id="rId10"/>
    <p:sldLayoutId id="2147483671" r:id="rId11"/>
    <p:sldLayoutId id="2147483684" r:id="rId12"/>
    <p:sldLayoutId id="2147483677" r:id="rId13"/>
    <p:sldLayoutId id="2147483690" r:id="rId14"/>
    <p:sldLayoutId id="2147483691" r:id="rId15"/>
  </p:sldLayoutIdLst>
  <p:txStyles>
    <p:titleStyle>
      <a:lvl1pPr algn="l" rtl="0" eaLnBrk="1" fontAlgn="base" hangingPunct="1">
        <a:lnSpc>
          <a:spcPct val="100000"/>
        </a:lnSpc>
        <a:spcBef>
          <a:spcPct val="0"/>
        </a:spcBef>
        <a:spcAft>
          <a:spcPct val="0"/>
        </a:spcAft>
        <a:defRPr sz="28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892" algn="l" rtl="0" eaLnBrk="1" fontAlgn="base" hangingPunct="1">
        <a:lnSpc>
          <a:spcPct val="95000"/>
        </a:lnSpc>
        <a:spcBef>
          <a:spcPct val="0"/>
        </a:spcBef>
        <a:spcAft>
          <a:spcPct val="0"/>
        </a:spcAft>
        <a:defRPr sz="2100" b="1">
          <a:solidFill>
            <a:schemeClr val="tx2"/>
          </a:solidFill>
          <a:latin typeface="Arial" charset="0"/>
        </a:defRPr>
      </a:lvl6pPr>
      <a:lvl7pPr marL="685783" algn="l" rtl="0" eaLnBrk="1" fontAlgn="base" hangingPunct="1">
        <a:lnSpc>
          <a:spcPct val="95000"/>
        </a:lnSpc>
        <a:spcBef>
          <a:spcPct val="0"/>
        </a:spcBef>
        <a:spcAft>
          <a:spcPct val="0"/>
        </a:spcAft>
        <a:defRPr sz="2100" b="1">
          <a:solidFill>
            <a:schemeClr val="tx2"/>
          </a:solidFill>
          <a:latin typeface="Arial" charset="0"/>
        </a:defRPr>
      </a:lvl7pPr>
      <a:lvl8pPr marL="1028675" algn="l" rtl="0" eaLnBrk="1" fontAlgn="base" hangingPunct="1">
        <a:lnSpc>
          <a:spcPct val="95000"/>
        </a:lnSpc>
        <a:spcBef>
          <a:spcPct val="0"/>
        </a:spcBef>
        <a:spcAft>
          <a:spcPct val="0"/>
        </a:spcAft>
        <a:defRPr sz="2100" b="1">
          <a:solidFill>
            <a:schemeClr val="tx2"/>
          </a:solidFill>
          <a:latin typeface="Arial" charset="0"/>
        </a:defRPr>
      </a:lvl8pPr>
      <a:lvl9pPr marL="1371566"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27" indent="-173827"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tshort/OpenDSSDirect.jl/tree/master/examples" TargetMode="External"/><Relationship Id="rId2" Type="http://schemas.openxmlformats.org/officeDocument/2006/relationships/hyperlink" Target="https://tshort.github.io/OpenDSSDirect.jl/stable/api.html" TargetMode="External"/><Relationship Id="rId1" Type="http://schemas.openxmlformats.org/officeDocument/2006/relationships/slideLayout" Target="../slideLayouts/slideLayout7.xml"/><Relationship Id="rId5" Type="http://schemas.openxmlformats.org/officeDocument/2006/relationships/hyperlink" Target="https://github.com/tshort/OpenDSSDirect.jl/blob/75ec31703fc44035d9f617775f21def2489a3a07/src/api.jl#L1278" TargetMode="External"/><Relationship Id="rId4" Type="http://schemas.openxmlformats.org/officeDocument/2006/relationships/hyperlink" Target="https://github.com/tshort/OpenDSSDirect.jl/tree/75ec31703fc44035d9f617775f21def2489a3a07"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a:t>Davis Montenegro</a:t>
            </a:r>
          </a:p>
          <a:p>
            <a:r>
              <a:rPr lang="en-US"/>
              <a:t>EPRI </a:t>
            </a:r>
            <a:r>
              <a:rPr lang="en-US" dirty="0"/>
              <a:t>Knoxville, TN</a:t>
            </a:r>
          </a:p>
          <a:p>
            <a:endParaRPr lang="en-US" dirty="0"/>
          </a:p>
          <a:p>
            <a:endParaRPr lang="en-US" dirty="0"/>
          </a:p>
          <a:p>
            <a:r>
              <a:rPr lang="en-US" b="1" dirty="0"/>
              <a:t>September 24-25, 2019</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fontScale="92500" lnSpcReduction="20000"/>
          </a:bodyPr>
          <a:lstStyle/>
          <a:p>
            <a:r>
              <a:rPr lang="en-US" dirty="0"/>
              <a:t>Idaho Power Co.</a:t>
            </a:r>
          </a:p>
          <a:p>
            <a:r>
              <a:rPr lang="en-US" dirty="0"/>
              <a:t>Boise, Idaho</a:t>
            </a:r>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E3E9F31E-4747-4077-AB44-5F745E10F2E2}"/>
              </a:ext>
            </a:extLst>
          </p:cNvPr>
          <p:cNvSpPr>
            <a:spLocks noGrp="1" noChangeArrowheads="1"/>
          </p:cNvSpPr>
          <p:nvPr>
            <p:ph type="title"/>
          </p:nvPr>
        </p:nvSpPr>
        <p:spPr/>
        <p:txBody>
          <a:bodyPr/>
          <a:lstStyle/>
          <a:p>
            <a:pPr eaLnBrk="1" hangingPunct="1"/>
            <a:r>
              <a:rPr lang="en-US" altLang="en-US"/>
              <a:t>OpenDSS COM Interfaces</a:t>
            </a:r>
          </a:p>
        </p:txBody>
      </p:sp>
      <p:sp>
        <p:nvSpPr>
          <p:cNvPr id="139267" name="Rectangle 3">
            <a:extLst>
              <a:ext uri="{FF2B5EF4-FFF2-40B4-BE49-F238E27FC236}">
                <a16:creationId xmlns:a16="http://schemas.microsoft.com/office/drawing/2014/main" id="{1F19FB21-711D-4BC0-8964-5BE8CF96F436}"/>
              </a:ext>
            </a:extLst>
          </p:cNvPr>
          <p:cNvSpPr>
            <a:spLocks noGrp="1" noChangeArrowheads="1"/>
          </p:cNvSpPr>
          <p:nvPr>
            <p:ph type="body" idx="1"/>
          </p:nvPr>
        </p:nvSpPr>
        <p:spPr/>
        <p:txBody>
          <a:bodyPr/>
          <a:lstStyle/>
          <a:p>
            <a:pPr eaLnBrk="1" hangingPunct="1">
              <a:lnSpc>
                <a:spcPct val="85000"/>
              </a:lnSpc>
            </a:pPr>
            <a:r>
              <a:rPr lang="en-US" altLang="en-US" dirty="0"/>
              <a:t>There are many interfaces supplied by the COM server</a:t>
            </a:r>
          </a:p>
          <a:p>
            <a:pPr eaLnBrk="1" hangingPunct="1">
              <a:lnSpc>
                <a:spcPct val="85000"/>
              </a:lnSpc>
            </a:pPr>
            <a:endParaRPr lang="en-US" altLang="en-US" dirty="0"/>
          </a:p>
          <a:p>
            <a:pPr eaLnBrk="1" hangingPunct="1">
              <a:lnSpc>
                <a:spcPct val="85000"/>
              </a:lnSpc>
            </a:pPr>
            <a:r>
              <a:rPr lang="en-US" altLang="en-US" dirty="0"/>
              <a:t>There is one registered </a:t>
            </a:r>
            <a:r>
              <a:rPr lang="en-US" altLang="en-US" i="1" dirty="0"/>
              <a:t>In-Process COM</a:t>
            </a:r>
            <a:r>
              <a:rPr lang="en-US" altLang="en-US" dirty="0"/>
              <a:t> interface:</a:t>
            </a:r>
          </a:p>
          <a:p>
            <a:pPr lvl="1" eaLnBrk="1" hangingPunct="1">
              <a:lnSpc>
                <a:spcPct val="85000"/>
              </a:lnSpc>
            </a:pPr>
            <a:r>
              <a:rPr lang="en-US" altLang="en-US" b="1" i="1" dirty="0" err="1"/>
              <a:t>OpenDSSEngine.DSS</a:t>
            </a:r>
            <a:endParaRPr lang="en-US" altLang="en-US" b="1" i="1" dirty="0"/>
          </a:p>
          <a:p>
            <a:pPr lvl="1" eaLnBrk="1" hangingPunct="1">
              <a:lnSpc>
                <a:spcPct val="85000"/>
              </a:lnSpc>
            </a:pPr>
            <a:endParaRPr lang="en-US" altLang="en-US" b="1" i="1" dirty="0"/>
          </a:p>
          <a:p>
            <a:pPr lvl="2" eaLnBrk="1" hangingPunct="1">
              <a:lnSpc>
                <a:spcPct val="85000"/>
              </a:lnSpc>
            </a:pPr>
            <a:r>
              <a:rPr lang="en-US" altLang="en-US" dirty="0"/>
              <a:t>The DSS interface is the one your program instantiates</a:t>
            </a:r>
          </a:p>
          <a:p>
            <a:pPr lvl="2" eaLnBrk="1" hangingPunct="1">
              <a:lnSpc>
                <a:spcPct val="85000"/>
              </a:lnSpc>
            </a:pPr>
            <a:r>
              <a:rPr lang="en-US" altLang="en-US" dirty="0"/>
              <a:t>The DSS interface then creates all the others.</a:t>
            </a:r>
          </a:p>
          <a:p>
            <a:pPr lvl="2" eaLnBrk="1" hangingPunct="1">
              <a:lnSpc>
                <a:spcPct val="85000"/>
              </a:lnSpc>
            </a:pPr>
            <a:r>
              <a:rPr lang="en-US" altLang="en-US" dirty="0"/>
              <a:t>This is for simplicity for users who are not necessarily familiar with COM programming</a:t>
            </a:r>
          </a:p>
        </p:txBody>
      </p:sp>
    </p:spTree>
    <p:extLst>
      <p:ext uri="{BB962C8B-B14F-4D97-AF65-F5344CB8AC3E}">
        <p14:creationId xmlns:p14="http://schemas.microsoft.com/office/powerpoint/2010/main" val="356494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pPr eaLnBrk="1" hangingPunct="1"/>
            <a:r>
              <a:rPr lang="en-US" altLang="en-US" dirty="0"/>
              <a:t>The in-process COM server in the Windows Registry</a:t>
            </a:r>
          </a:p>
        </p:txBody>
      </p:sp>
      <p:pic>
        <p:nvPicPr>
          <p:cNvPr id="53251"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53253"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3254"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5"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53256"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7"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53258"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3846951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BDA3D8D3-F69C-4D56-85EC-41694389AEDB}"/>
              </a:ext>
            </a:extLst>
          </p:cNvPr>
          <p:cNvSpPr>
            <a:spLocks noGrp="1" noChangeArrowheads="1"/>
          </p:cNvSpPr>
          <p:nvPr>
            <p:ph type="title"/>
          </p:nvPr>
        </p:nvSpPr>
        <p:spPr/>
        <p:txBody>
          <a:bodyPr/>
          <a:lstStyle/>
          <a:p>
            <a:pPr eaLnBrk="1" hangingPunct="1"/>
            <a:r>
              <a:rPr lang="en-US" altLang="en-US"/>
              <a:t>“Active objects” concept</a:t>
            </a:r>
          </a:p>
        </p:txBody>
      </p:sp>
      <p:sp>
        <p:nvSpPr>
          <p:cNvPr id="140291" name="Rectangle 3">
            <a:extLst>
              <a:ext uri="{FF2B5EF4-FFF2-40B4-BE49-F238E27FC236}">
                <a16:creationId xmlns:a16="http://schemas.microsoft.com/office/drawing/2014/main" id="{AAADF0AB-6A76-4AFB-930A-2EA05772FBBB}"/>
              </a:ext>
            </a:extLst>
          </p:cNvPr>
          <p:cNvSpPr>
            <a:spLocks noGrp="1" noChangeArrowheads="1"/>
          </p:cNvSpPr>
          <p:nvPr>
            <p:ph type="body" idx="1"/>
          </p:nvPr>
        </p:nvSpPr>
        <p:spPr/>
        <p:txBody>
          <a:bodyPr/>
          <a:lstStyle/>
          <a:p>
            <a:pPr eaLnBrk="1" hangingPunct="1">
              <a:lnSpc>
                <a:spcPct val="85000"/>
              </a:lnSpc>
              <a:buFontTx/>
              <a:buNone/>
            </a:pPr>
            <a:r>
              <a:rPr lang="en-US" altLang="en-US"/>
              <a:t>.The interfaces generally act on the </a:t>
            </a:r>
            <a:r>
              <a:rPr lang="en-US" altLang="en-US" b="1" u="sng"/>
              <a:t>ACTIVE object</a:t>
            </a:r>
          </a:p>
          <a:p>
            <a:pPr lvl="1" eaLnBrk="1" hangingPunct="1">
              <a:lnSpc>
                <a:spcPct val="85000"/>
              </a:lnSpc>
            </a:pPr>
            <a:r>
              <a:rPr lang="en-US" altLang="en-US"/>
              <a:t>Active circuit, </a:t>
            </a:r>
          </a:p>
          <a:p>
            <a:pPr lvl="1" eaLnBrk="1" hangingPunct="1">
              <a:lnSpc>
                <a:spcPct val="85000"/>
              </a:lnSpc>
            </a:pPr>
            <a:r>
              <a:rPr lang="en-US" altLang="en-US"/>
              <a:t>Active circuit element, </a:t>
            </a:r>
          </a:p>
          <a:p>
            <a:pPr lvl="1" eaLnBrk="1" hangingPunct="1">
              <a:lnSpc>
                <a:spcPct val="85000"/>
              </a:lnSpc>
            </a:pPr>
            <a:r>
              <a:rPr lang="en-US" altLang="en-US"/>
              <a:t>Active bus, etc.</a:t>
            </a:r>
          </a:p>
          <a:p>
            <a:pPr lvl="1" eaLnBrk="1" hangingPunct="1">
              <a:lnSpc>
                <a:spcPct val="85000"/>
              </a:lnSpc>
            </a:pPr>
            <a:endParaRPr lang="en-US" altLang="en-US"/>
          </a:p>
          <a:p>
            <a:pPr eaLnBrk="1" hangingPunct="1">
              <a:lnSpc>
                <a:spcPct val="85000"/>
              </a:lnSpc>
            </a:pPr>
            <a:r>
              <a:rPr lang="en-US" altLang="en-US"/>
              <a:t>The interfaces generally point to the active object</a:t>
            </a:r>
          </a:p>
          <a:p>
            <a:pPr lvl="1" eaLnBrk="1" hangingPunct="1">
              <a:lnSpc>
                <a:spcPct val="85000"/>
              </a:lnSpc>
            </a:pPr>
            <a:r>
              <a:rPr lang="en-US" altLang="en-US"/>
              <a:t>To work with another object, change the active object</a:t>
            </a:r>
          </a:p>
          <a:p>
            <a:pPr lvl="2" eaLnBrk="1" hangingPunct="1">
              <a:lnSpc>
                <a:spcPct val="85000"/>
              </a:lnSpc>
            </a:pPr>
            <a:r>
              <a:rPr lang="en-US" altLang="en-US"/>
              <a:t>There are methods for selecting objects</a:t>
            </a:r>
          </a:p>
          <a:p>
            <a:pPr lvl="2" eaLnBrk="1" hangingPunct="1">
              <a:lnSpc>
                <a:spcPct val="85000"/>
              </a:lnSpc>
            </a:pPr>
            <a:r>
              <a:rPr lang="en-US" altLang="en-US"/>
              <a:t>You may also use script commands</a:t>
            </a:r>
          </a:p>
        </p:txBody>
      </p:sp>
    </p:spTree>
    <p:extLst>
      <p:ext uri="{BB962C8B-B14F-4D97-AF65-F5344CB8AC3E}">
        <p14:creationId xmlns:p14="http://schemas.microsoft.com/office/powerpoint/2010/main" val="378981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 Browser in VBA for </a:t>
            </a:r>
            <a:r>
              <a:rPr lang="en-US" dirty="0" err="1"/>
              <a:t>OpenDSSEngine</a:t>
            </a:r>
            <a:endParaRPr lang="en-US" dirty="0"/>
          </a:p>
        </p:txBody>
      </p:sp>
      <p:pic>
        <p:nvPicPr>
          <p:cNvPr id="5" name="Picture 4"/>
          <p:cNvPicPr>
            <a:picLocks noChangeAspect="1"/>
          </p:cNvPicPr>
          <p:nvPr/>
        </p:nvPicPr>
        <p:blipFill>
          <a:blip r:embed="rId2"/>
          <a:stretch>
            <a:fillRect/>
          </a:stretch>
        </p:blipFill>
        <p:spPr>
          <a:xfrm>
            <a:off x="3033314" y="826532"/>
            <a:ext cx="2710606" cy="5943917"/>
          </a:xfrm>
          <a:prstGeom prst="rect">
            <a:avLst/>
          </a:prstGeom>
        </p:spPr>
      </p:pic>
      <p:sp>
        <p:nvSpPr>
          <p:cNvPr id="6" name="TextBox 5"/>
          <p:cNvSpPr txBox="1"/>
          <p:nvPr/>
        </p:nvSpPr>
        <p:spPr>
          <a:xfrm>
            <a:off x="408562" y="1896894"/>
            <a:ext cx="2597285" cy="2246769"/>
          </a:xfrm>
          <a:prstGeom prst="rect">
            <a:avLst/>
          </a:prstGeom>
          <a:noFill/>
        </p:spPr>
        <p:txBody>
          <a:bodyPr wrap="square" rtlCol="0">
            <a:spAutoFit/>
          </a:bodyPr>
          <a:lstStyle/>
          <a:p>
            <a:pPr algn="l"/>
            <a:r>
              <a:rPr lang="en-US" sz="2000" dirty="0"/>
              <a:t>The Object Browser in MS Office VBA is a good way to learn what is available through the </a:t>
            </a:r>
            <a:r>
              <a:rPr lang="en-US" sz="2000" dirty="0" err="1"/>
              <a:t>OpenDSS</a:t>
            </a:r>
            <a:r>
              <a:rPr lang="en-US" sz="2000" dirty="0"/>
              <a:t> COM Interface</a:t>
            </a:r>
          </a:p>
        </p:txBody>
      </p:sp>
      <p:pic>
        <p:nvPicPr>
          <p:cNvPr id="7" name="Picture 6"/>
          <p:cNvPicPr>
            <a:picLocks noChangeAspect="1"/>
          </p:cNvPicPr>
          <p:nvPr/>
        </p:nvPicPr>
        <p:blipFill>
          <a:blip r:embed="rId3"/>
          <a:stretch>
            <a:fillRect/>
          </a:stretch>
        </p:blipFill>
        <p:spPr>
          <a:xfrm>
            <a:off x="5927303" y="826532"/>
            <a:ext cx="2718946" cy="5943917"/>
          </a:xfrm>
          <a:prstGeom prst="rect">
            <a:avLst/>
          </a:prstGeom>
        </p:spPr>
      </p:pic>
    </p:spTree>
    <p:extLst>
      <p:ext uri="{BB962C8B-B14F-4D97-AF65-F5344CB8AC3E}">
        <p14:creationId xmlns:p14="http://schemas.microsoft.com/office/powerpoint/2010/main" val="2989775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B314E34-55A6-4418-8EC9-4B81FC8F2580}"/>
              </a:ext>
            </a:extLst>
          </p:cNvPr>
          <p:cNvSpPr>
            <a:spLocks noGrp="1" noChangeArrowheads="1"/>
          </p:cNvSpPr>
          <p:nvPr>
            <p:ph type="title"/>
          </p:nvPr>
        </p:nvSpPr>
        <p:spPr/>
        <p:txBody>
          <a:bodyPr>
            <a:normAutofit fontScale="90000"/>
          </a:bodyPr>
          <a:lstStyle/>
          <a:p>
            <a:pPr algn="ctr" eaLnBrk="1" hangingPunct="1"/>
            <a:r>
              <a:rPr lang="en-US" altLang="en-US" dirty="0"/>
              <a:t>A Simple Excel VBA Macro</a:t>
            </a:r>
            <a:br>
              <a:rPr lang="en-US" altLang="en-US" dirty="0"/>
            </a:br>
            <a:br>
              <a:rPr lang="en-US" altLang="en-US" dirty="0"/>
            </a:br>
            <a:endParaRPr lang="en-US" altLang="en-US" dirty="0"/>
          </a:p>
        </p:txBody>
      </p:sp>
      <p:sp>
        <p:nvSpPr>
          <p:cNvPr id="142339" name="Rectangle 3">
            <a:extLst>
              <a:ext uri="{FF2B5EF4-FFF2-40B4-BE49-F238E27FC236}">
                <a16:creationId xmlns:a16="http://schemas.microsoft.com/office/drawing/2014/main" id="{E7732F53-C4B6-48EF-BD27-7938CC7672E4}"/>
              </a:ext>
            </a:extLst>
          </p:cNvPr>
          <p:cNvSpPr>
            <a:spLocks noGrp="1" noChangeArrowheads="1"/>
          </p:cNvSpPr>
          <p:nvPr>
            <p:ph type="body" idx="1"/>
          </p:nvPr>
        </p:nvSpPr>
        <p:spPr/>
        <p:txBody>
          <a:bodyPr/>
          <a:lstStyle/>
          <a:p>
            <a:pPr eaLnBrk="1" hangingPunct="1"/>
            <a:r>
              <a:rPr lang="en-US" altLang="en-US"/>
              <a:t>To run the IEEE 123-bus Test Feeder and plot the voltage profile </a:t>
            </a:r>
          </a:p>
        </p:txBody>
      </p:sp>
    </p:spTree>
    <p:extLst>
      <p:ext uri="{BB962C8B-B14F-4D97-AF65-F5344CB8AC3E}">
        <p14:creationId xmlns:p14="http://schemas.microsoft.com/office/powerpoint/2010/main" val="372620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9A97DBD0-6FB1-46B8-973F-4B68C85CB8D7}"/>
              </a:ext>
            </a:extLst>
          </p:cNvPr>
          <p:cNvSpPr>
            <a:spLocks noGrp="1" noChangeArrowheads="1"/>
          </p:cNvSpPr>
          <p:nvPr>
            <p:ph type="title"/>
          </p:nvPr>
        </p:nvSpPr>
        <p:spPr/>
        <p:txBody>
          <a:bodyPr/>
          <a:lstStyle/>
          <a:p>
            <a:pPr eaLnBrk="1" hangingPunct="1"/>
            <a:endParaRPr lang="en-US" altLang="en-US"/>
          </a:p>
        </p:txBody>
      </p:sp>
      <p:sp>
        <p:nvSpPr>
          <p:cNvPr id="143363" name="Rectangle 3">
            <a:extLst>
              <a:ext uri="{FF2B5EF4-FFF2-40B4-BE49-F238E27FC236}">
                <a16:creationId xmlns:a16="http://schemas.microsoft.com/office/drawing/2014/main" id="{66790700-340C-4EE8-8BC2-91AD23E3AC13}"/>
              </a:ext>
            </a:extLst>
          </p:cNvPr>
          <p:cNvSpPr>
            <a:spLocks noGrp="1" noChangeArrowheads="1"/>
          </p:cNvSpPr>
          <p:nvPr>
            <p:ph type="body" idx="1"/>
          </p:nvPr>
        </p:nvSpPr>
        <p:spPr>
          <a:xfrm>
            <a:off x="457200" y="239713"/>
            <a:ext cx="8226425" cy="6111875"/>
          </a:xfrm>
          <a:solidFill>
            <a:schemeClr val="bg1"/>
          </a:solidFill>
        </p:spPr>
        <p:txBody>
          <a:bodyPr>
            <a:normAutofit fontScale="92500" lnSpcReduction="10000"/>
          </a:bodyPr>
          <a:lstStyle/>
          <a:p>
            <a:pPr eaLnBrk="1" hangingPunct="1">
              <a:lnSpc>
                <a:spcPct val="75000"/>
              </a:lnSpc>
              <a:buFontTx/>
              <a:buNone/>
            </a:pPr>
            <a:r>
              <a:rPr lang="en-US" altLang="en-US" sz="1200"/>
              <a:t>Option Explicit</a:t>
            </a:r>
          </a:p>
          <a:p>
            <a:pPr eaLnBrk="1" hangingPunct="1">
              <a:lnSpc>
                <a:spcPct val="75000"/>
              </a:lnSpc>
              <a:buFontTx/>
              <a:buNone/>
            </a:pPr>
            <a:r>
              <a:rPr lang="en-US" altLang="en-US" sz="1200"/>
              <a:t>Public MyOpenDSS As OpenDSSengine.DSS</a:t>
            </a:r>
          </a:p>
          <a:p>
            <a:pPr eaLnBrk="1" hangingPunct="1">
              <a:lnSpc>
                <a:spcPct val="75000"/>
              </a:lnSpc>
              <a:buFontTx/>
              <a:buNone/>
            </a:pPr>
            <a:r>
              <a:rPr lang="en-US" altLang="en-US" sz="1200"/>
              <a:t>Public MyText As OpenDSSengine.Text</a:t>
            </a:r>
          </a:p>
          <a:p>
            <a:pPr eaLnBrk="1" hangingPunct="1">
              <a:lnSpc>
                <a:spcPct val="75000"/>
              </a:lnSpc>
              <a:buFontTx/>
              <a:buNone/>
            </a:pPr>
            <a:r>
              <a:rPr lang="en-US" altLang="en-US" sz="1200"/>
              <a:t>Public MyCircuit As OpenDSSengine.Circuit</a:t>
            </a:r>
          </a:p>
          <a:p>
            <a:pPr eaLnBrk="1" hangingPunct="1">
              <a:lnSpc>
                <a:spcPct val="75000"/>
              </a:lnSpc>
              <a:buFontTx/>
              <a:buNone/>
            </a:pPr>
            <a:endParaRPr lang="en-US" altLang="en-US" sz="1200"/>
          </a:p>
          <a:p>
            <a:pPr eaLnBrk="1" hangingPunct="1">
              <a:lnSpc>
                <a:spcPct val="75000"/>
              </a:lnSpc>
              <a:buFontTx/>
              <a:buNone/>
            </a:pPr>
            <a:r>
              <a:rPr lang="en-US" altLang="en-US" sz="1200"/>
              <a:t>Public Sub MyMacro()</a:t>
            </a:r>
          </a:p>
          <a:p>
            <a:pPr eaLnBrk="1" hangingPunct="1">
              <a:lnSpc>
                <a:spcPct val="75000"/>
              </a:lnSpc>
              <a:buFontTx/>
              <a:buNone/>
            </a:pPr>
            <a:r>
              <a:rPr lang="en-US" altLang="en-US" sz="1200"/>
              <a:t>    Set MyOpenDSS = New OpenDSSengine.DSS</a:t>
            </a:r>
          </a:p>
          <a:p>
            <a:pPr eaLnBrk="1" hangingPunct="1">
              <a:lnSpc>
                <a:spcPct val="75000"/>
              </a:lnSpc>
              <a:buFontTx/>
              <a:buNone/>
            </a:pPr>
            <a:r>
              <a:rPr lang="en-US" altLang="en-US" sz="1200"/>
              <a:t>    MyOpenDSS.Start (0)</a:t>
            </a:r>
          </a:p>
          <a:p>
            <a:pPr eaLnBrk="1" hangingPunct="1">
              <a:lnSpc>
                <a:spcPct val="75000"/>
              </a:lnSpc>
              <a:buFontTx/>
              <a:buNone/>
            </a:pPr>
            <a:r>
              <a:rPr lang="en-US" altLang="en-US" sz="1200"/>
              <a:t>    </a:t>
            </a:r>
          </a:p>
          <a:p>
            <a:pPr eaLnBrk="1" hangingPunct="1">
              <a:lnSpc>
                <a:spcPct val="75000"/>
              </a:lnSpc>
              <a:buFontTx/>
              <a:buNone/>
            </a:pPr>
            <a:r>
              <a:rPr lang="en-US" altLang="en-US" sz="1200"/>
              <a:t>    Set MyText = MyOpenDSS.Text</a:t>
            </a:r>
          </a:p>
          <a:p>
            <a:pPr eaLnBrk="1" hangingPunct="1">
              <a:lnSpc>
                <a:spcPct val="75000"/>
              </a:lnSpc>
              <a:buFontTx/>
              <a:buNone/>
            </a:pPr>
            <a:r>
              <a:rPr lang="en-US" altLang="en-US" sz="1200"/>
              <a:t>    Set MyCircuit = MyOpenDSS.ActiveCircuit</a:t>
            </a:r>
          </a:p>
          <a:p>
            <a:pPr eaLnBrk="1" hangingPunct="1">
              <a:lnSpc>
                <a:spcPct val="75000"/>
              </a:lnSpc>
              <a:buFontTx/>
              <a:buNone/>
            </a:pPr>
            <a:r>
              <a:rPr lang="en-US" altLang="en-US" sz="1200"/>
              <a:t>        </a:t>
            </a:r>
          </a:p>
          <a:p>
            <a:pPr eaLnBrk="1" hangingPunct="1">
              <a:lnSpc>
                <a:spcPct val="75000"/>
              </a:lnSpc>
              <a:buFontTx/>
              <a:buNone/>
            </a:pPr>
            <a:r>
              <a:rPr lang="en-US" altLang="en-US" sz="1200"/>
              <a:t>    MyText.Command = "Compile (C:\OpenDSS\IEEETestCases\123Bus\IEEE123Master.dss)"</a:t>
            </a:r>
          </a:p>
          <a:p>
            <a:pPr eaLnBrk="1" hangingPunct="1">
              <a:lnSpc>
                <a:spcPct val="75000"/>
              </a:lnSpc>
              <a:buFontTx/>
              <a:buNone/>
            </a:pPr>
            <a:r>
              <a:rPr lang="en-US" altLang="en-US" sz="1200"/>
              <a:t>    MyText.Command = "New Energymeter.M1 element=Line.L115 terminal=1"</a:t>
            </a:r>
          </a:p>
          <a:p>
            <a:pPr eaLnBrk="1" hangingPunct="1">
              <a:lnSpc>
                <a:spcPct val="75000"/>
              </a:lnSpc>
              <a:buFontTx/>
              <a:buNone/>
            </a:pPr>
            <a:r>
              <a:rPr lang="en-US" altLang="en-US" sz="1200"/>
              <a:t>    MyText.Command = "Solve"</a:t>
            </a:r>
          </a:p>
          <a:p>
            <a:pPr eaLnBrk="1" hangingPunct="1">
              <a:lnSpc>
                <a:spcPct val="75000"/>
              </a:lnSpc>
              <a:buFontTx/>
              <a:buNone/>
            </a:pPr>
            <a:r>
              <a:rPr lang="en-US" altLang="en-US" sz="1200"/>
              <a:t>    </a:t>
            </a:r>
          </a:p>
          <a:p>
            <a:pPr eaLnBrk="1" hangingPunct="1">
              <a:lnSpc>
                <a:spcPct val="75000"/>
              </a:lnSpc>
              <a:buFontTx/>
              <a:buNone/>
            </a:pPr>
            <a:r>
              <a:rPr lang="en-US" altLang="en-US" sz="1200"/>
              <a:t>    Dim MyVoltages As Variant</a:t>
            </a:r>
          </a:p>
          <a:p>
            <a:pPr eaLnBrk="1" hangingPunct="1">
              <a:lnSpc>
                <a:spcPct val="75000"/>
              </a:lnSpc>
              <a:buFontTx/>
              <a:buNone/>
            </a:pPr>
            <a:r>
              <a:rPr lang="en-US" altLang="en-US" sz="1200"/>
              <a:t>    Dim MyNames As Variant</a:t>
            </a:r>
          </a:p>
          <a:p>
            <a:pPr eaLnBrk="1" hangingPunct="1">
              <a:lnSpc>
                <a:spcPct val="75000"/>
              </a:lnSpc>
              <a:buFontTx/>
              <a:buNone/>
            </a:pPr>
            <a:r>
              <a:rPr lang="en-US" altLang="en-US" sz="1200"/>
              <a:t>    Dim Mydistances As Variant</a:t>
            </a:r>
          </a:p>
          <a:p>
            <a:pPr eaLnBrk="1" hangingPunct="1">
              <a:lnSpc>
                <a:spcPct val="75000"/>
              </a:lnSpc>
              <a:buFontTx/>
              <a:buNone/>
            </a:pPr>
            <a:r>
              <a:rPr lang="en-US" altLang="en-US" sz="1200"/>
              <a:t>    MyVoltages = MyCircuit.AllBusVmagPu</a:t>
            </a:r>
          </a:p>
          <a:p>
            <a:pPr eaLnBrk="1" hangingPunct="1">
              <a:lnSpc>
                <a:spcPct val="75000"/>
              </a:lnSpc>
              <a:buFontTx/>
              <a:buNone/>
            </a:pPr>
            <a:r>
              <a:rPr lang="en-US" altLang="en-US" sz="1200"/>
              <a:t>    MyNames = MyCircuit.AllNodeNames</a:t>
            </a:r>
          </a:p>
          <a:p>
            <a:pPr eaLnBrk="1" hangingPunct="1">
              <a:lnSpc>
                <a:spcPct val="75000"/>
              </a:lnSpc>
              <a:buFontTx/>
              <a:buNone/>
            </a:pPr>
            <a:r>
              <a:rPr lang="en-US" altLang="en-US" sz="1200"/>
              <a:t>    Mydistances = MyCircuit.AllNodeDistances</a:t>
            </a:r>
          </a:p>
          <a:p>
            <a:pPr eaLnBrk="1" hangingPunct="1">
              <a:lnSpc>
                <a:spcPct val="75000"/>
              </a:lnSpc>
              <a:buFontTx/>
              <a:buNone/>
            </a:pPr>
            <a:r>
              <a:rPr lang="en-US" altLang="en-US" sz="1200"/>
              <a:t>    </a:t>
            </a:r>
          </a:p>
          <a:p>
            <a:pPr eaLnBrk="1" hangingPunct="1">
              <a:lnSpc>
                <a:spcPct val="75000"/>
              </a:lnSpc>
              <a:buFontTx/>
              <a:buNone/>
            </a:pPr>
            <a:r>
              <a:rPr lang="en-US" altLang="en-US" sz="1200"/>
              <a:t>    Dim i As Integer, irow As Integer</a:t>
            </a:r>
          </a:p>
          <a:p>
            <a:pPr eaLnBrk="1" hangingPunct="1">
              <a:lnSpc>
                <a:spcPct val="75000"/>
              </a:lnSpc>
              <a:buFontTx/>
              <a:buNone/>
            </a:pPr>
            <a:r>
              <a:rPr lang="en-US" altLang="en-US" sz="1200"/>
              <a:t>    irow = 1</a:t>
            </a:r>
          </a:p>
          <a:p>
            <a:pPr eaLnBrk="1" hangingPunct="1">
              <a:lnSpc>
                <a:spcPct val="75000"/>
              </a:lnSpc>
              <a:buFontTx/>
              <a:buNone/>
            </a:pPr>
            <a:r>
              <a:rPr lang="en-US" altLang="en-US" sz="1200"/>
              <a:t>    For i = LBound(MyVoltages) To UBound(MyVoltages)</a:t>
            </a:r>
          </a:p>
          <a:p>
            <a:pPr eaLnBrk="1" hangingPunct="1">
              <a:lnSpc>
                <a:spcPct val="75000"/>
              </a:lnSpc>
              <a:buFontTx/>
              <a:buNone/>
            </a:pPr>
            <a:r>
              <a:rPr lang="en-US" altLang="en-US" sz="1200"/>
              <a:t>        ActiveSheet.Cells(irow, 1).Value = MyNames(i)</a:t>
            </a:r>
          </a:p>
          <a:p>
            <a:pPr eaLnBrk="1" hangingPunct="1">
              <a:lnSpc>
                <a:spcPct val="75000"/>
              </a:lnSpc>
              <a:buFontTx/>
              <a:buNone/>
            </a:pPr>
            <a:r>
              <a:rPr lang="en-US" altLang="en-US" sz="1200"/>
              <a:t>        ActiveSheet.Cells(irow, 2).Value = Mydistances(i)</a:t>
            </a:r>
          </a:p>
          <a:p>
            <a:pPr eaLnBrk="1" hangingPunct="1">
              <a:lnSpc>
                <a:spcPct val="75000"/>
              </a:lnSpc>
              <a:buFontTx/>
              <a:buNone/>
            </a:pPr>
            <a:r>
              <a:rPr lang="en-US" altLang="en-US" sz="1200"/>
              <a:t>        ActiveSheet.Cells(irow, 3).Value = MyVoltages(i)</a:t>
            </a:r>
          </a:p>
          <a:p>
            <a:pPr eaLnBrk="1" hangingPunct="1">
              <a:lnSpc>
                <a:spcPct val="75000"/>
              </a:lnSpc>
              <a:buFontTx/>
              <a:buNone/>
            </a:pPr>
            <a:r>
              <a:rPr lang="en-US" altLang="en-US" sz="1200"/>
              <a:t>        irow = irow + 1</a:t>
            </a:r>
          </a:p>
          <a:p>
            <a:pPr eaLnBrk="1" hangingPunct="1">
              <a:lnSpc>
                <a:spcPct val="75000"/>
              </a:lnSpc>
              <a:buFontTx/>
              <a:buNone/>
            </a:pPr>
            <a:r>
              <a:rPr lang="en-US" altLang="en-US" sz="1200"/>
              <a:t>    Next I</a:t>
            </a:r>
          </a:p>
          <a:p>
            <a:pPr eaLnBrk="1" hangingPunct="1">
              <a:lnSpc>
                <a:spcPct val="75000"/>
              </a:lnSpc>
              <a:buFontTx/>
              <a:buNone/>
            </a:pPr>
            <a:r>
              <a:rPr lang="en-US" altLang="en-US" sz="1200"/>
              <a:t>    Set MyOpenDSS = Nothing</a:t>
            </a:r>
          </a:p>
          <a:p>
            <a:pPr eaLnBrk="1" hangingPunct="1">
              <a:lnSpc>
                <a:spcPct val="75000"/>
              </a:lnSpc>
              <a:buFontTx/>
              <a:buNone/>
            </a:pPr>
            <a:r>
              <a:rPr lang="en-US" altLang="en-US" sz="1200"/>
              <a:t>End Sub</a:t>
            </a:r>
          </a:p>
        </p:txBody>
      </p:sp>
    </p:spTree>
    <p:extLst>
      <p:ext uri="{BB962C8B-B14F-4D97-AF65-F5344CB8AC3E}">
        <p14:creationId xmlns:p14="http://schemas.microsoft.com/office/powerpoint/2010/main" val="1548958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43219B88-16A0-4844-9EAF-D8B12A62AE8F}"/>
              </a:ext>
            </a:extLst>
          </p:cNvPr>
          <p:cNvSpPr>
            <a:spLocks noGrp="1" noChangeArrowheads="1"/>
          </p:cNvSpPr>
          <p:nvPr>
            <p:ph type="title"/>
          </p:nvPr>
        </p:nvSpPr>
        <p:spPr/>
        <p:txBody>
          <a:bodyPr/>
          <a:lstStyle/>
          <a:p>
            <a:pPr eaLnBrk="1" hangingPunct="1"/>
            <a:r>
              <a:rPr lang="en-US" altLang="en-US"/>
              <a:t>Steps Required to Do This</a:t>
            </a:r>
          </a:p>
        </p:txBody>
      </p:sp>
      <p:sp>
        <p:nvSpPr>
          <p:cNvPr id="144387" name="Rectangle 3">
            <a:extLst>
              <a:ext uri="{FF2B5EF4-FFF2-40B4-BE49-F238E27FC236}">
                <a16:creationId xmlns:a16="http://schemas.microsoft.com/office/drawing/2014/main" id="{7B5419EE-1CCF-4271-A564-CDF3CA3B288D}"/>
              </a:ext>
            </a:extLst>
          </p:cNvPr>
          <p:cNvSpPr>
            <a:spLocks noGrp="1" noChangeArrowheads="1"/>
          </p:cNvSpPr>
          <p:nvPr>
            <p:ph type="body" idx="1"/>
          </p:nvPr>
        </p:nvSpPr>
        <p:spPr/>
        <p:txBody>
          <a:bodyPr/>
          <a:lstStyle/>
          <a:p>
            <a:pPr eaLnBrk="1" hangingPunct="1"/>
            <a:r>
              <a:rPr lang="en-US" altLang="en-US"/>
              <a:t>Register OpenDSSEngine.DLL  (32-bit)</a:t>
            </a:r>
          </a:p>
          <a:p>
            <a:pPr eaLnBrk="1" hangingPunct="1"/>
            <a:r>
              <a:rPr lang="en-US" altLang="en-US"/>
              <a:t>Start Microsoft Excel</a:t>
            </a:r>
          </a:p>
          <a:p>
            <a:pPr eaLnBrk="1" hangingPunct="1"/>
            <a:r>
              <a:rPr lang="en-US" altLang="en-US"/>
              <a:t>Type alt-F11 to open VBA editor</a:t>
            </a:r>
          </a:p>
          <a:p>
            <a:pPr lvl="1" eaLnBrk="1" hangingPunct="1"/>
            <a:r>
              <a:rPr lang="en-US" altLang="en-US"/>
              <a:t>Or </a:t>
            </a:r>
            <a:r>
              <a:rPr lang="en-US" altLang="en-US" i="1"/>
              <a:t>Tools&gt;Macro</a:t>
            </a:r>
            <a:r>
              <a:rPr lang="en-US" altLang="en-US"/>
              <a:t> …</a:t>
            </a:r>
          </a:p>
          <a:p>
            <a:pPr eaLnBrk="1" hangingPunct="1"/>
            <a:r>
              <a:rPr lang="en-US" altLang="en-US"/>
              <a:t>Select OpenDSS Engine under </a:t>
            </a:r>
            <a:r>
              <a:rPr lang="en-US" altLang="en-US" i="1"/>
              <a:t>Tools&gt;References</a:t>
            </a:r>
          </a:p>
          <a:p>
            <a:pPr eaLnBrk="1" hangingPunct="1"/>
            <a:r>
              <a:rPr lang="en-US" altLang="en-US" i="1"/>
              <a:t>Insert&gt;Module</a:t>
            </a:r>
          </a:p>
          <a:p>
            <a:pPr eaLnBrk="1" hangingPunct="1"/>
            <a:r>
              <a:rPr lang="en-US" altLang="en-US"/>
              <a:t>Enter the VBA code into blank module</a:t>
            </a:r>
          </a:p>
          <a:p>
            <a:pPr lvl="1" eaLnBrk="1" hangingPunct="1"/>
            <a:r>
              <a:rPr lang="en-US" altLang="en-US"/>
              <a:t>Use correct path name for your computer</a:t>
            </a:r>
          </a:p>
          <a:p>
            <a:pPr eaLnBrk="1" hangingPunct="1"/>
            <a:r>
              <a:rPr lang="en-US" altLang="en-US"/>
              <a:t>Execute the macro “MyMacro”</a:t>
            </a:r>
          </a:p>
          <a:p>
            <a:pPr eaLnBrk="1" hangingPunct="1"/>
            <a:endParaRPr lang="en-US" altLang="en-US"/>
          </a:p>
        </p:txBody>
      </p:sp>
    </p:spTree>
    <p:extLst>
      <p:ext uri="{BB962C8B-B14F-4D97-AF65-F5344CB8AC3E}">
        <p14:creationId xmlns:p14="http://schemas.microsoft.com/office/powerpoint/2010/main" val="3206930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66FCB48B-F207-4E7E-BB24-B361705C884B}"/>
              </a:ext>
            </a:extLst>
          </p:cNvPr>
          <p:cNvSpPr>
            <a:spLocks noGrp="1" noChangeArrowheads="1"/>
          </p:cNvSpPr>
          <p:nvPr>
            <p:ph type="title"/>
          </p:nvPr>
        </p:nvSpPr>
        <p:spPr/>
        <p:txBody>
          <a:bodyPr/>
          <a:lstStyle/>
          <a:p>
            <a:pPr eaLnBrk="1" hangingPunct="1"/>
            <a:r>
              <a:rPr lang="en-US" altLang="en-US"/>
              <a:t>Resulting Chart in Excel</a:t>
            </a:r>
          </a:p>
        </p:txBody>
      </p:sp>
      <p:pic>
        <p:nvPicPr>
          <p:cNvPr id="145411" name="Picture 3">
            <a:extLst>
              <a:ext uri="{FF2B5EF4-FFF2-40B4-BE49-F238E27FC236}">
                <a16:creationId xmlns:a16="http://schemas.microsoft.com/office/drawing/2014/main" id="{945AA7F5-6088-4724-9389-842ACDCB7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1417638"/>
            <a:ext cx="657225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8731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3DB8EAD1-796C-465A-BE3F-09499A00D3F0}"/>
              </a:ext>
            </a:extLst>
          </p:cNvPr>
          <p:cNvSpPr>
            <a:spLocks noGrp="1" noChangeArrowheads="1"/>
          </p:cNvSpPr>
          <p:nvPr>
            <p:ph type="title"/>
          </p:nvPr>
        </p:nvSpPr>
        <p:spPr/>
        <p:txBody>
          <a:bodyPr/>
          <a:lstStyle/>
          <a:p>
            <a:pPr eaLnBrk="1" hangingPunct="1"/>
            <a:r>
              <a:rPr lang="en-US" altLang="en-US"/>
              <a:t>VBA Example</a:t>
            </a:r>
          </a:p>
        </p:txBody>
      </p:sp>
      <p:sp>
        <p:nvSpPr>
          <p:cNvPr id="146435" name="Rectangle 3">
            <a:extLst>
              <a:ext uri="{FF2B5EF4-FFF2-40B4-BE49-F238E27FC236}">
                <a16:creationId xmlns:a16="http://schemas.microsoft.com/office/drawing/2014/main" id="{E6A923DE-2A2C-408B-A2B9-C206D597612A}"/>
              </a:ext>
            </a:extLst>
          </p:cNvPr>
          <p:cNvSpPr>
            <a:spLocks noGrp="1" noChangeArrowheads="1"/>
          </p:cNvSpPr>
          <p:nvPr>
            <p:ph type="body" sz="half" idx="1"/>
          </p:nvPr>
        </p:nvSpPr>
        <p:spPr/>
        <p:txBody>
          <a:bodyPr/>
          <a:lstStyle/>
          <a:p>
            <a:pPr eaLnBrk="1" hangingPunct="1">
              <a:lnSpc>
                <a:spcPct val="75000"/>
              </a:lnSpc>
              <a:buFontTx/>
              <a:buNone/>
            </a:pPr>
            <a:r>
              <a:rPr lang="en-US" altLang="en-US" sz="1400"/>
              <a:t>Option Explicit</a:t>
            </a:r>
          </a:p>
          <a:p>
            <a:pPr eaLnBrk="1" hangingPunct="1">
              <a:lnSpc>
                <a:spcPct val="75000"/>
              </a:lnSpc>
              <a:buFontTx/>
              <a:buNone/>
            </a:pPr>
            <a:endParaRPr lang="en-US" altLang="en-US" sz="1400"/>
          </a:p>
          <a:p>
            <a:pPr eaLnBrk="1" hangingPunct="1">
              <a:lnSpc>
                <a:spcPct val="75000"/>
              </a:lnSpc>
              <a:buFontTx/>
              <a:buNone/>
            </a:pPr>
            <a:r>
              <a:rPr lang="en-US" altLang="en-US" sz="1400"/>
              <a:t>Public DSSobj As OpenDSSengine.DSS</a:t>
            </a:r>
          </a:p>
          <a:p>
            <a:pPr eaLnBrk="1" hangingPunct="1">
              <a:lnSpc>
                <a:spcPct val="75000"/>
              </a:lnSpc>
              <a:buFontTx/>
              <a:buNone/>
            </a:pPr>
            <a:r>
              <a:rPr lang="en-US" altLang="en-US" sz="1400"/>
              <a:t>Public DSSText As OpenDSSengine.Text</a:t>
            </a:r>
          </a:p>
          <a:p>
            <a:pPr eaLnBrk="1" hangingPunct="1">
              <a:lnSpc>
                <a:spcPct val="75000"/>
              </a:lnSpc>
              <a:buFontTx/>
              <a:buNone/>
            </a:pPr>
            <a:r>
              <a:rPr lang="en-US" altLang="en-US" sz="1400"/>
              <a:t>Public DSSCircuit As OpenDSSengine.Circuit</a:t>
            </a:r>
          </a:p>
          <a:p>
            <a:pPr eaLnBrk="1" hangingPunct="1">
              <a:lnSpc>
                <a:spcPct val="75000"/>
              </a:lnSpc>
              <a:buFontTx/>
              <a:buNone/>
            </a:pPr>
            <a:endParaRPr lang="en-US" altLang="en-US" sz="1400"/>
          </a:p>
          <a:p>
            <a:pPr eaLnBrk="1" hangingPunct="1">
              <a:lnSpc>
                <a:spcPct val="75000"/>
              </a:lnSpc>
              <a:buFontTx/>
              <a:buNone/>
            </a:pPr>
            <a:r>
              <a:rPr lang="en-US" altLang="en-US" sz="1400"/>
              <a:t>Public Sub StartDSS()</a:t>
            </a:r>
          </a:p>
          <a:p>
            <a:pPr eaLnBrk="1" hangingPunct="1">
              <a:lnSpc>
                <a:spcPct val="75000"/>
              </a:lnSpc>
              <a:buFontTx/>
              <a:buNone/>
            </a:pPr>
            <a:endParaRPr lang="en-US" altLang="en-US" sz="1400"/>
          </a:p>
          <a:p>
            <a:pPr eaLnBrk="1" hangingPunct="1">
              <a:lnSpc>
                <a:spcPct val="75000"/>
              </a:lnSpc>
              <a:buFontTx/>
              <a:buNone/>
            </a:pPr>
            <a:r>
              <a:rPr lang="en-US" altLang="en-US" sz="1400"/>
              <a:t>' Create a new instance of the DSS</a:t>
            </a:r>
          </a:p>
          <a:p>
            <a:pPr eaLnBrk="1" hangingPunct="1">
              <a:lnSpc>
                <a:spcPct val="75000"/>
              </a:lnSpc>
              <a:buFontTx/>
              <a:buNone/>
            </a:pPr>
            <a:r>
              <a:rPr lang="en-US" altLang="en-US" sz="1400"/>
              <a:t>    </a:t>
            </a:r>
            <a:r>
              <a:rPr lang="en-US" altLang="en-US" sz="1400">
                <a:solidFill>
                  <a:srgbClr val="FF5050"/>
                </a:solidFill>
              </a:rPr>
              <a:t>Set DSSobj = New OpenDSSengine.DSS</a:t>
            </a:r>
          </a:p>
          <a:p>
            <a:pPr eaLnBrk="1" hangingPunct="1">
              <a:lnSpc>
                <a:spcPct val="75000"/>
              </a:lnSpc>
              <a:buFontTx/>
              <a:buNone/>
            </a:pPr>
            <a:r>
              <a:rPr lang="en-US" altLang="en-US" sz="1400"/>
              <a:t>    </a:t>
            </a:r>
          </a:p>
          <a:p>
            <a:pPr eaLnBrk="1" hangingPunct="1">
              <a:lnSpc>
                <a:spcPct val="75000"/>
              </a:lnSpc>
              <a:buFontTx/>
              <a:buNone/>
            </a:pPr>
            <a:r>
              <a:rPr lang="en-US" altLang="en-US" sz="1400"/>
              <a:t>' Assign a variable to the Text interface for easier access</a:t>
            </a:r>
          </a:p>
          <a:p>
            <a:pPr eaLnBrk="1" hangingPunct="1">
              <a:lnSpc>
                <a:spcPct val="75000"/>
              </a:lnSpc>
              <a:buFontTx/>
              <a:buNone/>
            </a:pPr>
            <a:r>
              <a:rPr lang="en-US" altLang="en-US" sz="1400"/>
              <a:t>    </a:t>
            </a:r>
            <a:r>
              <a:rPr lang="en-US" altLang="en-US" sz="1400">
                <a:solidFill>
                  <a:srgbClr val="FF5050"/>
                </a:solidFill>
              </a:rPr>
              <a:t>Set DSSText = DSSobj.Text</a:t>
            </a:r>
          </a:p>
          <a:p>
            <a:pPr eaLnBrk="1" hangingPunct="1">
              <a:lnSpc>
                <a:spcPct val="75000"/>
              </a:lnSpc>
              <a:buFontTx/>
              <a:buNone/>
            </a:pPr>
            <a:r>
              <a:rPr lang="en-US" altLang="en-US" sz="1400"/>
              <a:t>    </a:t>
            </a:r>
          </a:p>
          <a:p>
            <a:pPr eaLnBrk="1" hangingPunct="1">
              <a:lnSpc>
                <a:spcPct val="75000"/>
              </a:lnSpc>
              <a:buFontTx/>
              <a:buNone/>
            </a:pPr>
            <a:r>
              <a:rPr lang="en-US" altLang="en-US" sz="1400"/>
              <a:t>' Start the DSS</a:t>
            </a:r>
          </a:p>
          <a:p>
            <a:pPr eaLnBrk="1" hangingPunct="1">
              <a:lnSpc>
                <a:spcPct val="75000"/>
              </a:lnSpc>
              <a:buFontTx/>
              <a:buNone/>
            </a:pPr>
            <a:r>
              <a:rPr lang="en-US" altLang="en-US" sz="1400"/>
              <a:t>    If Not DSSobj.Start(0) Then MsgBox "DSS Failed to Start"</a:t>
            </a:r>
          </a:p>
          <a:p>
            <a:pPr eaLnBrk="1" hangingPunct="1">
              <a:lnSpc>
                <a:spcPct val="75000"/>
              </a:lnSpc>
              <a:buFontTx/>
              <a:buNone/>
            </a:pPr>
            <a:endParaRPr lang="en-US" altLang="en-US" sz="1400"/>
          </a:p>
          <a:p>
            <a:pPr eaLnBrk="1" hangingPunct="1">
              <a:lnSpc>
                <a:spcPct val="75000"/>
              </a:lnSpc>
              <a:buFontTx/>
              <a:buNone/>
            </a:pPr>
            <a:r>
              <a:rPr lang="en-US" altLang="en-US" sz="1400"/>
              <a:t>End Sub</a:t>
            </a:r>
          </a:p>
          <a:p>
            <a:pPr eaLnBrk="1" hangingPunct="1">
              <a:lnSpc>
                <a:spcPct val="75000"/>
              </a:lnSpc>
              <a:buFontTx/>
              <a:buNone/>
            </a:pPr>
            <a:endParaRPr lang="en-US" altLang="en-US" sz="1400"/>
          </a:p>
          <a:p>
            <a:pPr eaLnBrk="1" hangingPunct="1">
              <a:lnSpc>
                <a:spcPct val="75000"/>
              </a:lnSpc>
              <a:buFontTx/>
              <a:buNone/>
            </a:pPr>
            <a:endParaRPr lang="en-US" altLang="en-US" sz="1400"/>
          </a:p>
          <a:p>
            <a:pPr eaLnBrk="1" hangingPunct="1">
              <a:lnSpc>
                <a:spcPct val="75000"/>
              </a:lnSpc>
              <a:buFontTx/>
              <a:buNone/>
            </a:pPr>
            <a:endParaRPr lang="en-US" altLang="en-US" sz="1400"/>
          </a:p>
        </p:txBody>
      </p:sp>
      <p:sp>
        <p:nvSpPr>
          <p:cNvPr id="146436" name="Text Box 4">
            <a:extLst>
              <a:ext uri="{FF2B5EF4-FFF2-40B4-BE49-F238E27FC236}">
                <a16:creationId xmlns:a16="http://schemas.microsoft.com/office/drawing/2014/main" id="{9C278B30-5B8F-4925-B00E-5F23BB28D6D9}"/>
              </a:ext>
            </a:extLst>
          </p:cNvPr>
          <p:cNvSpPr txBox="1">
            <a:spLocks noChangeArrowheads="1"/>
          </p:cNvSpPr>
          <p:nvPr/>
        </p:nvSpPr>
        <p:spPr bwMode="auto">
          <a:xfrm>
            <a:off x="5010150" y="3876675"/>
            <a:ext cx="3533775" cy="1079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This routine instantiates the DSS and starts it. It is also a good idea at this time to assign the text interface variable.</a:t>
            </a:r>
          </a:p>
        </p:txBody>
      </p:sp>
      <p:sp>
        <p:nvSpPr>
          <p:cNvPr id="146437" name="Text Box 5">
            <a:extLst>
              <a:ext uri="{FF2B5EF4-FFF2-40B4-BE49-F238E27FC236}">
                <a16:creationId xmlns:a16="http://schemas.microsoft.com/office/drawing/2014/main" id="{B80CCD4D-176B-4CEC-B70C-81A755890C0F}"/>
              </a:ext>
            </a:extLst>
          </p:cNvPr>
          <p:cNvSpPr txBox="1">
            <a:spLocks noChangeArrowheads="1"/>
          </p:cNvSpPr>
          <p:nvPr/>
        </p:nvSpPr>
        <p:spPr bwMode="auto">
          <a:xfrm>
            <a:off x="4800600" y="1657350"/>
            <a:ext cx="3533775" cy="590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Define some public variables that are used throughout the project</a:t>
            </a:r>
          </a:p>
        </p:txBody>
      </p:sp>
    </p:spTree>
    <p:extLst>
      <p:ext uri="{BB962C8B-B14F-4D97-AF65-F5344CB8AC3E}">
        <p14:creationId xmlns:p14="http://schemas.microsoft.com/office/powerpoint/2010/main" val="1518186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24A11668-854E-48D2-A4AF-BE95C4D7A90E}"/>
              </a:ext>
            </a:extLst>
          </p:cNvPr>
          <p:cNvSpPr>
            <a:spLocks noGrp="1" noChangeArrowheads="1"/>
          </p:cNvSpPr>
          <p:nvPr>
            <p:ph type="title"/>
          </p:nvPr>
        </p:nvSpPr>
        <p:spPr/>
        <p:txBody>
          <a:bodyPr/>
          <a:lstStyle/>
          <a:p>
            <a:pPr eaLnBrk="1" hangingPunct="1"/>
            <a:r>
              <a:rPr lang="en-US" altLang="en-US"/>
              <a:t>VBA Example</a:t>
            </a:r>
          </a:p>
        </p:txBody>
      </p:sp>
      <p:sp>
        <p:nvSpPr>
          <p:cNvPr id="147459" name="Rectangle 3">
            <a:extLst>
              <a:ext uri="{FF2B5EF4-FFF2-40B4-BE49-F238E27FC236}">
                <a16:creationId xmlns:a16="http://schemas.microsoft.com/office/drawing/2014/main" id="{573CF4F0-5B1D-4BC2-9050-996CBD0E85E4}"/>
              </a:ext>
            </a:extLst>
          </p:cNvPr>
          <p:cNvSpPr>
            <a:spLocks noChangeArrowheads="1"/>
          </p:cNvSpPr>
          <p:nvPr/>
        </p:nvSpPr>
        <p:spPr bwMode="auto">
          <a:xfrm>
            <a:off x="466725" y="1463675"/>
            <a:ext cx="5008563"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r>
              <a:rPr lang="en-US" altLang="en-US" sz="1400"/>
              <a:t>Public Sub LoadCircuit(fname As String)</a:t>
            </a:r>
          </a:p>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r>
              <a:rPr lang="en-US" altLang="en-US" sz="1400"/>
              <a:t>' Always a good idea to clear the DSS when loading a new circuit</a:t>
            </a:r>
          </a:p>
          <a:p>
            <a:pPr algn="l" eaLnBrk="1" hangingPunct="1">
              <a:lnSpc>
                <a:spcPct val="75000"/>
              </a:lnSpc>
              <a:spcBef>
                <a:spcPct val="0"/>
              </a:spcBef>
              <a:spcAft>
                <a:spcPct val="25000"/>
              </a:spcAft>
            </a:pPr>
            <a:r>
              <a:rPr lang="en-US" altLang="en-US" sz="1400"/>
              <a:t>    </a:t>
            </a:r>
            <a:r>
              <a:rPr lang="en-US" altLang="en-US" sz="1400">
                <a:solidFill>
                  <a:srgbClr val="FF5050"/>
                </a:solidFill>
              </a:rPr>
              <a:t>DSSText.Command = "clear"</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Compile the script in the file listed under "fname" cell on the main form</a:t>
            </a:r>
          </a:p>
          <a:p>
            <a:pPr algn="l" eaLnBrk="1" hangingPunct="1">
              <a:lnSpc>
                <a:spcPct val="75000"/>
              </a:lnSpc>
              <a:spcBef>
                <a:spcPct val="0"/>
              </a:spcBef>
              <a:spcAft>
                <a:spcPct val="25000"/>
              </a:spcAft>
            </a:pPr>
            <a:r>
              <a:rPr lang="en-US" altLang="en-US" sz="1400"/>
              <a:t>    </a:t>
            </a:r>
            <a:r>
              <a:rPr lang="en-US" altLang="en-US" sz="1400">
                <a:solidFill>
                  <a:srgbClr val="FF5050"/>
                </a:solidFill>
              </a:rPr>
              <a:t>DSSText.Command = "compile " + fname</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The Compile command sets the current directory the that of the file</a:t>
            </a:r>
          </a:p>
          <a:p>
            <a:pPr algn="l" eaLnBrk="1" hangingPunct="1">
              <a:lnSpc>
                <a:spcPct val="75000"/>
              </a:lnSpc>
              <a:spcBef>
                <a:spcPct val="0"/>
              </a:spcBef>
              <a:spcAft>
                <a:spcPct val="25000"/>
              </a:spcAft>
            </a:pPr>
            <a:r>
              <a:rPr lang="en-US" altLang="en-US" sz="1400"/>
              <a:t>' Thats where all the result files will end up.</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Assign a variable to the Circuit interface for easier access</a:t>
            </a:r>
          </a:p>
          <a:p>
            <a:pPr algn="l" eaLnBrk="1" hangingPunct="1">
              <a:lnSpc>
                <a:spcPct val="75000"/>
              </a:lnSpc>
              <a:spcBef>
                <a:spcPct val="0"/>
              </a:spcBef>
              <a:spcAft>
                <a:spcPct val="25000"/>
              </a:spcAft>
            </a:pPr>
            <a:r>
              <a:rPr lang="en-US" altLang="en-US" sz="1400"/>
              <a:t>    </a:t>
            </a:r>
            <a:r>
              <a:rPr lang="en-US" altLang="en-US" sz="1400">
                <a:solidFill>
                  <a:srgbClr val="FF5050"/>
                </a:solidFill>
              </a:rPr>
              <a:t>Set DSSCircuit = DSSobj.ActiveCircuit</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End Sub</a:t>
            </a:r>
          </a:p>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endParaRPr lang="en-US" altLang="en-US" sz="1400"/>
          </a:p>
        </p:txBody>
      </p:sp>
      <p:sp>
        <p:nvSpPr>
          <p:cNvPr id="147460" name="Text Box 4">
            <a:extLst>
              <a:ext uri="{FF2B5EF4-FFF2-40B4-BE49-F238E27FC236}">
                <a16:creationId xmlns:a16="http://schemas.microsoft.com/office/drawing/2014/main" id="{1DDF9AEE-43A0-4A26-89AB-03AD36DE2EE9}"/>
              </a:ext>
            </a:extLst>
          </p:cNvPr>
          <p:cNvSpPr txBox="1">
            <a:spLocks noChangeArrowheads="1"/>
          </p:cNvSpPr>
          <p:nvPr/>
        </p:nvSpPr>
        <p:spPr bwMode="auto">
          <a:xfrm>
            <a:off x="5695950" y="2000250"/>
            <a:ext cx="3076575" cy="1568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This subroutine loads the circuit from the base script files using the Compile command through the Text interface. “fname” is a string contains the name of the master file.</a:t>
            </a:r>
          </a:p>
        </p:txBody>
      </p:sp>
      <p:sp>
        <p:nvSpPr>
          <p:cNvPr id="147461" name="Text Box 5">
            <a:extLst>
              <a:ext uri="{FF2B5EF4-FFF2-40B4-BE49-F238E27FC236}">
                <a16:creationId xmlns:a16="http://schemas.microsoft.com/office/drawing/2014/main" id="{B379B8D0-7A10-4B9F-8C65-6E583A91E6AA}"/>
              </a:ext>
            </a:extLst>
          </p:cNvPr>
          <p:cNvSpPr txBox="1">
            <a:spLocks noChangeArrowheads="1"/>
          </p:cNvSpPr>
          <p:nvPr/>
        </p:nvSpPr>
        <p:spPr bwMode="auto">
          <a:xfrm>
            <a:off x="5762625" y="3876675"/>
            <a:ext cx="3076575" cy="835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There is an active circuit now, so assign the DSSCircuit variable.</a:t>
            </a:r>
          </a:p>
        </p:txBody>
      </p:sp>
    </p:spTree>
    <p:extLst>
      <p:ext uri="{BB962C8B-B14F-4D97-AF65-F5344CB8AC3E}">
        <p14:creationId xmlns:p14="http://schemas.microsoft.com/office/powerpoint/2010/main" val="115806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4. Application Programming Interfaces	</a:t>
            </a:r>
          </a:p>
        </p:txBody>
      </p:sp>
    </p:spTree>
    <p:extLst>
      <p:ext uri="{BB962C8B-B14F-4D97-AF65-F5344CB8AC3E}">
        <p14:creationId xmlns:p14="http://schemas.microsoft.com/office/powerpoint/2010/main" val="3060730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10AB5F76-E70C-4B51-8D83-7BFE4ED57EDB}"/>
              </a:ext>
            </a:extLst>
          </p:cNvPr>
          <p:cNvSpPr>
            <a:spLocks noGrp="1" noChangeArrowheads="1"/>
          </p:cNvSpPr>
          <p:nvPr>
            <p:ph type="title"/>
          </p:nvPr>
        </p:nvSpPr>
        <p:spPr/>
        <p:txBody>
          <a:bodyPr/>
          <a:lstStyle/>
          <a:p>
            <a:pPr eaLnBrk="1" hangingPunct="1"/>
            <a:r>
              <a:rPr lang="en-US" altLang="en-US"/>
              <a:t>VBA Example</a:t>
            </a:r>
          </a:p>
        </p:txBody>
      </p:sp>
      <p:sp>
        <p:nvSpPr>
          <p:cNvPr id="148483" name="Rectangle 3">
            <a:extLst>
              <a:ext uri="{FF2B5EF4-FFF2-40B4-BE49-F238E27FC236}">
                <a16:creationId xmlns:a16="http://schemas.microsoft.com/office/drawing/2014/main" id="{8890BF72-9864-4B0B-B355-13224F9E7225}"/>
              </a:ext>
            </a:extLst>
          </p:cNvPr>
          <p:cNvSpPr>
            <a:spLocks noGrp="1" noChangeArrowheads="1"/>
          </p:cNvSpPr>
          <p:nvPr>
            <p:ph type="body" sz="half" idx="2"/>
          </p:nvPr>
        </p:nvSpPr>
        <p:spPr>
          <a:xfrm>
            <a:off x="322263" y="1228725"/>
            <a:ext cx="4351337" cy="5370513"/>
          </a:xfrm>
          <a:solidFill>
            <a:schemeClr val="bg1"/>
          </a:solidFill>
        </p:spPr>
        <p:txBody>
          <a:bodyPr>
            <a:normAutofit fontScale="92500" lnSpcReduction="10000"/>
          </a:bodyPr>
          <a:lstStyle/>
          <a:p>
            <a:pPr eaLnBrk="1" hangingPunct="1">
              <a:lnSpc>
                <a:spcPct val="75000"/>
              </a:lnSpc>
              <a:buFontTx/>
              <a:buNone/>
            </a:pPr>
            <a:endParaRPr lang="en-US" altLang="en-US" sz="1000"/>
          </a:p>
          <a:p>
            <a:pPr eaLnBrk="1" hangingPunct="1">
              <a:lnSpc>
                <a:spcPct val="75000"/>
              </a:lnSpc>
              <a:buFontTx/>
              <a:buNone/>
            </a:pPr>
            <a:r>
              <a:rPr lang="en-US" altLang="en-US" sz="1000"/>
              <a:t>Public Sub LoadSeqVoltages()</a:t>
            </a:r>
          </a:p>
          <a:p>
            <a:pPr eaLnBrk="1" hangingPunct="1">
              <a:lnSpc>
                <a:spcPct val="75000"/>
              </a:lnSpc>
              <a:buFontTx/>
              <a:buNone/>
            </a:pPr>
            <a:endParaRPr lang="en-US" altLang="en-US" sz="1000"/>
          </a:p>
          <a:p>
            <a:pPr eaLnBrk="1" hangingPunct="1">
              <a:lnSpc>
                <a:spcPct val="75000"/>
              </a:lnSpc>
              <a:buFontTx/>
              <a:buNone/>
            </a:pPr>
            <a:r>
              <a:rPr lang="en-US" altLang="en-US" sz="1000"/>
              <a:t>' This Sub loads the sequence voltages onto Sheet1 starting in Row 2</a:t>
            </a:r>
          </a:p>
          <a:p>
            <a:pPr eaLnBrk="1" hangingPunct="1">
              <a:lnSpc>
                <a:spcPct val="75000"/>
              </a:lnSpc>
              <a:buFontTx/>
              <a:buNone/>
            </a:pPr>
            <a:endParaRPr lang="en-US" altLang="en-US" sz="1000"/>
          </a:p>
          <a:p>
            <a:pPr eaLnBrk="1" hangingPunct="1">
              <a:lnSpc>
                <a:spcPct val="75000"/>
              </a:lnSpc>
              <a:buFontTx/>
              <a:buNone/>
            </a:pPr>
            <a:r>
              <a:rPr lang="en-US" altLang="en-US" sz="1000"/>
              <a:t>    Dim DSSBus As OpenDSSengine.Bus</a:t>
            </a:r>
          </a:p>
          <a:p>
            <a:pPr eaLnBrk="1" hangingPunct="1">
              <a:lnSpc>
                <a:spcPct val="75000"/>
              </a:lnSpc>
              <a:buFontTx/>
              <a:buNone/>
            </a:pPr>
            <a:r>
              <a:rPr lang="en-US" altLang="en-US" sz="1000"/>
              <a:t>    Dim iRow As Long, iCol As Long, i As Long, j As Long</a:t>
            </a:r>
          </a:p>
          <a:p>
            <a:pPr eaLnBrk="1" hangingPunct="1">
              <a:lnSpc>
                <a:spcPct val="75000"/>
              </a:lnSpc>
              <a:buFontTx/>
              <a:buNone/>
            </a:pPr>
            <a:r>
              <a:rPr lang="en-US" altLang="en-US" sz="1000"/>
              <a:t>    Dim V As Variant</a:t>
            </a:r>
          </a:p>
          <a:p>
            <a:pPr eaLnBrk="1" hangingPunct="1">
              <a:lnSpc>
                <a:spcPct val="75000"/>
              </a:lnSpc>
              <a:buFontTx/>
              <a:buNone/>
            </a:pPr>
            <a:r>
              <a:rPr lang="en-US" altLang="en-US" sz="1000"/>
              <a:t>    Dim WorkingSheet As Worksheet</a:t>
            </a:r>
          </a:p>
          <a:p>
            <a:pPr eaLnBrk="1" hangingPunct="1">
              <a:lnSpc>
                <a:spcPct val="75000"/>
              </a:lnSpc>
              <a:buFontTx/>
              <a:buNone/>
            </a:pPr>
            <a:r>
              <a:rPr lang="en-US" altLang="en-US" sz="1000"/>
              <a:t>    </a:t>
            </a:r>
          </a:p>
          <a:p>
            <a:pPr eaLnBrk="1" hangingPunct="1">
              <a:lnSpc>
                <a:spcPct val="75000"/>
              </a:lnSpc>
              <a:buFontTx/>
              <a:buNone/>
            </a:pPr>
            <a:r>
              <a:rPr lang="en-US" altLang="en-US" sz="1000"/>
              <a:t>    Set WorkingSheet = Sheet1   'set to Sheet1 (target sheet)</a:t>
            </a:r>
          </a:p>
          <a:p>
            <a:pPr eaLnBrk="1" hangingPunct="1">
              <a:lnSpc>
                <a:spcPct val="75000"/>
              </a:lnSpc>
              <a:buFontTx/>
              <a:buNone/>
            </a:pPr>
            <a:endParaRPr lang="en-US" altLang="en-US" sz="1000"/>
          </a:p>
          <a:p>
            <a:pPr eaLnBrk="1" hangingPunct="1">
              <a:lnSpc>
                <a:spcPct val="75000"/>
              </a:lnSpc>
              <a:buFontTx/>
              <a:buNone/>
            </a:pPr>
            <a:r>
              <a:rPr lang="en-US" altLang="en-US" sz="1000"/>
              <a:t>    iRow = 2</a:t>
            </a:r>
          </a:p>
          <a:p>
            <a:pPr eaLnBrk="1" hangingPunct="1">
              <a:lnSpc>
                <a:spcPct val="75000"/>
              </a:lnSpc>
              <a:buFontTx/>
              <a:buNone/>
            </a:pPr>
            <a:r>
              <a:rPr lang="en-US" altLang="en-US" sz="1000"/>
              <a:t>    For i = 1 To DSSCircuit.NumBuses  ' Cycle through all buses</a:t>
            </a:r>
          </a:p>
          <a:p>
            <a:pPr eaLnBrk="1" hangingPunct="1">
              <a:lnSpc>
                <a:spcPct val="75000"/>
              </a:lnSpc>
              <a:buFontTx/>
              <a:buNone/>
            </a:pPr>
            <a:r>
              <a:rPr lang="en-US" altLang="en-US" sz="1000"/>
              <a:t>    </a:t>
            </a:r>
          </a:p>
          <a:p>
            <a:pPr eaLnBrk="1" hangingPunct="1">
              <a:lnSpc>
                <a:spcPct val="75000"/>
              </a:lnSpc>
              <a:buFontTx/>
              <a:buNone/>
            </a:pPr>
            <a:r>
              <a:rPr lang="en-US" altLang="en-US" sz="1000"/>
              <a:t>        </a:t>
            </a:r>
            <a:r>
              <a:rPr lang="en-US" altLang="en-US" sz="1000">
                <a:solidFill>
                  <a:srgbClr val="FF5050"/>
                </a:solidFill>
              </a:rPr>
              <a:t>Set DSSBus = DSSCircuit.Buses(i)  ' Set ith bus active</a:t>
            </a:r>
          </a:p>
          <a:p>
            <a:pPr eaLnBrk="1" hangingPunct="1">
              <a:lnSpc>
                <a:spcPct val="75000"/>
              </a:lnSpc>
              <a:buFontTx/>
              <a:buNone/>
            </a:pPr>
            <a:r>
              <a:rPr lang="en-US" altLang="en-US" sz="1000"/>
              <a:t>        </a:t>
            </a:r>
          </a:p>
          <a:p>
            <a:pPr eaLnBrk="1" hangingPunct="1">
              <a:lnSpc>
                <a:spcPct val="75000"/>
              </a:lnSpc>
              <a:buFontTx/>
              <a:buNone/>
            </a:pPr>
            <a:r>
              <a:rPr lang="en-US" altLang="en-US" sz="1000"/>
              <a:t>    ' Bus name goes into Column 1</a:t>
            </a:r>
          </a:p>
          <a:p>
            <a:pPr eaLnBrk="1" hangingPunct="1">
              <a:lnSpc>
                <a:spcPct val="75000"/>
              </a:lnSpc>
              <a:buFontTx/>
              <a:buNone/>
            </a:pPr>
            <a:r>
              <a:rPr lang="en-US" altLang="en-US" sz="1000"/>
              <a:t>        WorkingSheet.Cells(iRow, 1).Value = DSSCircuit.ActiveBus.Name</a:t>
            </a:r>
          </a:p>
          <a:p>
            <a:pPr eaLnBrk="1" hangingPunct="1">
              <a:lnSpc>
                <a:spcPct val="75000"/>
              </a:lnSpc>
              <a:buFontTx/>
              <a:buNone/>
            </a:pPr>
            <a:r>
              <a:rPr lang="en-US" altLang="en-US" sz="1000"/>
              <a:t>        </a:t>
            </a:r>
          </a:p>
          <a:p>
            <a:pPr eaLnBrk="1" hangingPunct="1">
              <a:lnSpc>
                <a:spcPct val="75000"/>
              </a:lnSpc>
              <a:buFontTx/>
              <a:buNone/>
            </a:pPr>
            <a:r>
              <a:rPr lang="en-US" altLang="en-US" sz="1000"/>
              <a:t>    ' Load sequence voltage magnitudes of active bus into variant array</a:t>
            </a:r>
          </a:p>
          <a:p>
            <a:pPr eaLnBrk="1" hangingPunct="1">
              <a:lnSpc>
                <a:spcPct val="75000"/>
              </a:lnSpc>
              <a:buFontTx/>
              <a:buNone/>
            </a:pPr>
            <a:r>
              <a:rPr lang="en-US" altLang="en-US" sz="1000"/>
              <a:t>        V = DSSBus.SeqVoltages</a:t>
            </a:r>
          </a:p>
          <a:p>
            <a:pPr eaLnBrk="1" hangingPunct="1">
              <a:lnSpc>
                <a:spcPct val="75000"/>
              </a:lnSpc>
              <a:buFontTx/>
              <a:buNone/>
            </a:pPr>
            <a:r>
              <a:rPr lang="en-US" altLang="en-US" sz="1000"/>
              <a:t>        </a:t>
            </a:r>
          </a:p>
          <a:p>
            <a:pPr eaLnBrk="1" hangingPunct="1">
              <a:lnSpc>
                <a:spcPct val="75000"/>
              </a:lnSpc>
              <a:buFontTx/>
              <a:buNone/>
            </a:pPr>
            <a:r>
              <a:rPr lang="en-US" altLang="en-US" sz="1000"/>
              <a:t>    ' Put the variant array values into Cells</a:t>
            </a:r>
          </a:p>
          <a:p>
            <a:pPr eaLnBrk="1" hangingPunct="1">
              <a:lnSpc>
                <a:spcPct val="75000"/>
              </a:lnSpc>
              <a:buFontTx/>
              <a:buNone/>
            </a:pPr>
            <a:r>
              <a:rPr lang="en-US" altLang="en-US" sz="1000"/>
              <a:t>    ' Use Lbound and UBound because you don't know the actual range</a:t>
            </a:r>
          </a:p>
          <a:p>
            <a:pPr eaLnBrk="1" hangingPunct="1">
              <a:lnSpc>
                <a:spcPct val="75000"/>
              </a:lnSpc>
              <a:buFontTx/>
              <a:buNone/>
            </a:pPr>
            <a:r>
              <a:rPr lang="en-US" altLang="en-US" sz="1000"/>
              <a:t>        iCol = 2</a:t>
            </a:r>
          </a:p>
          <a:p>
            <a:pPr eaLnBrk="1" hangingPunct="1">
              <a:lnSpc>
                <a:spcPct val="75000"/>
              </a:lnSpc>
              <a:buFontTx/>
              <a:buNone/>
            </a:pPr>
            <a:r>
              <a:rPr lang="en-US" altLang="en-US" sz="1000"/>
              <a:t>        For j = LBound(V) To UBound(V)</a:t>
            </a:r>
          </a:p>
          <a:p>
            <a:pPr eaLnBrk="1" hangingPunct="1">
              <a:lnSpc>
                <a:spcPct val="75000"/>
              </a:lnSpc>
              <a:buFontTx/>
              <a:buNone/>
            </a:pPr>
            <a:r>
              <a:rPr lang="en-US" altLang="en-US" sz="1000"/>
              <a:t>            WorkingSheet.Cells(iRow, iCol).Value = V(j)</a:t>
            </a:r>
          </a:p>
          <a:p>
            <a:pPr eaLnBrk="1" hangingPunct="1">
              <a:lnSpc>
                <a:spcPct val="75000"/>
              </a:lnSpc>
              <a:buFontTx/>
              <a:buNone/>
            </a:pPr>
            <a:r>
              <a:rPr lang="en-US" altLang="en-US" sz="1000"/>
              <a:t>            iCol = iCol + 1</a:t>
            </a:r>
          </a:p>
          <a:p>
            <a:pPr eaLnBrk="1" hangingPunct="1">
              <a:lnSpc>
                <a:spcPct val="75000"/>
              </a:lnSpc>
              <a:buFontTx/>
              <a:buNone/>
            </a:pPr>
            <a:r>
              <a:rPr lang="en-US" altLang="en-US" sz="1000"/>
              <a:t>        Next j</a:t>
            </a:r>
          </a:p>
          <a:p>
            <a:pPr eaLnBrk="1" hangingPunct="1">
              <a:lnSpc>
                <a:spcPct val="75000"/>
              </a:lnSpc>
              <a:buFontTx/>
              <a:buNone/>
            </a:pPr>
            <a:r>
              <a:rPr lang="en-US" altLang="en-US" sz="1000"/>
              <a:t>       iRow = iRow + 1</a:t>
            </a:r>
          </a:p>
          <a:p>
            <a:pPr eaLnBrk="1" hangingPunct="1">
              <a:lnSpc>
                <a:spcPct val="75000"/>
              </a:lnSpc>
              <a:buFontTx/>
              <a:buNone/>
            </a:pPr>
            <a:r>
              <a:rPr lang="en-US" altLang="en-US" sz="1000"/>
              <a:t>    Next i</a:t>
            </a:r>
          </a:p>
          <a:p>
            <a:pPr eaLnBrk="1" hangingPunct="1">
              <a:lnSpc>
                <a:spcPct val="75000"/>
              </a:lnSpc>
              <a:buFontTx/>
              <a:buNone/>
            </a:pPr>
            <a:endParaRPr lang="en-US" altLang="en-US" sz="1000"/>
          </a:p>
          <a:p>
            <a:pPr eaLnBrk="1" hangingPunct="1">
              <a:lnSpc>
                <a:spcPct val="75000"/>
              </a:lnSpc>
              <a:buFontTx/>
              <a:buNone/>
            </a:pPr>
            <a:r>
              <a:rPr lang="en-US" altLang="en-US" sz="1000"/>
              <a:t>End Sub</a:t>
            </a:r>
          </a:p>
          <a:p>
            <a:pPr eaLnBrk="1" hangingPunct="1">
              <a:lnSpc>
                <a:spcPct val="75000"/>
              </a:lnSpc>
              <a:buFontTx/>
              <a:buNone/>
            </a:pPr>
            <a:endParaRPr lang="en-US" altLang="en-US" sz="1000"/>
          </a:p>
          <a:p>
            <a:pPr eaLnBrk="1" hangingPunct="1">
              <a:lnSpc>
                <a:spcPct val="75000"/>
              </a:lnSpc>
              <a:buFontTx/>
              <a:buNone/>
            </a:pPr>
            <a:endParaRPr lang="en-US" altLang="en-US" sz="1000"/>
          </a:p>
        </p:txBody>
      </p:sp>
      <p:sp>
        <p:nvSpPr>
          <p:cNvPr id="148484" name="Text Box 4">
            <a:extLst>
              <a:ext uri="{FF2B5EF4-FFF2-40B4-BE49-F238E27FC236}">
                <a16:creationId xmlns:a16="http://schemas.microsoft.com/office/drawing/2014/main" id="{350D3F98-2ACF-4909-BA71-69DBF399B580}"/>
              </a:ext>
            </a:extLst>
          </p:cNvPr>
          <p:cNvSpPr txBox="1">
            <a:spLocks noChangeArrowheads="1"/>
          </p:cNvSpPr>
          <p:nvPr/>
        </p:nvSpPr>
        <p:spPr bwMode="auto">
          <a:xfrm>
            <a:off x="4686300" y="1104900"/>
            <a:ext cx="4191000" cy="581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This Sub puts the sequence voltage onto a spreadsheet</a:t>
            </a:r>
          </a:p>
        </p:txBody>
      </p:sp>
      <p:sp>
        <p:nvSpPr>
          <p:cNvPr id="148485" name="Text Box 5">
            <a:extLst>
              <a:ext uri="{FF2B5EF4-FFF2-40B4-BE49-F238E27FC236}">
                <a16:creationId xmlns:a16="http://schemas.microsoft.com/office/drawing/2014/main" id="{258B0623-03F9-4D04-A086-5D57D8028AFB}"/>
              </a:ext>
            </a:extLst>
          </p:cNvPr>
          <p:cNvSpPr txBox="1">
            <a:spLocks noChangeArrowheads="1"/>
          </p:cNvSpPr>
          <p:nvPr/>
        </p:nvSpPr>
        <p:spPr bwMode="auto">
          <a:xfrm>
            <a:off x="4591050" y="2362200"/>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Define a variant to pick up the arrays</a:t>
            </a:r>
          </a:p>
        </p:txBody>
      </p:sp>
      <p:sp>
        <p:nvSpPr>
          <p:cNvPr id="148486" name="Line 6">
            <a:extLst>
              <a:ext uri="{FF2B5EF4-FFF2-40B4-BE49-F238E27FC236}">
                <a16:creationId xmlns:a16="http://schemas.microsoft.com/office/drawing/2014/main" id="{42B9E645-469A-44E3-A14E-BA21D15FB4C1}"/>
              </a:ext>
            </a:extLst>
          </p:cNvPr>
          <p:cNvSpPr>
            <a:spLocks noChangeShapeType="1"/>
          </p:cNvSpPr>
          <p:nvPr/>
        </p:nvSpPr>
        <p:spPr bwMode="auto">
          <a:xfrm flipH="1" flipV="1">
            <a:off x="1666875" y="2400300"/>
            <a:ext cx="2933700" cy="123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87" name="Text Box 7">
            <a:extLst>
              <a:ext uri="{FF2B5EF4-FFF2-40B4-BE49-F238E27FC236}">
                <a16:creationId xmlns:a16="http://schemas.microsoft.com/office/drawing/2014/main" id="{DF9434C1-C511-4A7C-98DD-7F7BE0956025}"/>
              </a:ext>
            </a:extLst>
          </p:cNvPr>
          <p:cNvSpPr txBox="1">
            <a:spLocks noChangeArrowheads="1"/>
          </p:cNvSpPr>
          <p:nvPr/>
        </p:nvSpPr>
        <p:spPr bwMode="auto">
          <a:xfrm>
            <a:off x="4953000" y="3038475"/>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Cycle through all the buses</a:t>
            </a:r>
          </a:p>
        </p:txBody>
      </p:sp>
      <p:sp>
        <p:nvSpPr>
          <p:cNvPr id="148488" name="Text Box 8">
            <a:extLst>
              <a:ext uri="{FF2B5EF4-FFF2-40B4-BE49-F238E27FC236}">
                <a16:creationId xmlns:a16="http://schemas.microsoft.com/office/drawing/2014/main" id="{C313D784-31B2-4342-99C7-E14920E285B0}"/>
              </a:ext>
            </a:extLst>
          </p:cNvPr>
          <p:cNvSpPr txBox="1">
            <a:spLocks noChangeArrowheads="1"/>
          </p:cNvSpPr>
          <p:nvPr/>
        </p:nvSpPr>
        <p:spPr bwMode="auto">
          <a:xfrm>
            <a:off x="5591175" y="3524250"/>
            <a:ext cx="2047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Get the bus name</a:t>
            </a:r>
          </a:p>
        </p:txBody>
      </p:sp>
      <p:sp>
        <p:nvSpPr>
          <p:cNvPr id="148489" name="Line 9">
            <a:extLst>
              <a:ext uri="{FF2B5EF4-FFF2-40B4-BE49-F238E27FC236}">
                <a16:creationId xmlns:a16="http://schemas.microsoft.com/office/drawing/2014/main" id="{6D367246-4067-42BD-83E6-BCECDDCE147C}"/>
              </a:ext>
            </a:extLst>
          </p:cNvPr>
          <p:cNvSpPr>
            <a:spLocks noChangeShapeType="1"/>
          </p:cNvSpPr>
          <p:nvPr/>
        </p:nvSpPr>
        <p:spPr bwMode="auto">
          <a:xfrm flipH="1">
            <a:off x="4505325" y="3752850"/>
            <a:ext cx="1085850" cy="295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90" name="Text Box 10">
            <a:extLst>
              <a:ext uri="{FF2B5EF4-FFF2-40B4-BE49-F238E27FC236}">
                <a16:creationId xmlns:a16="http://schemas.microsoft.com/office/drawing/2014/main" id="{31742C93-E49F-4C86-B2CB-D2A8F5D11A1E}"/>
              </a:ext>
            </a:extLst>
          </p:cNvPr>
          <p:cNvSpPr txBox="1">
            <a:spLocks noChangeArrowheads="1"/>
          </p:cNvSpPr>
          <p:nvPr/>
        </p:nvSpPr>
        <p:spPr bwMode="auto">
          <a:xfrm>
            <a:off x="5343525" y="4352925"/>
            <a:ext cx="2047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Get the voltages into the variant array</a:t>
            </a:r>
          </a:p>
        </p:txBody>
      </p:sp>
      <p:sp>
        <p:nvSpPr>
          <p:cNvPr id="148491" name="Line 11">
            <a:extLst>
              <a:ext uri="{FF2B5EF4-FFF2-40B4-BE49-F238E27FC236}">
                <a16:creationId xmlns:a16="http://schemas.microsoft.com/office/drawing/2014/main" id="{9E16342B-F218-4915-B0C8-F2550335D267}"/>
              </a:ext>
            </a:extLst>
          </p:cNvPr>
          <p:cNvSpPr>
            <a:spLocks noChangeShapeType="1"/>
          </p:cNvSpPr>
          <p:nvPr/>
        </p:nvSpPr>
        <p:spPr bwMode="auto">
          <a:xfrm flipH="1">
            <a:off x="2333625" y="4524375"/>
            <a:ext cx="3038475" cy="47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92" name="Text Box 12">
            <a:extLst>
              <a:ext uri="{FF2B5EF4-FFF2-40B4-BE49-F238E27FC236}">
                <a16:creationId xmlns:a16="http://schemas.microsoft.com/office/drawing/2014/main" id="{8E6C13C5-0972-4598-8C02-D62DFBD77C80}"/>
              </a:ext>
            </a:extLst>
          </p:cNvPr>
          <p:cNvSpPr txBox="1">
            <a:spLocks noChangeArrowheads="1"/>
          </p:cNvSpPr>
          <p:nvPr/>
        </p:nvSpPr>
        <p:spPr bwMode="auto">
          <a:xfrm>
            <a:off x="5591175" y="5105400"/>
            <a:ext cx="2047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Put them on the spreadsheet</a:t>
            </a:r>
          </a:p>
        </p:txBody>
      </p:sp>
      <p:sp>
        <p:nvSpPr>
          <p:cNvPr id="148493" name="Line 13">
            <a:extLst>
              <a:ext uri="{FF2B5EF4-FFF2-40B4-BE49-F238E27FC236}">
                <a16:creationId xmlns:a16="http://schemas.microsoft.com/office/drawing/2014/main" id="{5EA705CC-45E2-4EE0-991D-A4369C738C74}"/>
              </a:ext>
            </a:extLst>
          </p:cNvPr>
          <p:cNvSpPr>
            <a:spLocks noChangeShapeType="1"/>
          </p:cNvSpPr>
          <p:nvPr/>
        </p:nvSpPr>
        <p:spPr bwMode="auto">
          <a:xfrm flipH="1">
            <a:off x="3543300" y="5419725"/>
            <a:ext cx="2095500" cy="47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94" name="AutoShape 14">
            <a:extLst>
              <a:ext uri="{FF2B5EF4-FFF2-40B4-BE49-F238E27FC236}">
                <a16:creationId xmlns:a16="http://schemas.microsoft.com/office/drawing/2014/main" id="{559AFA5E-AE48-4CF8-A13E-BFDBACADFFFB}"/>
              </a:ext>
            </a:extLst>
          </p:cNvPr>
          <p:cNvSpPr>
            <a:spLocks/>
          </p:cNvSpPr>
          <p:nvPr/>
        </p:nvSpPr>
        <p:spPr bwMode="auto">
          <a:xfrm>
            <a:off x="333375" y="3286125"/>
            <a:ext cx="95250" cy="2838450"/>
          </a:xfrm>
          <a:prstGeom prst="leftBrace">
            <a:avLst>
              <a:gd name="adj1" fmla="val 24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48495" name="Line 15">
            <a:extLst>
              <a:ext uri="{FF2B5EF4-FFF2-40B4-BE49-F238E27FC236}">
                <a16:creationId xmlns:a16="http://schemas.microsoft.com/office/drawing/2014/main" id="{BEE8987E-9CB4-4BD7-A521-058ADA145D27}"/>
              </a:ext>
            </a:extLst>
          </p:cNvPr>
          <p:cNvSpPr>
            <a:spLocks noChangeShapeType="1"/>
          </p:cNvSpPr>
          <p:nvPr/>
        </p:nvSpPr>
        <p:spPr bwMode="auto">
          <a:xfrm flipH="1">
            <a:off x="4105275" y="3228975"/>
            <a:ext cx="885825"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96" name="Text Box 16">
            <a:extLst>
              <a:ext uri="{FF2B5EF4-FFF2-40B4-BE49-F238E27FC236}">
                <a16:creationId xmlns:a16="http://schemas.microsoft.com/office/drawing/2014/main" id="{2A83FAEE-376A-4B4F-A8FE-9FCC9E11CF1B}"/>
              </a:ext>
            </a:extLst>
          </p:cNvPr>
          <p:cNvSpPr txBox="1">
            <a:spLocks noChangeArrowheads="1"/>
          </p:cNvSpPr>
          <p:nvPr/>
        </p:nvSpPr>
        <p:spPr bwMode="auto">
          <a:xfrm>
            <a:off x="4953000" y="1743075"/>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Define a variable for the Bus interface</a:t>
            </a:r>
          </a:p>
        </p:txBody>
      </p:sp>
      <p:sp>
        <p:nvSpPr>
          <p:cNvPr id="148497" name="Line 17">
            <a:extLst>
              <a:ext uri="{FF2B5EF4-FFF2-40B4-BE49-F238E27FC236}">
                <a16:creationId xmlns:a16="http://schemas.microsoft.com/office/drawing/2014/main" id="{B53555EB-2C77-4CEC-81AE-54CE2B119358}"/>
              </a:ext>
            </a:extLst>
          </p:cNvPr>
          <p:cNvSpPr>
            <a:spLocks noChangeShapeType="1"/>
          </p:cNvSpPr>
          <p:nvPr/>
        </p:nvSpPr>
        <p:spPr bwMode="auto">
          <a:xfrm flipH="1">
            <a:off x="2733675" y="1914525"/>
            <a:ext cx="2076450" cy="190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109439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F8D5D5-9DA0-492A-B631-9EE127FC1345}"/>
              </a:ext>
            </a:extLst>
          </p:cNvPr>
          <p:cNvSpPr>
            <a:spLocks noGrp="1"/>
          </p:cNvSpPr>
          <p:nvPr>
            <p:ph type="ctrTitle" sz="quarter"/>
          </p:nvPr>
        </p:nvSpPr>
        <p:spPr/>
        <p:txBody>
          <a:bodyPr/>
          <a:lstStyle/>
          <a:p>
            <a:r>
              <a:rPr lang="en-US" dirty="0" err="1"/>
              <a:t>DirectDLL</a:t>
            </a:r>
            <a:endParaRPr lang="en-US" dirty="0"/>
          </a:p>
        </p:txBody>
      </p:sp>
    </p:spTree>
    <p:extLst>
      <p:ext uri="{BB962C8B-B14F-4D97-AF65-F5344CB8AC3E}">
        <p14:creationId xmlns:p14="http://schemas.microsoft.com/office/powerpoint/2010/main" val="3094774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connection Shared Library (DLL) for OpenDSS</a:t>
            </a:r>
          </a:p>
        </p:txBody>
      </p:sp>
      <p:sp>
        <p:nvSpPr>
          <p:cNvPr id="4" name="TextBox 3"/>
          <p:cNvSpPr txBox="1"/>
          <p:nvPr/>
        </p:nvSpPr>
        <p:spPr>
          <a:xfrm>
            <a:off x="333756" y="1097280"/>
            <a:ext cx="8453628" cy="4770537"/>
          </a:xfrm>
          <a:prstGeom prst="rect">
            <a:avLst/>
          </a:prstGeom>
          <a:noFill/>
        </p:spPr>
        <p:txBody>
          <a:bodyPr wrap="square" rtlCol="0">
            <a:spAutoFit/>
          </a:bodyPr>
          <a:lstStyle/>
          <a:p>
            <a:pPr algn="l"/>
            <a:r>
              <a:rPr lang="en-US" dirty="0"/>
              <a:t>The direct connection shared library is a DLL that implements the same classes, properties and methods of the OpenDSS COM interface. This alternative was generated to accelerate the In-process co-simulation between OpenDSS and external software when the client software does not support early bindings connection to COM servers/controls.</a:t>
            </a:r>
          </a:p>
          <a:p>
            <a:pPr algn="l"/>
            <a:r>
              <a:rPr lang="en-US" dirty="0"/>
              <a:t>Normally, high level programming languages do not support early bindings, which make them use late bindings for data exchanging with COM servers. Late bindings procedures add an important overhead to the co-simulation process specially when executing loops.</a:t>
            </a:r>
          </a:p>
          <a:p>
            <a:pPr algn="l"/>
            <a:r>
              <a:rPr lang="en-US" dirty="0"/>
              <a:t>So, if your programming language does not support early bindings connection with COM servers, this is the library you should use to accelerate your simulations. This library is called OpenDSSDDirect.dll, and can be accessed directly without needing to register it into the OS registry.</a:t>
            </a:r>
          </a:p>
          <a:p>
            <a:pPr algn="l"/>
            <a:r>
              <a:rPr lang="en-US" dirty="0"/>
              <a:t>However, if your programming language supports early bindings, keep using the COM interface, the simulation speed will be accelerated naturally when using this connection procedure instead of late bindings.</a:t>
            </a:r>
          </a:p>
          <a:p>
            <a:pPr algn="l"/>
            <a:r>
              <a:rPr lang="en-US" dirty="0"/>
              <a:t>The properties implemented in this library are the same implemented in the COM interface, so, this manual can be used as a reference manual for the classes, properties and methods included in the COM interface.</a:t>
            </a:r>
            <a:endParaRPr lang="en-US" dirty="0">
              <a:solidFill>
                <a:schemeClr val="tx1">
                  <a:lumMod val="75000"/>
                  <a:lumOff val="25000"/>
                </a:schemeClr>
              </a:solidFill>
              <a:latin typeface="+mn-lt"/>
            </a:endParaRPr>
          </a:p>
        </p:txBody>
      </p:sp>
    </p:spTree>
    <p:extLst>
      <p:ext uri="{BB962C8B-B14F-4D97-AF65-F5344CB8AC3E}">
        <p14:creationId xmlns:p14="http://schemas.microsoft.com/office/powerpoint/2010/main" val="886552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err="1"/>
              <a:t>DirectDLL</a:t>
            </a:r>
            <a:r>
              <a:rPr lang="en-US" dirty="0"/>
              <a:t>?</a:t>
            </a:r>
          </a:p>
        </p:txBody>
      </p:sp>
      <p:sp>
        <p:nvSpPr>
          <p:cNvPr id="3" name="Content Placeholder 2">
            <a:extLst>
              <a:ext uri="{FF2B5EF4-FFF2-40B4-BE49-F238E27FC236}">
                <a16:creationId xmlns:a16="http://schemas.microsoft.com/office/drawing/2014/main" id="{DC80388C-BFBF-431B-B6AB-0CADF17417A3}"/>
              </a:ext>
            </a:extLst>
          </p:cNvPr>
          <p:cNvSpPr>
            <a:spLocks noGrp="1"/>
          </p:cNvSpPr>
          <p:nvPr>
            <p:ph idx="1"/>
          </p:nvPr>
        </p:nvSpPr>
        <p:spPr/>
        <p:txBody>
          <a:bodyPr/>
          <a:lstStyle/>
          <a:p>
            <a:r>
              <a:rPr lang="en-US" dirty="0"/>
              <a:t>Your programming language does not support COM</a:t>
            </a:r>
          </a:p>
          <a:p>
            <a:pPr lvl="1"/>
            <a:r>
              <a:rPr lang="en-US" dirty="0"/>
              <a:t>In a non-Windows environment such as Apache server</a:t>
            </a:r>
          </a:p>
          <a:p>
            <a:r>
              <a:rPr lang="en-US" dirty="0"/>
              <a:t>Your programming language does not support early bindings in COM and you want to speed things up</a:t>
            </a:r>
          </a:p>
          <a:p>
            <a:pPr lvl="1"/>
            <a:r>
              <a:rPr lang="en-US" dirty="0"/>
              <a:t>MATLAB</a:t>
            </a:r>
          </a:p>
          <a:p>
            <a:pPr lvl="1"/>
            <a:r>
              <a:rPr lang="en-US" dirty="0"/>
              <a:t>See “COM Speed Comparison.pdf” in the Doc folder</a:t>
            </a:r>
          </a:p>
          <a:p>
            <a:endParaRPr lang="en-US" dirty="0"/>
          </a:p>
          <a:p>
            <a:r>
              <a:rPr lang="en-US" dirty="0"/>
              <a:t>If your programming language supports early binding in COM, continue to use the COM interface</a:t>
            </a:r>
          </a:p>
          <a:p>
            <a:pPr lvl="1"/>
            <a:r>
              <a:rPr lang="en-US" dirty="0"/>
              <a:t>The properties implemented in this library are the same implemented in the COM interface;  Just accessed differently</a:t>
            </a:r>
          </a:p>
          <a:p>
            <a:pPr marL="0" indent="0">
              <a:buNone/>
            </a:pPr>
            <a:endParaRPr lang="en-US" dirty="0"/>
          </a:p>
        </p:txBody>
      </p:sp>
    </p:spTree>
    <p:extLst>
      <p:ext uri="{BB962C8B-B14F-4D97-AF65-F5344CB8AC3E}">
        <p14:creationId xmlns:p14="http://schemas.microsoft.com/office/powerpoint/2010/main" val="124449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DirectDLL</a:t>
            </a:r>
            <a:r>
              <a:rPr lang="en-US" dirty="0"/>
              <a:t> Exports</a:t>
            </a:r>
          </a:p>
        </p:txBody>
      </p:sp>
      <p:sp>
        <p:nvSpPr>
          <p:cNvPr id="3" name="TextBox 2"/>
          <p:cNvSpPr txBox="1"/>
          <p:nvPr/>
        </p:nvSpPr>
        <p:spPr>
          <a:xfrm>
            <a:off x="376518" y="914083"/>
            <a:ext cx="4173967" cy="6101670"/>
          </a:xfrm>
          <a:prstGeom prst="rect">
            <a:avLst/>
          </a:prstGeom>
          <a:noFill/>
        </p:spPr>
        <p:txBody>
          <a:bodyPr wrap="square" rtlCol="0">
            <a:spAutoFit/>
          </a:bodyPr>
          <a:lstStyle/>
          <a:p>
            <a:pPr algn="l"/>
            <a:r>
              <a:rPr lang="en-US" sz="1100" dirty="0"/>
              <a:t>exports</a:t>
            </a:r>
          </a:p>
          <a:p>
            <a:pPr algn="l"/>
            <a:r>
              <a:rPr lang="en-US" sz="1100" dirty="0"/>
              <a:t>   </a:t>
            </a:r>
            <a:r>
              <a:rPr lang="en-US" sz="1100" dirty="0" err="1"/>
              <a:t>DSSPut_Command</a:t>
            </a:r>
            <a:r>
              <a:rPr lang="en-US" sz="1100" dirty="0"/>
              <a:t>,</a:t>
            </a:r>
          </a:p>
          <a:p>
            <a:pPr algn="l"/>
            <a:r>
              <a:rPr lang="en-US" sz="1100" dirty="0"/>
              <a:t>   </a:t>
            </a:r>
            <a:r>
              <a:rPr lang="en-US" sz="1100" dirty="0" err="1"/>
              <a:t>DSSLoads</a:t>
            </a:r>
            <a:r>
              <a:rPr lang="en-US" sz="1100" dirty="0"/>
              <a:t>, </a:t>
            </a:r>
            <a:r>
              <a:rPr lang="en-US" sz="1100" dirty="0" err="1"/>
              <a:t>DSSLoadsF,DSSLoadsS</a:t>
            </a:r>
            <a:r>
              <a:rPr lang="en-US" sz="1100" dirty="0"/>
              <a:t>, </a:t>
            </a:r>
            <a:r>
              <a:rPr lang="en-US" sz="1100" dirty="0" err="1"/>
              <a:t>DSSLoadsV</a:t>
            </a:r>
            <a:r>
              <a:rPr lang="en-US" sz="1100" dirty="0"/>
              <a:t>,</a:t>
            </a:r>
          </a:p>
          <a:p>
            <a:pPr algn="l"/>
            <a:r>
              <a:rPr lang="en-US" sz="1100" dirty="0"/>
              <a:t>   </a:t>
            </a:r>
            <a:r>
              <a:rPr lang="en-US" sz="1100" dirty="0" err="1"/>
              <a:t>DSSProperties</a:t>
            </a:r>
            <a:r>
              <a:rPr lang="en-US" sz="1100" dirty="0"/>
              <a:t>,</a:t>
            </a:r>
          </a:p>
          <a:p>
            <a:pPr algn="l"/>
            <a:r>
              <a:rPr lang="en-US" sz="1100" dirty="0"/>
              <a:t>   </a:t>
            </a:r>
            <a:r>
              <a:rPr lang="en-US" sz="1100" dirty="0" err="1"/>
              <a:t>CktElementI</a:t>
            </a:r>
            <a:r>
              <a:rPr lang="en-US" sz="1100" dirty="0"/>
              <a:t>, </a:t>
            </a:r>
            <a:r>
              <a:rPr lang="en-US" sz="1100" dirty="0" err="1"/>
              <a:t>CktElementF</a:t>
            </a:r>
            <a:r>
              <a:rPr lang="en-US" sz="1100" dirty="0"/>
              <a:t>, </a:t>
            </a:r>
            <a:r>
              <a:rPr lang="en-US" sz="1100" dirty="0" err="1"/>
              <a:t>CktElementS</a:t>
            </a:r>
            <a:r>
              <a:rPr lang="en-US" sz="1100" dirty="0"/>
              <a:t>, </a:t>
            </a:r>
            <a:r>
              <a:rPr lang="en-US" sz="1100" dirty="0" err="1"/>
              <a:t>CktElementV</a:t>
            </a:r>
            <a:r>
              <a:rPr lang="en-US" sz="1100" dirty="0"/>
              <a:t>,</a:t>
            </a:r>
          </a:p>
          <a:p>
            <a:pPr algn="l"/>
            <a:r>
              <a:rPr lang="en-US" sz="1100" dirty="0"/>
              <a:t>   </a:t>
            </a:r>
            <a:r>
              <a:rPr lang="en-US" sz="1100" dirty="0" err="1"/>
              <a:t>ErrorCode</a:t>
            </a:r>
            <a:r>
              <a:rPr lang="en-US" sz="1100" dirty="0"/>
              <a:t>, </a:t>
            </a:r>
            <a:r>
              <a:rPr lang="en-US" sz="1100" dirty="0" err="1"/>
              <a:t>ErrorDesc</a:t>
            </a:r>
            <a:r>
              <a:rPr lang="en-US" sz="1100" dirty="0"/>
              <a:t>,</a:t>
            </a:r>
          </a:p>
          <a:p>
            <a:pPr algn="l"/>
            <a:r>
              <a:rPr lang="en-US" sz="1100" dirty="0"/>
              <a:t>   </a:t>
            </a:r>
            <a:r>
              <a:rPr lang="en-US" sz="1100" dirty="0" err="1"/>
              <a:t>CircuitI</a:t>
            </a:r>
            <a:r>
              <a:rPr lang="en-US" sz="1100" dirty="0"/>
              <a:t>, </a:t>
            </a:r>
            <a:r>
              <a:rPr lang="en-US" sz="1100" dirty="0" err="1"/>
              <a:t>CircuitF</a:t>
            </a:r>
            <a:r>
              <a:rPr lang="en-US" sz="1100" dirty="0"/>
              <a:t>, </a:t>
            </a:r>
            <a:r>
              <a:rPr lang="en-US" sz="1100" dirty="0" err="1"/>
              <a:t>CircuitS</a:t>
            </a:r>
            <a:r>
              <a:rPr lang="en-US" sz="1100" dirty="0"/>
              <a:t>, </a:t>
            </a:r>
            <a:r>
              <a:rPr lang="en-US" sz="1100" dirty="0" err="1"/>
              <a:t>CircuitV</a:t>
            </a:r>
            <a:r>
              <a:rPr lang="en-US" sz="1100" dirty="0"/>
              <a:t>,</a:t>
            </a:r>
          </a:p>
          <a:p>
            <a:pPr algn="l"/>
            <a:r>
              <a:rPr lang="en-US" sz="1100" dirty="0"/>
              <a:t>   </a:t>
            </a:r>
            <a:r>
              <a:rPr lang="en-US" sz="1100" dirty="0" err="1"/>
              <a:t>BusI</a:t>
            </a:r>
            <a:r>
              <a:rPr lang="en-US" sz="1100" dirty="0"/>
              <a:t>, </a:t>
            </a:r>
            <a:r>
              <a:rPr lang="en-US" sz="1100" dirty="0" err="1"/>
              <a:t>BusF</a:t>
            </a:r>
            <a:r>
              <a:rPr lang="en-US" sz="1100" dirty="0"/>
              <a:t>, </a:t>
            </a:r>
            <a:r>
              <a:rPr lang="en-US" sz="1100" dirty="0" err="1"/>
              <a:t>BusS</a:t>
            </a:r>
            <a:r>
              <a:rPr lang="en-US" sz="1100" dirty="0"/>
              <a:t>, </a:t>
            </a:r>
            <a:r>
              <a:rPr lang="en-US" sz="1100" dirty="0" err="1"/>
              <a:t>BusV</a:t>
            </a:r>
            <a:r>
              <a:rPr lang="en-US" sz="1100" dirty="0"/>
              <a:t>,</a:t>
            </a:r>
          </a:p>
          <a:p>
            <a:pPr algn="l"/>
            <a:r>
              <a:rPr lang="en-US" sz="1100" dirty="0"/>
              <a:t>   </a:t>
            </a:r>
            <a:r>
              <a:rPr lang="en-US" sz="1100" dirty="0" err="1"/>
              <a:t>SolutionI</a:t>
            </a:r>
            <a:r>
              <a:rPr lang="en-US" sz="1100" dirty="0"/>
              <a:t>, </a:t>
            </a:r>
            <a:r>
              <a:rPr lang="en-US" sz="1100" dirty="0" err="1"/>
              <a:t>SolutionF</a:t>
            </a:r>
            <a:r>
              <a:rPr lang="en-US" sz="1100" dirty="0"/>
              <a:t>, </a:t>
            </a:r>
            <a:r>
              <a:rPr lang="en-US" sz="1100" dirty="0" err="1"/>
              <a:t>SolutionS</a:t>
            </a:r>
            <a:r>
              <a:rPr lang="en-US" sz="1100" dirty="0"/>
              <a:t>, </a:t>
            </a:r>
            <a:r>
              <a:rPr lang="en-US" sz="1100" dirty="0" err="1"/>
              <a:t>SolutionV</a:t>
            </a:r>
            <a:r>
              <a:rPr lang="en-US" sz="1100" dirty="0"/>
              <a:t>,</a:t>
            </a:r>
          </a:p>
          <a:p>
            <a:pPr algn="l"/>
            <a:r>
              <a:rPr lang="en-US" sz="1100" dirty="0"/>
              <a:t>   </a:t>
            </a:r>
            <a:r>
              <a:rPr lang="en-US" sz="1100" dirty="0" err="1"/>
              <a:t>MonitorsI</a:t>
            </a:r>
            <a:r>
              <a:rPr lang="en-US" sz="1100" dirty="0"/>
              <a:t>, </a:t>
            </a:r>
            <a:r>
              <a:rPr lang="en-US" sz="1100" dirty="0" err="1"/>
              <a:t>MonitorsS,MonitorsV</a:t>
            </a:r>
            <a:r>
              <a:rPr lang="en-US" sz="1100" dirty="0"/>
              <a:t>,</a:t>
            </a:r>
          </a:p>
          <a:p>
            <a:pPr algn="l"/>
            <a:r>
              <a:rPr lang="en-US" sz="1100" dirty="0"/>
              <a:t>   </a:t>
            </a:r>
            <a:r>
              <a:rPr lang="en-US" sz="1100" dirty="0" err="1"/>
              <a:t>MetersI,MetersF,MetersS,MetersV</a:t>
            </a:r>
            <a:r>
              <a:rPr lang="en-US" sz="1100" dirty="0"/>
              <a:t>,</a:t>
            </a:r>
          </a:p>
          <a:p>
            <a:pPr algn="l"/>
            <a:r>
              <a:rPr lang="en-US" sz="1100" dirty="0"/>
              <a:t>   </a:t>
            </a:r>
            <a:r>
              <a:rPr lang="en-US" sz="1100" dirty="0" err="1"/>
              <a:t>GeneratorsI,GeneratorsF,GeneratorsS,GeneratorsV</a:t>
            </a:r>
            <a:r>
              <a:rPr lang="en-US" sz="1100" dirty="0"/>
              <a:t>,</a:t>
            </a:r>
          </a:p>
          <a:p>
            <a:pPr algn="l"/>
            <a:r>
              <a:rPr lang="en-US" sz="1100" dirty="0"/>
              <a:t>   </a:t>
            </a:r>
            <a:r>
              <a:rPr lang="en-US" sz="1100" dirty="0" err="1"/>
              <a:t>DSSProgressI,DSSProgressS</a:t>
            </a:r>
            <a:r>
              <a:rPr lang="en-US" sz="1100" dirty="0"/>
              <a:t>,</a:t>
            </a:r>
          </a:p>
          <a:p>
            <a:pPr algn="l"/>
            <a:r>
              <a:rPr lang="en-US" sz="1100" dirty="0"/>
              <a:t>   </a:t>
            </a:r>
            <a:r>
              <a:rPr lang="en-US" sz="1100" dirty="0" err="1"/>
              <a:t>SettingsI,SettingsF,SettingsS,SettingsV</a:t>
            </a:r>
            <a:r>
              <a:rPr lang="en-US" sz="1100" dirty="0"/>
              <a:t>,</a:t>
            </a:r>
          </a:p>
          <a:p>
            <a:pPr algn="l"/>
            <a:r>
              <a:rPr lang="en-US" sz="1100" dirty="0"/>
              <a:t>   </a:t>
            </a:r>
            <a:r>
              <a:rPr lang="en-US" sz="1100" dirty="0" err="1"/>
              <a:t>LinesI</a:t>
            </a:r>
            <a:r>
              <a:rPr lang="en-US" sz="1100" dirty="0"/>
              <a:t>, </a:t>
            </a:r>
            <a:r>
              <a:rPr lang="en-US" sz="1100" dirty="0" err="1"/>
              <a:t>LinesF</a:t>
            </a:r>
            <a:r>
              <a:rPr lang="en-US" sz="1100" dirty="0"/>
              <a:t>, </a:t>
            </a:r>
            <a:r>
              <a:rPr lang="en-US" sz="1100" dirty="0" err="1"/>
              <a:t>LinesS</a:t>
            </a:r>
            <a:r>
              <a:rPr lang="en-US" sz="1100" dirty="0"/>
              <a:t>, </a:t>
            </a:r>
            <a:r>
              <a:rPr lang="en-US" sz="1100" dirty="0" err="1"/>
              <a:t>LinesV</a:t>
            </a:r>
            <a:r>
              <a:rPr lang="en-US" sz="1100" dirty="0"/>
              <a:t>,</a:t>
            </a:r>
          </a:p>
          <a:p>
            <a:pPr algn="l"/>
            <a:r>
              <a:rPr lang="en-US" sz="1100" dirty="0"/>
              <a:t>   </a:t>
            </a:r>
            <a:r>
              <a:rPr lang="en-US" sz="1100" dirty="0" err="1"/>
              <a:t>CtrlQueueI,CtrlQueueV</a:t>
            </a:r>
            <a:r>
              <a:rPr lang="en-US" sz="1100" dirty="0"/>
              <a:t>,</a:t>
            </a:r>
          </a:p>
          <a:p>
            <a:pPr algn="l"/>
            <a:r>
              <a:rPr lang="en-US" sz="1100" dirty="0"/>
              <a:t>   </a:t>
            </a:r>
            <a:r>
              <a:rPr lang="en-US" sz="1100" dirty="0" err="1"/>
              <a:t>DSSElementI</a:t>
            </a:r>
            <a:r>
              <a:rPr lang="en-US" sz="1100" dirty="0"/>
              <a:t>, </a:t>
            </a:r>
            <a:r>
              <a:rPr lang="en-US" sz="1100" dirty="0" err="1"/>
              <a:t>DSSElementS</a:t>
            </a:r>
            <a:r>
              <a:rPr lang="en-US" sz="1100" dirty="0"/>
              <a:t>, </a:t>
            </a:r>
            <a:r>
              <a:rPr lang="en-US" sz="1100" dirty="0" err="1"/>
              <a:t>DSSElementV</a:t>
            </a:r>
            <a:r>
              <a:rPr lang="en-US" sz="1100" dirty="0"/>
              <a:t>,</a:t>
            </a:r>
          </a:p>
          <a:p>
            <a:pPr algn="l"/>
            <a:r>
              <a:rPr lang="en-US" sz="1100" dirty="0"/>
              <a:t>   </a:t>
            </a:r>
            <a:r>
              <a:rPr lang="en-US" sz="1100" dirty="0" err="1"/>
              <a:t>ActiveClassI</a:t>
            </a:r>
            <a:r>
              <a:rPr lang="en-US" sz="1100" dirty="0"/>
              <a:t>, </a:t>
            </a:r>
            <a:r>
              <a:rPr lang="en-US" sz="1100" dirty="0" err="1"/>
              <a:t>ActiveClassS</a:t>
            </a:r>
            <a:r>
              <a:rPr lang="en-US" sz="1100" dirty="0"/>
              <a:t>, </a:t>
            </a:r>
            <a:r>
              <a:rPr lang="en-US" sz="1100" dirty="0" err="1"/>
              <a:t>ActiveClassV</a:t>
            </a:r>
            <a:r>
              <a:rPr lang="en-US" sz="1100" dirty="0"/>
              <a:t>,</a:t>
            </a:r>
          </a:p>
          <a:p>
            <a:pPr algn="l"/>
            <a:r>
              <a:rPr lang="en-US" sz="1100" dirty="0"/>
              <a:t>   </a:t>
            </a:r>
            <a:r>
              <a:rPr lang="en-US" sz="1100" dirty="0" err="1"/>
              <a:t>CapacitorsI,CapacitorsF,CapacitorsS,CapacitorsV</a:t>
            </a:r>
            <a:r>
              <a:rPr lang="en-US" sz="1100" dirty="0"/>
              <a:t>,</a:t>
            </a:r>
          </a:p>
          <a:p>
            <a:pPr algn="l"/>
            <a:r>
              <a:rPr lang="en-US" sz="1100" dirty="0"/>
              <a:t>   </a:t>
            </a:r>
            <a:r>
              <a:rPr lang="en-US" sz="1100" dirty="0" err="1"/>
              <a:t>TransformersI,TransformersF,TransformersS,TransformersV</a:t>
            </a:r>
            <a:r>
              <a:rPr lang="en-US" sz="1100" dirty="0"/>
              <a:t>,</a:t>
            </a:r>
          </a:p>
          <a:p>
            <a:pPr algn="l"/>
            <a:r>
              <a:rPr lang="en-US" sz="1100" dirty="0"/>
              <a:t>   </a:t>
            </a:r>
            <a:r>
              <a:rPr lang="en-US" sz="1100" dirty="0" err="1"/>
              <a:t>SwtControlsI,SwtControlsF,SwtControlsS,SwtControlsV</a:t>
            </a:r>
            <a:r>
              <a:rPr lang="en-US" sz="1100" dirty="0"/>
              <a:t>,</a:t>
            </a:r>
          </a:p>
          <a:p>
            <a:pPr algn="l"/>
            <a:r>
              <a:rPr lang="en-US" sz="1100" dirty="0"/>
              <a:t>   </a:t>
            </a:r>
            <a:r>
              <a:rPr lang="en-US" sz="1100" dirty="0" err="1"/>
              <a:t>CapControlsI,CapControlsF,CapControlsS,CapControlsV</a:t>
            </a:r>
            <a:r>
              <a:rPr lang="en-US" sz="1100" dirty="0"/>
              <a:t>,</a:t>
            </a:r>
          </a:p>
          <a:p>
            <a:pPr algn="l"/>
            <a:r>
              <a:rPr lang="en-US" sz="1100" dirty="0"/>
              <a:t>   </a:t>
            </a:r>
            <a:r>
              <a:rPr lang="en-US" sz="1100" dirty="0" err="1"/>
              <a:t>RegControlsI,RegControlsF,RegControlsS,RegControlsV</a:t>
            </a:r>
            <a:r>
              <a:rPr lang="en-US" sz="1100" dirty="0"/>
              <a:t>,</a:t>
            </a:r>
          </a:p>
          <a:p>
            <a:pPr algn="l"/>
            <a:endParaRPr lang="en-US" sz="1100" dirty="0"/>
          </a:p>
        </p:txBody>
      </p:sp>
      <p:sp>
        <p:nvSpPr>
          <p:cNvPr id="4" name="TextBox 3"/>
          <p:cNvSpPr txBox="1"/>
          <p:nvPr/>
        </p:nvSpPr>
        <p:spPr>
          <a:xfrm>
            <a:off x="4797911" y="914083"/>
            <a:ext cx="4173967" cy="5255285"/>
          </a:xfrm>
          <a:prstGeom prst="rect">
            <a:avLst/>
          </a:prstGeom>
          <a:noFill/>
        </p:spPr>
        <p:txBody>
          <a:bodyPr wrap="square" rtlCol="0">
            <a:spAutoFit/>
          </a:bodyPr>
          <a:lstStyle/>
          <a:p>
            <a:pPr algn="l"/>
            <a:r>
              <a:rPr lang="en-US" sz="1100" dirty="0"/>
              <a:t>   </a:t>
            </a:r>
            <a:r>
              <a:rPr lang="en-US" sz="1100" dirty="0" err="1"/>
              <a:t>TopologyI,TopologyS,TopologyV</a:t>
            </a:r>
            <a:r>
              <a:rPr lang="en-US" sz="1100" dirty="0"/>
              <a:t>,</a:t>
            </a:r>
          </a:p>
          <a:p>
            <a:pPr algn="l"/>
            <a:r>
              <a:rPr lang="en-US" sz="1100" dirty="0"/>
              <a:t>   </a:t>
            </a:r>
            <a:r>
              <a:rPr lang="en-US" sz="1100" dirty="0" err="1"/>
              <a:t>DSSExecutiveI,DSSExecutiveS</a:t>
            </a:r>
            <a:r>
              <a:rPr lang="en-US" sz="1100" dirty="0"/>
              <a:t>,</a:t>
            </a:r>
          </a:p>
          <a:p>
            <a:pPr algn="l"/>
            <a:r>
              <a:rPr lang="en-US" sz="1100" dirty="0"/>
              <a:t>   </a:t>
            </a:r>
            <a:r>
              <a:rPr lang="en-US" sz="1100" dirty="0" err="1"/>
              <a:t>SensorsI,SensorsF,SensorsS,SensorsV</a:t>
            </a:r>
            <a:r>
              <a:rPr lang="en-US" sz="1100" dirty="0"/>
              <a:t>,</a:t>
            </a:r>
          </a:p>
          <a:p>
            <a:pPr algn="l"/>
            <a:r>
              <a:rPr lang="en-US" sz="1100" dirty="0"/>
              <a:t>   </a:t>
            </a:r>
            <a:r>
              <a:rPr lang="en-US" sz="1100" dirty="0" err="1"/>
              <a:t>XYCurvesI,XYCurvesF,XYCurvesS,XYCurvesV</a:t>
            </a:r>
            <a:r>
              <a:rPr lang="en-US" sz="1100" dirty="0"/>
              <a:t>,</a:t>
            </a:r>
          </a:p>
          <a:p>
            <a:pPr algn="l"/>
            <a:r>
              <a:rPr lang="en-US" sz="1100" dirty="0"/>
              <a:t>   </a:t>
            </a:r>
            <a:r>
              <a:rPr lang="en-US" sz="1100" dirty="0" err="1"/>
              <a:t>PDElementsI,PDElementsF,PDElementsS</a:t>
            </a:r>
            <a:r>
              <a:rPr lang="en-US" sz="1100" dirty="0"/>
              <a:t>,</a:t>
            </a:r>
          </a:p>
          <a:p>
            <a:pPr algn="l"/>
            <a:r>
              <a:rPr lang="en-US" sz="1100" dirty="0"/>
              <a:t>   </a:t>
            </a:r>
            <a:r>
              <a:rPr lang="en-US" sz="1100" dirty="0" err="1"/>
              <a:t>ReclosersI</a:t>
            </a:r>
            <a:r>
              <a:rPr lang="en-US" sz="1100" dirty="0"/>
              <a:t>, </a:t>
            </a:r>
            <a:r>
              <a:rPr lang="en-US" sz="1100" dirty="0" err="1"/>
              <a:t>ReclosersF</a:t>
            </a:r>
            <a:r>
              <a:rPr lang="en-US" sz="1100" dirty="0"/>
              <a:t>, </a:t>
            </a:r>
            <a:r>
              <a:rPr lang="en-US" sz="1100" dirty="0" err="1"/>
              <a:t>ReclosersS</a:t>
            </a:r>
            <a:r>
              <a:rPr lang="en-US" sz="1100" dirty="0"/>
              <a:t>, </a:t>
            </a:r>
            <a:r>
              <a:rPr lang="en-US" sz="1100" dirty="0" err="1"/>
              <a:t>ReclosersV</a:t>
            </a:r>
            <a:r>
              <a:rPr lang="en-US" sz="1100" dirty="0"/>
              <a:t>,</a:t>
            </a:r>
          </a:p>
          <a:p>
            <a:pPr algn="l"/>
            <a:r>
              <a:rPr lang="en-US" sz="1100" dirty="0"/>
              <a:t>   </a:t>
            </a:r>
            <a:r>
              <a:rPr lang="en-US" sz="1100" dirty="0" err="1"/>
              <a:t>RelaysI,RelaysS,RelaysV</a:t>
            </a:r>
            <a:r>
              <a:rPr lang="en-US" sz="1100" dirty="0"/>
              <a:t>,</a:t>
            </a:r>
          </a:p>
          <a:p>
            <a:pPr algn="l"/>
            <a:r>
              <a:rPr lang="en-US" sz="1100" dirty="0"/>
              <a:t>   </a:t>
            </a:r>
            <a:r>
              <a:rPr lang="en-US" sz="1100" dirty="0" err="1"/>
              <a:t>CmathLibF,CmathLibV</a:t>
            </a:r>
            <a:r>
              <a:rPr lang="en-US" sz="1100" dirty="0"/>
              <a:t>,</a:t>
            </a:r>
          </a:p>
          <a:p>
            <a:pPr algn="l"/>
            <a:r>
              <a:rPr lang="en-US" sz="1100" dirty="0"/>
              <a:t>   </a:t>
            </a:r>
            <a:r>
              <a:rPr lang="en-US" sz="1100" dirty="0" err="1"/>
              <a:t>ParserI,ParserF,ParserS,ParserV</a:t>
            </a:r>
            <a:r>
              <a:rPr lang="en-US" sz="1100" dirty="0"/>
              <a:t>,</a:t>
            </a:r>
          </a:p>
          <a:p>
            <a:pPr algn="l"/>
            <a:r>
              <a:rPr lang="en-US" sz="1100" dirty="0"/>
              <a:t>   </a:t>
            </a:r>
            <a:r>
              <a:rPr lang="en-US" sz="1100" dirty="0" err="1"/>
              <a:t>LoadShapeI,LoadShapeF,LoadShapeS,LoadShapeV</a:t>
            </a:r>
            <a:r>
              <a:rPr lang="en-US" sz="1100" dirty="0"/>
              <a:t>,</a:t>
            </a:r>
          </a:p>
          <a:p>
            <a:pPr algn="l"/>
            <a:r>
              <a:rPr lang="en-US" sz="1100" dirty="0"/>
              <a:t>   </a:t>
            </a:r>
            <a:r>
              <a:rPr lang="en-US" sz="1100" dirty="0" err="1"/>
              <a:t>FusesI,FusesF,FusesS,FusesV</a:t>
            </a:r>
            <a:r>
              <a:rPr lang="en-US" sz="1100" dirty="0"/>
              <a:t>,</a:t>
            </a:r>
          </a:p>
          <a:p>
            <a:pPr algn="l"/>
            <a:r>
              <a:rPr lang="en-US" sz="1100" dirty="0"/>
              <a:t>   </a:t>
            </a:r>
            <a:r>
              <a:rPr lang="en-US" sz="1100" dirty="0" err="1"/>
              <a:t>IsourceI,IsourceF,IsourceS,IsourceV</a:t>
            </a:r>
            <a:r>
              <a:rPr lang="en-US" sz="1100" dirty="0"/>
              <a:t>,</a:t>
            </a:r>
          </a:p>
          <a:p>
            <a:pPr algn="l"/>
            <a:r>
              <a:rPr lang="en-US" sz="1100" dirty="0"/>
              <a:t>   </a:t>
            </a:r>
            <a:r>
              <a:rPr lang="en-US" sz="1100" dirty="0" err="1"/>
              <a:t>PVsystemsI,PVsystemsF,PVsystemsS,PVsystemsV</a:t>
            </a:r>
            <a:r>
              <a:rPr lang="en-US" sz="1100" dirty="0"/>
              <a:t>,</a:t>
            </a:r>
          </a:p>
          <a:p>
            <a:pPr algn="l"/>
            <a:r>
              <a:rPr lang="en-US" sz="1100" dirty="0"/>
              <a:t>   </a:t>
            </a:r>
            <a:r>
              <a:rPr lang="en-US" sz="1100" dirty="0" err="1"/>
              <a:t>VsourcesI,VsourcesF,VsourcesS,VsourcesV</a:t>
            </a:r>
            <a:r>
              <a:rPr lang="en-US" sz="1100" dirty="0"/>
              <a:t>,</a:t>
            </a:r>
          </a:p>
          <a:p>
            <a:pPr algn="l"/>
            <a:r>
              <a:rPr lang="en-US" sz="1100" dirty="0"/>
              <a:t>   DSSI,DSSS,DSSV,</a:t>
            </a:r>
          </a:p>
          <a:p>
            <a:pPr algn="l"/>
            <a:r>
              <a:rPr lang="en-US" sz="1100" dirty="0"/>
              <a:t>   InitAndGetYparams,GetCompressedYMatrix,ZeroInjCurr,GetSourceInjCurrents,GetPCInjCurr,</a:t>
            </a:r>
          </a:p>
          <a:p>
            <a:pPr algn="l"/>
            <a:r>
              <a:rPr lang="en-US" sz="1100" dirty="0"/>
              <a:t>   SystemYChanged,BuildYMatrixD,UseAuxCurrents,AddInAuxCurrents,getIpointer,</a:t>
            </a:r>
          </a:p>
          <a:p>
            <a:pPr algn="l"/>
            <a:r>
              <a:rPr lang="en-US" sz="1100" dirty="0"/>
              <a:t>   </a:t>
            </a:r>
            <a:r>
              <a:rPr lang="en-US" sz="1100" dirty="0" err="1"/>
              <a:t>getVpointer,SolveSystem</a:t>
            </a:r>
            <a:r>
              <a:rPr lang="en-US" sz="1100" dirty="0"/>
              <a:t>;</a:t>
            </a:r>
          </a:p>
        </p:txBody>
      </p:sp>
    </p:spTree>
    <p:extLst>
      <p:ext uri="{BB962C8B-B14F-4D97-AF65-F5344CB8AC3E}">
        <p14:creationId xmlns:p14="http://schemas.microsoft.com/office/powerpoint/2010/main" val="2617658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Circuit Interface in Direct DLL</a:t>
            </a:r>
          </a:p>
        </p:txBody>
      </p:sp>
      <p:sp>
        <p:nvSpPr>
          <p:cNvPr id="3" name="Content Placeholder 2"/>
          <p:cNvSpPr>
            <a:spLocks noGrp="1"/>
          </p:cNvSpPr>
          <p:nvPr>
            <p:ph idx="1"/>
          </p:nvPr>
        </p:nvSpPr>
        <p:spPr/>
        <p:txBody>
          <a:bodyPr>
            <a:normAutofit lnSpcReduction="10000"/>
          </a:bodyPr>
          <a:lstStyle/>
          <a:p>
            <a:pPr marL="0" indent="0">
              <a:buNone/>
            </a:pPr>
            <a:r>
              <a:rPr lang="en-US" sz="1800" dirty="0"/>
              <a:t>For each COM Interface there is a series of functions:</a:t>
            </a:r>
          </a:p>
          <a:p>
            <a:pPr marL="0" indent="0">
              <a:buNone/>
            </a:pPr>
            <a:endParaRPr lang="en-US" sz="1800" dirty="0"/>
          </a:p>
          <a:p>
            <a:pPr marL="0" indent="0">
              <a:buNone/>
            </a:pPr>
            <a:r>
              <a:rPr lang="en-US" sz="1800" dirty="0"/>
              <a:t>function </a:t>
            </a:r>
            <a:r>
              <a:rPr lang="en-US" sz="1800" b="1" dirty="0" err="1"/>
              <a:t>CircuitI</a:t>
            </a:r>
            <a:r>
              <a:rPr lang="en-US" sz="1800" dirty="0"/>
              <a:t>(</a:t>
            </a:r>
            <a:r>
              <a:rPr lang="en-US" sz="1800" dirty="0" err="1"/>
              <a:t>mode:longint</a:t>
            </a:r>
            <a:r>
              <a:rPr lang="en-US" sz="1800" dirty="0"/>
              <a:t>; </a:t>
            </a:r>
            <a:r>
              <a:rPr lang="en-US" sz="1800" dirty="0" err="1"/>
              <a:t>arg</a:t>
            </a:r>
            <a:r>
              <a:rPr lang="en-US" sz="1800" dirty="0"/>
              <a:t>: </a:t>
            </a:r>
            <a:r>
              <a:rPr lang="en-US" sz="1800" dirty="0" err="1"/>
              <a:t>longint</a:t>
            </a:r>
            <a:r>
              <a:rPr lang="en-US" sz="1800" dirty="0"/>
              <a:t>):</a:t>
            </a:r>
            <a:r>
              <a:rPr lang="en-US" sz="1800" dirty="0" err="1"/>
              <a:t>longint;cdecl</a:t>
            </a:r>
            <a:r>
              <a:rPr lang="en-US" sz="1800" dirty="0"/>
              <a:t>;</a:t>
            </a:r>
          </a:p>
          <a:p>
            <a:pPr marL="0" indent="0">
              <a:buNone/>
            </a:pPr>
            <a:r>
              <a:rPr lang="en-US" sz="1800" dirty="0"/>
              <a:t>function </a:t>
            </a:r>
            <a:r>
              <a:rPr lang="en-US" sz="1800" b="1" dirty="0" err="1"/>
              <a:t>CircuitF</a:t>
            </a:r>
            <a:r>
              <a:rPr lang="en-US" sz="1800" dirty="0"/>
              <a:t>(</a:t>
            </a:r>
            <a:r>
              <a:rPr lang="en-US" sz="1800" dirty="0" err="1"/>
              <a:t>mode:longint</a:t>
            </a:r>
            <a:r>
              <a:rPr lang="en-US" sz="1800" dirty="0"/>
              <a:t>; arg1, arg2: double):</a:t>
            </a:r>
            <a:r>
              <a:rPr lang="en-US" sz="1800" dirty="0" err="1"/>
              <a:t>double;cdecl</a:t>
            </a:r>
            <a:r>
              <a:rPr lang="en-US" sz="1800" dirty="0"/>
              <a:t>;</a:t>
            </a:r>
          </a:p>
          <a:p>
            <a:pPr marL="0" indent="0">
              <a:buNone/>
            </a:pPr>
            <a:r>
              <a:rPr lang="en-US" sz="1800" dirty="0"/>
              <a:t>function </a:t>
            </a:r>
            <a:r>
              <a:rPr lang="en-US" sz="1800" b="1" dirty="0" err="1"/>
              <a:t>CircuitS</a:t>
            </a:r>
            <a:r>
              <a:rPr lang="en-US" sz="1800" dirty="0"/>
              <a:t>(</a:t>
            </a:r>
            <a:r>
              <a:rPr lang="en-US" sz="1800" dirty="0" err="1"/>
              <a:t>mode:longint</a:t>
            </a:r>
            <a:r>
              <a:rPr lang="en-US" sz="1800" dirty="0"/>
              <a:t>; </a:t>
            </a:r>
            <a:r>
              <a:rPr lang="en-US" sz="1800" dirty="0" err="1"/>
              <a:t>arg</a:t>
            </a:r>
            <a:r>
              <a:rPr lang="en-US" sz="1800" dirty="0"/>
              <a:t>: </a:t>
            </a:r>
            <a:r>
              <a:rPr lang="en-US" sz="1800" dirty="0" err="1"/>
              <a:t>pAnsiChar</a:t>
            </a:r>
            <a:r>
              <a:rPr lang="en-US" sz="1800" dirty="0"/>
              <a:t>):</a:t>
            </a:r>
            <a:r>
              <a:rPr lang="en-US" sz="1800" dirty="0" err="1"/>
              <a:t>pAnsiChar;cdecl</a:t>
            </a:r>
            <a:r>
              <a:rPr lang="en-US" sz="1800" dirty="0"/>
              <a:t>;</a:t>
            </a:r>
          </a:p>
          <a:p>
            <a:pPr marL="0" indent="0">
              <a:buNone/>
            </a:pPr>
            <a:r>
              <a:rPr lang="en-US" sz="1800" dirty="0"/>
              <a:t>procedure </a:t>
            </a:r>
            <a:r>
              <a:rPr lang="en-US" sz="1800" b="1" dirty="0" err="1"/>
              <a:t>CircuitV</a:t>
            </a:r>
            <a:r>
              <a:rPr lang="en-US" sz="1800" dirty="0"/>
              <a:t>(</a:t>
            </a:r>
            <a:r>
              <a:rPr lang="en-US" sz="1800" dirty="0" err="1"/>
              <a:t>mode:longint</a:t>
            </a:r>
            <a:r>
              <a:rPr lang="en-US" sz="1800" dirty="0"/>
              <a:t>; out </a:t>
            </a:r>
            <a:r>
              <a:rPr lang="en-US" sz="1800" dirty="0" err="1"/>
              <a:t>arg:variant</a:t>
            </a:r>
            <a:r>
              <a:rPr lang="en-US" sz="1800" dirty="0"/>
              <a:t>; arg2: </a:t>
            </a:r>
            <a:r>
              <a:rPr lang="en-US" sz="1800" dirty="0" err="1"/>
              <a:t>longint</a:t>
            </a:r>
            <a:r>
              <a:rPr lang="en-US" sz="1800" dirty="0"/>
              <a:t>);</a:t>
            </a:r>
            <a:r>
              <a:rPr lang="en-US" sz="1800" dirty="0" err="1"/>
              <a:t>cdecl</a:t>
            </a:r>
            <a:r>
              <a:rPr lang="en-US" sz="1800" dirty="0"/>
              <a:t>;</a:t>
            </a:r>
          </a:p>
          <a:p>
            <a:pPr marL="0" indent="0">
              <a:buNone/>
            </a:pPr>
            <a:endParaRPr lang="en-US" sz="1800" dirty="0"/>
          </a:p>
          <a:p>
            <a:pPr marL="0" indent="0">
              <a:buNone/>
            </a:pPr>
            <a:r>
              <a:rPr lang="en-US" sz="1800" dirty="0"/>
              <a:t>…I – Returns Integer values</a:t>
            </a:r>
          </a:p>
          <a:p>
            <a:pPr marL="0" indent="0">
              <a:buNone/>
            </a:pPr>
            <a:r>
              <a:rPr lang="en-US" sz="1800" dirty="0"/>
              <a:t>…F – Returns Floating-Point Values (64 bit)</a:t>
            </a:r>
          </a:p>
          <a:p>
            <a:pPr marL="0" indent="0">
              <a:buNone/>
            </a:pPr>
            <a:r>
              <a:rPr lang="en-US" sz="1800" dirty="0"/>
              <a:t>…S – Returns long pointer to ANSI string</a:t>
            </a:r>
          </a:p>
          <a:p>
            <a:pPr marL="0" indent="0">
              <a:buNone/>
            </a:pPr>
            <a:r>
              <a:rPr lang="en-US" sz="1800" dirty="0"/>
              <a:t>…V – Returns Variant values (arrays, complex numbers, etc.)</a:t>
            </a:r>
          </a:p>
          <a:p>
            <a:pPr marL="0" indent="0">
              <a:buNone/>
            </a:pPr>
            <a:endParaRPr lang="en-US" sz="1800" dirty="0"/>
          </a:p>
          <a:p>
            <a:pPr marL="0" indent="0">
              <a:buNone/>
            </a:pPr>
            <a:r>
              <a:rPr lang="en-US" sz="1800" b="1" dirty="0"/>
              <a:t>Mode</a:t>
            </a:r>
            <a:r>
              <a:rPr lang="en-US" sz="1800" dirty="0"/>
              <a:t> – Specifies which quantity you want from the Circuit interface (see doc)</a:t>
            </a:r>
          </a:p>
          <a:p>
            <a:pPr marL="0" indent="0">
              <a:buNone/>
            </a:pPr>
            <a:endParaRPr lang="en-US" sz="1800" dirty="0"/>
          </a:p>
          <a:p>
            <a:pPr marL="0" indent="0">
              <a:buNone/>
            </a:pPr>
            <a:r>
              <a:rPr lang="en-US" dirty="0"/>
              <a:t>The </a:t>
            </a:r>
            <a:r>
              <a:rPr lang="en-US" dirty="0" err="1"/>
              <a:t>OpenDSS</a:t>
            </a:r>
            <a:r>
              <a:rPr lang="en-US" dirty="0"/>
              <a:t> </a:t>
            </a:r>
            <a:r>
              <a:rPr lang="en-US" dirty="0" err="1"/>
              <a:t>DirectDLL</a:t>
            </a:r>
            <a:r>
              <a:rPr lang="en-US" dirty="0"/>
              <a:t> is documented in </a:t>
            </a:r>
          </a:p>
          <a:p>
            <a:pPr marL="0" indent="0">
              <a:buNone/>
            </a:pPr>
            <a:r>
              <a:rPr lang="en-US" dirty="0"/>
              <a:t>	</a:t>
            </a:r>
            <a:r>
              <a:rPr lang="en-US" b="1" dirty="0"/>
              <a:t>…\doc\OpenDSS_Direct_DLL.pdf</a:t>
            </a:r>
            <a:endParaRPr lang="en-US" sz="1800" b="1" dirty="0"/>
          </a:p>
        </p:txBody>
      </p:sp>
    </p:spTree>
    <p:extLst>
      <p:ext uri="{BB962C8B-B14F-4D97-AF65-F5344CB8AC3E}">
        <p14:creationId xmlns:p14="http://schemas.microsoft.com/office/powerpoint/2010/main" val="1126653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9" y="182563"/>
            <a:ext cx="8595360" cy="731520"/>
          </a:xfrm>
        </p:spPr>
        <p:txBody>
          <a:bodyPr>
            <a:normAutofit fontScale="90000"/>
          </a:bodyPr>
          <a:lstStyle/>
          <a:p>
            <a:r>
              <a:rPr lang="en-US" dirty="0"/>
              <a:t>Example: Redefining the </a:t>
            </a:r>
            <a:r>
              <a:rPr lang="en-US" dirty="0" err="1"/>
              <a:t>DirectDLL</a:t>
            </a:r>
            <a:r>
              <a:rPr lang="en-US" dirty="0"/>
              <a:t> Functions for Julia</a:t>
            </a:r>
          </a:p>
        </p:txBody>
      </p:sp>
      <p:pic>
        <p:nvPicPr>
          <p:cNvPr id="12" name="Picture 11"/>
          <p:cNvPicPr>
            <a:picLocks noChangeAspect="1"/>
          </p:cNvPicPr>
          <p:nvPr/>
        </p:nvPicPr>
        <p:blipFill>
          <a:blip r:embed="rId2"/>
          <a:stretch>
            <a:fillRect/>
          </a:stretch>
        </p:blipFill>
        <p:spPr>
          <a:xfrm>
            <a:off x="28575" y="1685072"/>
            <a:ext cx="9115425" cy="4743450"/>
          </a:xfrm>
          <a:prstGeom prst="rect">
            <a:avLst/>
          </a:prstGeom>
        </p:spPr>
      </p:pic>
      <p:sp>
        <p:nvSpPr>
          <p:cNvPr id="3" name="TextBox 2">
            <a:extLst>
              <a:ext uri="{FF2B5EF4-FFF2-40B4-BE49-F238E27FC236}">
                <a16:creationId xmlns:a16="http://schemas.microsoft.com/office/drawing/2014/main" id="{F0E8DDEE-7402-4670-A717-43A28E494D84}"/>
              </a:ext>
            </a:extLst>
          </p:cNvPr>
          <p:cNvSpPr txBox="1"/>
          <p:nvPr/>
        </p:nvSpPr>
        <p:spPr>
          <a:xfrm>
            <a:off x="2183642" y="1105469"/>
            <a:ext cx="4326340" cy="338554"/>
          </a:xfrm>
          <a:prstGeom prst="rect">
            <a:avLst/>
          </a:prstGeom>
          <a:noFill/>
        </p:spPr>
        <p:txBody>
          <a:bodyPr wrap="square" rtlCol="0">
            <a:spAutoFit/>
          </a:bodyPr>
          <a:lstStyle/>
          <a:p>
            <a:pPr algn="l"/>
            <a:r>
              <a:rPr lang="en-US" dirty="0">
                <a:solidFill>
                  <a:schemeClr val="tx1">
                    <a:lumMod val="75000"/>
                    <a:lumOff val="25000"/>
                  </a:schemeClr>
                </a:solidFill>
                <a:latin typeface="+mn-lt"/>
              </a:rPr>
              <a:t>From Tom Short, EPRI (search GitHub)</a:t>
            </a:r>
          </a:p>
        </p:txBody>
      </p:sp>
    </p:spTree>
    <p:extLst>
      <p:ext uri="{BB962C8B-B14F-4D97-AF65-F5344CB8AC3E}">
        <p14:creationId xmlns:p14="http://schemas.microsoft.com/office/powerpoint/2010/main" val="4238194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Resulting Circuit Interface in Julia</a:t>
            </a:r>
          </a:p>
        </p:txBody>
      </p:sp>
      <p:pic>
        <p:nvPicPr>
          <p:cNvPr id="4" name="Picture 3"/>
          <p:cNvPicPr>
            <a:picLocks noChangeAspect="1"/>
          </p:cNvPicPr>
          <p:nvPr/>
        </p:nvPicPr>
        <p:blipFill>
          <a:blip r:embed="rId2"/>
          <a:stretch>
            <a:fillRect/>
          </a:stretch>
        </p:blipFill>
        <p:spPr>
          <a:xfrm>
            <a:off x="547576" y="1054249"/>
            <a:ext cx="7058082" cy="5401221"/>
          </a:xfrm>
          <a:prstGeom prst="rect">
            <a:avLst/>
          </a:prstGeom>
        </p:spPr>
      </p:pic>
    </p:spTree>
    <p:extLst>
      <p:ext uri="{BB962C8B-B14F-4D97-AF65-F5344CB8AC3E}">
        <p14:creationId xmlns:p14="http://schemas.microsoft.com/office/powerpoint/2010/main" val="4120446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to </a:t>
            </a:r>
            <a:r>
              <a:rPr lang="en-US" dirty="0" err="1"/>
              <a:t>DirectDLL</a:t>
            </a:r>
            <a:r>
              <a:rPr lang="en-US" dirty="0"/>
              <a:t> Usage via Julia</a:t>
            </a:r>
          </a:p>
        </p:txBody>
      </p:sp>
      <p:sp>
        <p:nvSpPr>
          <p:cNvPr id="3" name="Content Placeholder 2"/>
          <p:cNvSpPr>
            <a:spLocks noGrp="1"/>
          </p:cNvSpPr>
          <p:nvPr>
            <p:ph idx="1"/>
          </p:nvPr>
        </p:nvSpPr>
        <p:spPr/>
        <p:txBody>
          <a:bodyPr>
            <a:normAutofit lnSpcReduction="10000"/>
          </a:bodyPr>
          <a:lstStyle/>
          <a:p>
            <a:pPr marL="0" indent="0">
              <a:buNone/>
            </a:pPr>
            <a:r>
              <a:rPr lang="en-US" dirty="0">
                <a:hlinkClick r:id="rId2"/>
              </a:rPr>
              <a:t>https://tshort.github.io/OpenDSSDirect.jl/stable/api.html</a:t>
            </a:r>
            <a:endParaRPr lang="en-US" dirty="0"/>
          </a:p>
          <a:p>
            <a:pPr marL="0" indent="0">
              <a:buNone/>
            </a:pPr>
            <a:endParaRPr lang="en-US" dirty="0"/>
          </a:p>
          <a:p>
            <a:pPr marL="0" indent="0">
              <a:buNone/>
            </a:pPr>
            <a:r>
              <a:rPr lang="en-US" u="sng" dirty="0">
                <a:hlinkClick r:id="rId3"/>
              </a:rPr>
              <a:t>https://github.com/tshort/OpenDSSDirect.jl/tree/master/examples</a:t>
            </a:r>
            <a:endParaRPr lang="en-US" dirty="0"/>
          </a:p>
          <a:p>
            <a:pPr marL="0" indent="0">
              <a:buNone/>
            </a:pPr>
            <a:endParaRPr lang="en-US" dirty="0"/>
          </a:p>
          <a:p>
            <a:pPr marL="0" indent="0">
              <a:buNone/>
            </a:pPr>
            <a:endParaRPr lang="en-US" dirty="0"/>
          </a:p>
          <a:p>
            <a:pPr marL="0" indent="0">
              <a:buNone/>
            </a:pPr>
            <a:r>
              <a:rPr lang="en-US" dirty="0">
                <a:hlinkClick r:id="rId4"/>
              </a:rPr>
              <a:t>https://github.com/tshort/OpenDSSDirect.jl/tree/75ec31703fc44035d9f617775f21def2489a3a07</a:t>
            </a:r>
            <a:endParaRPr lang="en-US" dirty="0"/>
          </a:p>
          <a:p>
            <a:pPr marL="0" indent="0">
              <a:buNone/>
            </a:pPr>
            <a:endParaRPr lang="en-US" dirty="0"/>
          </a:p>
          <a:p>
            <a:pPr marL="0" indent="0">
              <a:buNone/>
            </a:pPr>
            <a:r>
              <a:rPr lang="en-US" dirty="0">
                <a:hlinkClick r:id="rId5"/>
              </a:rPr>
              <a:t>https://github.com/tshort/OpenDSSDirect.jl/blob/75ec31703fc44035d9f617775f21def2489a3a07/src/api.jl#L1278</a:t>
            </a:r>
            <a:endParaRPr lang="en-US" dirty="0"/>
          </a:p>
          <a:p>
            <a:pPr marL="0" indent="0">
              <a:buNone/>
            </a:pPr>
            <a:endParaRPr lang="en-US" dirty="0"/>
          </a:p>
          <a:p>
            <a:pPr marL="0" indent="0">
              <a:buNone/>
            </a:pPr>
            <a:endParaRPr lang="en-US" dirty="0"/>
          </a:p>
          <a:p>
            <a:pPr marL="0" indent="0">
              <a:buNone/>
            </a:pPr>
            <a:r>
              <a:rPr lang="en-US" dirty="0"/>
              <a:t>(From Tom Short’s </a:t>
            </a:r>
            <a:r>
              <a:rPr lang="en-US" dirty="0" err="1"/>
              <a:t>github</a:t>
            </a:r>
            <a:r>
              <a:rPr lang="en-US" dirty="0"/>
              <a:t> site)</a:t>
            </a:r>
          </a:p>
          <a:p>
            <a:endParaRPr lang="en-US" dirty="0"/>
          </a:p>
        </p:txBody>
      </p:sp>
    </p:spTree>
    <p:extLst>
      <p:ext uri="{BB962C8B-B14F-4D97-AF65-F5344CB8AC3E}">
        <p14:creationId xmlns:p14="http://schemas.microsoft.com/office/powerpoint/2010/main" val="3099165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An Interesting 3</a:t>
            </a:r>
            <a:r>
              <a:rPr lang="en-US" baseline="30000" dirty="0"/>
              <a:t>rd</a:t>
            </a:r>
            <a:r>
              <a:rPr lang="en-US" dirty="0"/>
              <a:t> Party Link Using the Direct DLL interface</a:t>
            </a:r>
          </a:p>
        </p:txBody>
      </p:sp>
      <p:pic>
        <p:nvPicPr>
          <p:cNvPr id="5" name="Picture 4"/>
          <p:cNvPicPr>
            <a:picLocks noChangeAspect="1"/>
          </p:cNvPicPr>
          <p:nvPr/>
        </p:nvPicPr>
        <p:blipFill>
          <a:blip r:embed="rId2"/>
          <a:stretch>
            <a:fillRect/>
          </a:stretch>
        </p:blipFill>
        <p:spPr>
          <a:xfrm>
            <a:off x="838038" y="1074420"/>
            <a:ext cx="7655599" cy="5420020"/>
          </a:xfrm>
          <a:prstGeom prst="rect">
            <a:avLst/>
          </a:prstGeom>
        </p:spPr>
      </p:pic>
    </p:spTree>
    <p:extLst>
      <p:ext uri="{BB962C8B-B14F-4D97-AF65-F5344CB8AC3E}">
        <p14:creationId xmlns:p14="http://schemas.microsoft.com/office/powerpoint/2010/main" val="425810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 and </a:t>
            </a:r>
            <a:r>
              <a:rPr lang="en-US" dirty="0" err="1"/>
              <a:t>DirectDLL</a:t>
            </a:r>
            <a:r>
              <a:rPr lang="en-US" dirty="0"/>
              <a:t> Interfaces</a:t>
            </a:r>
            <a:br>
              <a:rPr lang="en-US" dirty="0"/>
            </a:br>
            <a:endParaRPr lang="en-US" dirty="0"/>
          </a:p>
        </p:txBody>
      </p:sp>
      <p:sp>
        <p:nvSpPr>
          <p:cNvPr id="2" name="Text Placeholder 1">
            <a:extLst>
              <a:ext uri="{FF2B5EF4-FFF2-40B4-BE49-F238E27FC236}">
                <a16:creationId xmlns:a16="http://schemas.microsoft.com/office/drawing/2014/main" id="{B9ECB3F6-11C1-481A-9868-EB141022310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0527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85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You Might Want to Write Some Code …</a:t>
            </a:r>
          </a:p>
        </p:txBody>
      </p:sp>
      <p:sp>
        <p:nvSpPr>
          <p:cNvPr id="5" name="Content Placeholder 4"/>
          <p:cNvSpPr>
            <a:spLocks noGrp="1"/>
          </p:cNvSpPr>
          <p:nvPr>
            <p:ph idx="1"/>
          </p:nvPr>
        </p:nvSpPr>
        <p:spPr/>
        <p:txBody>
          <a:bodyPr/>
          <a:lstStyle/>
          <a:p>
            <a:r>
              <a:rPr lang="en-US" dirty="0"/>
              <a:t>There is no looping in the DSS scripting language</a:t>
            </a:r>
          </a:p>
          <a:p>
            <a:endParaRPr lang="en-US" dirty="0"/>
          </a:p>
          <a:p>
            <a:r>
              <a:rPr lang="en-US" dirty="0"/>
              <a:t>To implement an algorithm not in </a:t>
            </a:r>
            <a:r>
              <a:rPr lang="en-US" dirty="0" err="1"/>
              <a:t>OpenDSS</a:t>
            </a:r>
            <a:endParaRPr lang="en-US" dirty="0"/>
          </a:p>
          <a:p>
            <a:pPr lvl="1"/>
            <a:r>
              <a:rPr lang="en-US" dirty="0"/>
              <a:t>For optimizing device siting …</a:t>
            </a:r>
          </a:p>
          <a:p>
            <a:pPr lvl="2"/>
            <a:r>
              <a:rPr lang="en-US" dirty="0"/>
              <a:t>Generators</a:t>
            </a:r>
          </a:p>
          <a:p>
            <a:pPr lvl="2"/>
            <a:r>
              <a:rPr lang="en-US" dirty="0"/>
              <a:t>Capacitors</a:t>
            </a:r>
          </a:p>
          <a:p>
            <a:pPr lvl="2"/>
            <a:r>
              <a:rPr lang="en-US" dirty="0"/>
              <a:t>Reclosers</a:t>
            </a:r>
          </a:p>
          <a:p>
            <a:pPr lvl="1"/>
            <a:r>
              <a:rPr lang="en-US" dirty="0"/>
              <a:t>To automate some repetitive analysis task</a:t>
            </a:r>
          </a:p>
          <a:p>
            <a:pPr marL="631825" lvl="2" indent="0">
              <a:buNone/>
            </a:pPr>
            <a:endParaRPr lang="en-US" dirty="0"/>
          </a:p>
          <a:p>
            <a:r>
              <a:rPr lang="en-US" dirty="0"/>
              <a:t>To develop a new device model or control</a:t>
            </a:r>
          </a:p>
          <a:p>
            <a:pPr lvl="1"/>
            <a:r>
              <a:rPr lang="en-US" dirty="0"/>
              <a:t>Using the COM interface</a:t>
            </a:r>
          </a:p>
          <a:p>
            <a:pPr lvl="1"/>
            <a:r>
              <a:rPr lang="en-US" dirty="0"/>
              <a:t>Writing a Dynamic-Linked Library (DLL)</a:t>
            </a:r>
          </a:p>
          <a:p>
            <a:endParaRPr lang="en-US" dirty="0"/>
          </a:p>
        </p:txBody>
      </p:sp>
    </p:spTree>
    <p:extLst>
      <p:ext uri="{BB962C8B-B14F-4D97-AF65-F5344CB8AC3E}">
        <p14:creationId xmlns:p14="http://schemas.microsoft.com/office/powerpoint/2010/main" val="265658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Ways to Write Code to Do Innovative Things with  </a:t>
            </a:r>
            <a:r>
              <a:rPr lang="en-US" dirty="0" err="1"/>
              <a:t>OpenDSS</a:t>
            </a:r>
            <a:endParaRPr lang="en-US" dirty="0"/>
          </a:p>
        </p:txBody>
      </p:sp>
      <p:sp>
        <p:nvSpPr>
          <p:cNvPr id="5" name="Content Placeholder 4"/>
          <p:cNvSpPr>
            <a:spLocks noGrp="1"/>
          </p:cNvSpPr>
          <p:nvPr>
            <p:ph idx="1"/>
          </p:nvPr>
        </p:nvSpPr>
        <p:spPr>
          <a:xfrm>
            <a:off x="274320" y="1653702"/>
            <a:ext cx="8595360" cy="4747097"/>
          </a:xfrm>
        </p:spPr>
        <p:txBody>
          <a:bodyPr/>
          <a:lstStyle/>
          <a:p>
            <a:r>
              <a:rPr lang="en-US" dirty="0"/>
              <a:t>COM Interface</a:t>
            </a:r>
          </a:p>
          <a:p>
            <a:pPr lvl="1"/>
            <a:r>
              <a:rPr lang="en-US" dirty="0"/>
              <a:t>Microsoft standard: Windows only</a:t>
            </a:r>
          </a:p>
          <a:p>
            <a:pPr lvl="1"/>
            <a:r>
              <a:rPr lang="en-US" dirty="0"/>
              <a:t>Well supported in MS Office as well as Python and other languages</a:t>
            </a:r>
          </a:p>
          <a:p>
            <a:pPr lvl="1"/>
            <a:endParaRPr lang="en-US" dirty="0"/>
          </a:p>
          <a:p>
            <a:r>
              <a:rPr lang="en-US" dirty="0" err="1"/>
              <a:t>DirectDLL</a:t>
            </a:r>
            <a:r>
              <a:rPr lang="en-US" dirty="0"/>
              <a:t> Interface</a:t>
            </a:r>
          </a:p>
          <a:p>
            <a:pPr lvl="1"/>
            <a:r>
              <a:rPr lang="en-US" dirty="0"/>
              <a:t>Standard function call library</a:t>
            </a:r>
          </a:p>
          <a:p>
            <a:pPr lvl="1"/>
            <a:r>
              <a:rPr lang="en-US" dirty="0"/>
              <a:t>Same functions as COM interface, but for languages that do not support COM</a:t>
            </a:r>
          </a:p>
          <a:p>
            <a:pPr lvl="1"/>
            <a:endParaRPr lang="en-US" dirty="0"/>
          </a:p>
          <a:p>
            <a:r>
              <a:rPr lang="en-US" dirty="0"/>
              <a:t>Write a separate program to auto-generate DSS scripting code and run as text script</a:t>
            </a:r>
          </a:p>
        </p:txBody>
      </p:sp>
    </p:spTree>
    <p:extLst>
      <p:ext uri="{BB962C8B-B14F-4D97-AF65-F5344CB8AC3E}">
        <p14:creationId xmlns:p14="http://schemas.microsoft.com/office/powerpoint/2010/main" val="156347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6140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Languages Can You use for Your Code?</a:t>
            </a:r>
          </a:p>
        </p:txBody>
      </p:sp>
      <p:sp>
        <p:nvSpPr>
          <p:cNvPr id="5" name="Content Placeholder 4"/>
          <p:cNvSpPr>
            <a:spLocks noGrp="1"/>
          </p:cNvSpPr>
          <p:nvPr>
            <p:ph idx="1"/>
          </p:nvPr>
        </p:nvSpPr>
        <p:spPr/>
        <p:txBody>
          <a:bodyPr>
            <a:normAutofit/>
          </a:bodyPr>
          <a:lstStyle/>
          <a:p>
            <a:r>
              <a:rPr lang="en-US" dirty="0"/>
              <a:t>Excel VBA</a:t>
            </a:r>
          </a:p>
          <a:p>
            <a:r>
              <a:rPr lang="en-US" dirty="0"/>
              <a:t>VB.net</a:t>
            </a:r>
          </a:p>
          <a:p>
            <a:r>
              <a:rPr lang="en-US" dirty="0"/>
              <a:t>C#</a:t>
            </a:r>
          </a:p>
          <a:p>
            <a:r>
              <a:rPr lang="en-US" dirty="0"/>
              <a:t>C/C++</a:t>
            </a:r>
          </a:p>
          <a:p>
            <a:r>
              <a:rPr lang="en-US" dirty="0"/>
              <a:t>Delphi, Free Pascal</a:t>
            </a:r>
          </a:p>
          <a:p>
            <a:r>
              <a:rPr lang="en-US" dirty="0"/>
              <a:t>MATLAB</a:t>
            </a:r>
          </a:p>
          <a:p>
            <a:r>
              <a:rPr lang="en-US" dirty="0"/>
              <a:t>Python</a:t>
            </a:r>
          </a:p>
          <a:p>
            <a:r>
              <a:rPr lang="en-US" dirty="0"/>
              <a:t>Java</a:t>
            </a:r>
          </a:p>
          <a:p>
            <a:r>
              <a:rPr lang="en-US" dirty="0" err="1"/>
              <a:t>LabView</a:t>
            </a:r>
            <a:endParaRPr lang="en-US" dirty="0"/>
          </a:p>
          <a:p>
            <a:r>
              <a:rPr lang="en-US" dirty="0"/>
              <a:t>R</a:t>
            </a:r>
          </a:p>
          <a:p>
            <a:r>
              <a:rPr lang="en-US" dirty="0"/>
              <a:t>Fortran (for DLLs, with </a:t>
            </a:r>
            <a:r>
              <a:rPr lang="en-US" dirty="0" err="1"/>
              <a:t>DirectDLL</a:t>
            </a:r>
            <a:r>
              <a:rPr lang="en-US" dirty="0"/>
              <a:t>)</a:t>
            </a:r>
          </a:p>
          <a:p>
            <a:r>
              <a:rPr lang="en-US" dirty="0"/>
              <a:t>Julia (with </a:t>
            </a:r>
            <a:r>
              <a:rPr lang="en-US" dirty="0" err="1"/>
              <a:t>DirectDLL</a:t>
            </a:r>
            <a:r>
              <a:rPr lang="en-US" dirty="0"/>
              <a:t>)</a:t>
            </a:r>
          </a:p>
          <a:p>
            <a:endParaRPr lang="en-US" dirty="0"/>
          </a:p>
          <a:p>
            <a:endParaRPr lang="en-US" dirty="0"/>
          </a:p>
        </p:txBody>
      </p:sp>
    </p:spTree>
    <p:extLst>
      <p:ext uri="{BB962C8B-B14F-4D97-AF65-F5344CB8AC3E}">
        <p14:creationId xmlns:p14="http://schemas.microsoft.com/office/powerpoint/2010/main" val="271867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 Interface</a:t>
            </a:r>
          </a:p>
        </p:txBody>
      </p:sp>
      <p:pic>
        <p:nvPicPr>
          <p:cNvPr id="4" name="Picture 3"/>
          <p:cNvPicPr>
            <a:picLocks noChangeAspect="1"/>
          </p:cNvPicPr>
          <p:nvPr/>
        </p:nvPicPr>
        <p:blipFill>
          <a:blip r:embed="rId2"/>
          <a:stretch>
            <a:fillRect/>
          </a:stretch>
        </p:blipFill>
        <p:spPr>
          <a:xfrm>
            <a:off x="881062" y="1033462"/>
            <a:ext cx="7381875" cy="4791075"/>
          </a:xfrm>
          <a:prstGeom prst="rect">
            <a:avLst/>
          </a:prstGeom>
        </p:spPr>
      </p:pic>
    </p:spTree>
    <p:extLst>
      <p:ext uri="{BB962C8B-B14F-4D97-AF65-F5344CB8AC3E}">
        <p14:creationId xmlns:p14="http://schemas.microsoft.com/office/powerpoint/2010/main" val="415776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COM Servers on Your Computer</a:t>
            </a:r>
          </a:p>
        </p:txBody>
      </p:sp>
      <p:pic>
        <p:nvPicPr>
          <p:cNvPr id="3" name="Picture 2"/>
          <p:cNvPicPr>
            <a:picLocks noChangeAspect="1"/>
          </p:cNvPicPr>
          <p:nvPr/>
        </p:nvPicPr>
        <p:blipFill>
          <a:blip r:embed="rId2"/>
          <a:stretch>
            <a:fillRect/>
          </a:stretch>
        </p:blipFill>
        <p:spPr>
          <a:xfrm>
            <a:off x="2965923" y="1008839"/>
            <a:ext cx="2647950" cy="2019300"/>
          </a:xfrm>
          <a:prstGeom prst="rect">
            <a:avLst/>
          </a:prstGeom>
        </p:spPr>
      </p:pic>
      <p:pic>
        <p:nvPicPr>
          <p:cNvPr id="5" name="Picture 4"/>
          <p:cNvPicPr>
            <a:picLocks noChangeAspect="1"/>
          </p:cNvPicPr>
          <p:nvPr/>
        </p:nvPicPr>
        <p:blipFill>
          <a:blip r:embed="rId3"/>
          <a:stretch>
            <a:fillRect/>
          </a:stretch>
        </p:blipFill>
        <p:spPr>
          <a:xfrm>
            <a:off x="577072" y="1008839"/>
            <a:ext cx="1666875" cy="2876550"/>
          </a:xfrm>
          <a:prstGeom prst="rect">
            <a:avLst/>
          </a:prstGeom>
        </p:spPr>
      </p:pic>
      <p:sp>
        <p:nvSpPr>
          <p:cNvPr id="6" name="Arrow: Up 5"/>
          <p:cNvSpPr/>
          <p:nvPr/>
        </p:nvSpPr>
        <p:spPr bwMode="auto">
          <a:xfrm>
            <a:off x="508978" y="2340110"/>
            <a:ext cx="512426" cy="1891422"/>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7" name="Arrow: Right 6"/>
          <p:cNvSpPr/>
          <p:nvPr/>
        </p:nvSpPr>
        <p:spPr bwMode="auto">
          <a:xfrm>
            <a:off x="2243947" y="1789889"/>
            <a:ext cx="606257" cy="3307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pic>
        <p:nvPicPr>
          <p:cNvPr id="8" name="Picture 7"/>
          <p:cNvPicPr>
            <a:picLocks noChangeAspect="1"/>
          </p:cNvPicPr>
          <p:nvPr/>
        </p:nvPicPr>
        <p:blipFill>
          <a:blip r:embed="rId4"/>
          <a:stretch>
            <a:fillRect/>
          </a:stretch>
        </p:blipFill>
        <p:spPr>
          <a:xfrm>
            <a:off x="4572000" y="2858411"/>
            <a:ext cx="4238625" cy="3514725"/>
          </a:xfrm>
          <a:prstGeom prst="rect">
            <a:avLst/>
          </a:prstGeom>
        </p:spPr>
      </p:pic>
      <p:sp>
        <p:nvSpPr>
          <p:cNvPr id="10" name="Arrow: Bent 9"/>
          <p:cNvSpPr/>
          <p:nvPr/>
        </p:nvSpPr>
        <p:spPr bwMode="auto">
          <a:xfrm rot="5400000">
            <a:off x="5797687" y="1935806"/>
            <a:ext cx="694866" cy="889422"/>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11" name="TextBox 10"/>
          <p:cNvSpPr txBox="1"/>
          <p:nvPr/>
        </p:nvSpPr>
        <p:spPr>
          <a:xfrm>
            <a:off x="90777" y="4666439"/>
            <a:ext cx="2639464" cy="523220"/>
          </a:xfrm>
          <a:prstGeom prst="rect">
            <a:avLst/>
          </a:prstGeom>
          <a:noFill/>
        </p:spPr>
        <p:txBody>
          <a:bodyPr wrap="square" rtlCol="0">
            <a:spAutoFit/>
          </a:bodyPr>
          <a:lstStyle/>
          <a:p>
            <a:r>
              <a:rPr lang="en-US" sz="2800" dirty="0"/>
              <a:t>Excel VBA</a:t>
            </a:r>
          </a:p>
        </p:txBody>
      </p:sp>
    </p:spTree>
    <p:extLst>
      <p:ext uri="{BB962C8B-B14F-4D97-AF65-F5344CB8AC3E}">
        <p14:creationId xmlns:p14="http://schemas.microsoft.com/office/powerpoint/2010/main" val="25180575"/>
      </p:ext>
    </p:extLst>
  </p:cSld>
  <p:clrMapOvr>
    <a:masterClrMapping/>
  </p:clrMapOvr>
</p:sld>
</file>

<file path=ppt/theme/theme1.xml><?xml version="1.0" encoding="utf-8"?>
<a:theme xmlns:a="http://schemas.openxmlformats.org/drawingml/2006/main" name="2019 PowerPoint Theme">
  <a:themeElements>
    <a:clrScheme name="Custom 15">
      <a:dk1>
        <a:srgbClr val="000000"/>
      </a:dk1>
      <a:lt1>
        <a:srgbClr val="FFFFFF"/>
      </a:lt1>
      <a:dk2>
        <a:srgbClr val="929292"/>
      </a:dk2>
      <a:lt2>
        <a:srgbClr val="003399"/>
      </a:lt2>
      <a:accent1>
        <a:srgbClr val="00A4DE"/>
      </a:accent1>
      <a:accent2>
        <a:srgbClr val="2D872D"/>
      </a:accent2>
      <a:accent3>
        <a:srgbClr val="FB9705"/>
      </a:accent3>
      <a:accent4>
        <a:srgbClr val="0070C0"/>
      </a:accent4>
      <a:accent5>
        <a:srgbClr val="C54343"/>
      </a:accent5>
      <a:accent6>
        <a:srgbClr val="2EBBB8"/>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defRPr dirty="0" smtClean="0">
            <a:solidFill>
              <a:schemeClr val="tx1">
                <a:lumMod val="75000"/>
                <a:lumOff val="25000"/>
              </a:schemeClr>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 PowerPoint Template-Standard_v1.2.potx" id="{8047CA39-54F3-4F90-98C0-C40555F8730E}" vid="{6033B12A-DB17-4854-8CB8-89BE1BD081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521A8B-3986-40B6-95DF-B5A721DA9604}">
  <ds:schemaRefs>
    <ds:schemaRef ds:uri="http://purl.org/dc/elements/1.1/"/>
    <ds:schemaRef ds:uri="http://schemas.microsoft.com/office/2006/metadata/properties"/>
    <ds:schemaRef ds:uri="9d4eb815-23ed-48d9-b0c1-2b9ce0016f4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9E07810-A7D8-4B3A-A78F-4052749F24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EPRI-Template-2019</Template>
  <TotalTime>45</TotalTime>
  <Words>1769</Words>
  <Application>Microsoft Office PowerPoint</Application>
  <PresentationFormat>On-screen Show (4:3)</PresentationFormat>
  <Paragraphs>314</Paragraphs>
  <Slides>30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Century Gothic</vt:lpstr>
      <vt:lpstr>Wingdings</vt:lpstr>
      <vt:lpstr>2019 PowerPoint Theme</vt:lpstr>
      <vt:lpstr>OpenDSS Training Workshop</vt:lpstr>
      <vt:lpstr>4. Application Programming Interfaces </vt:lpstr>
      <vt:lpstr>COM and DirectDLL Interfaces </vt:lpstr>
      <vt:lpstr>Why You Might Want to Write Some Code …</vt:lpstr>
      <vt:lpstr>Ways to Write Code to Do Innovative Things with  OpenDSS</vt:lpstr>
      <vt:lpstr>DSS Structure</vt:lpstr>
      <vt:lpstr>What Languages Can You use for Your Code?</vt:lpstr>
      <vt:lpstr>COM Interface</vt:lpstr>
      <vt:lpstr>Finding COM Servers on Your Computer</vt:lpstr>
      <vt:lpstr>OpenDSS COM Interfaces</vt:lpstr>
      <vt:lpstr>The in-process COM server in the Windows Registry</vt:lpstr>
      <vt:lpstr>“Active objects” concept</vt:lpstr>
      <vt:lpstr>Object Browser in VBA for OpenDSSEngine</vt:lpstr>
      <vt:lpstr>A Simple Excel VBA Macro  </vt:lpstr>
      <vt:lpstr>PowerPoint Presentation</vt:lpstr>
      <vt:lpstr>Steps Required to Do This</vt:lpstr>
      <vt:lpstr>Resulting Chart in Excel</vt:lpstr>
      <vt:lpstr>VBA Example</vt:lpstr>
      <vt:lpstr>VBA Example</vt:lpstr>
      <vt:lpstr>VBA Example</vt:lpstr>
      <vt:lpstr>DirectDLL</vt:lpstr>
      <vt:lpstr>Direct connection Shared Library (DLL) for OpenDSS</vt:lpstr>
      <vt:lpstr>Why Use DirectDLL?</vt:lpstr>
      <vt:lpstr>DirectDLL Exports</vt:lpstr>
      <vt:lpstr>Example: Circuit Interface in Direct DLL</vt:lpstr>
      <vt:lpstr>Example: Redefining the DirectDLL Functions for Julia</vt:lpstr>
      <vt:lpstr>Resulting Circuit Interface in Julia</vt:lpstr>
      <vt:lpstr>References to DirectDLL Usage via Julia</vt:lpstr>
      <vt:lpstr>An Interesting 3rd Party Link Using the Direct DLL interface</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1.2</dc:subject>
  <dc:creator>Roger Dugan</dc:creator>
  <dc:description>© 2018 Electric Power Research Institute, Inc. All rights reserved.</dc:description>
  <cp:lastModifiedBy>Montenegro Martinez, Davis</cp:lastModifiedBy>
  <cp:revision>14</cp:revision>
  <cp:lastPrinted>2014-11-24T20:31:07Z</cp:lastPrinted>
  <dcterms:created xsi:type="dcterms:W3CDTF">2019-01-15T15:22:32Z</dcterms:created>
  <dcterms:modified xsi:type="dcterms:W3CDTF">2019-09-18T13:12:42Z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