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56" r:id="rId4"/>
    <p:sldId id="288" r:id="rId5"/>
    <p:sldId id="257" r:id="rId6"/>
    <p:sldId id="289" r:id="rId7"/>
    <p:sldId id="259" r:id="rId8"/>
    <p:sldId id="258" r:id="rId9"/>
    <p:sldId id="260" r:id="rId10"/>
    <p:sldId id="261" r:id="rId11"/>
    <p:sldId id="274" r:id="rId12"/>
    <p:sldId id="282" r:id="rId13"/>
    <p:sldId id="279" r:id="rId14"/>
    <p:sldId id="281" r:id="rId15"/>
    <p:sldId id="283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87210-37A0-4832-9FA8-C1EC788DC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BD74EC-090C-42FD-BB01-602A65447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FA38A-D774-4D17-86F5-EF2EBC72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CB29C-697C-4E6E-BA4A-C52FD59E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2BB32-FCC9-45EF-BA0C-16FF01EC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0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BA3A5-CDA9-4F76-BEE6-DC8B00D9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F57478-9758-42C7-9E48-91ADB67BA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E06BEC-A2E7-459F-9531-1856C827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BF992-58FF-49F5-9C76-C67608ED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8DD5B-5D8E-487E-BD6C-8F48A834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1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B22595-A6C5-45AE-A249-85C00DC97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2787E3-14B3-466E-A6E5-9499E988D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EAC2D9-ECB7-4B5D-9B72-6D1A8573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867E6A-CA01-4854-B416-21D4F73B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C2174C-262F-4837-8764-AC0726B2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AFB1D-D867-4A79-A535-84910A23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731D5-4A11-4C79-9F7E-F8C28416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9F5C7C-A5DA-41E8-B67D-CCB476D5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A9EBF5-4623-46DA-811F-D48BB205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D9A81-3781-4F9B-B07D-3D965609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7F978-6DD8-411A-9FA3-70355088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2C4873-EF11-42A3-8898-7A89FF35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E71436-59D7-4725-A7C6-F9974102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1BF835-F351-4E4D-A1B3-A673B60C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2FD23-AFA9-422D-A1D0-B461E180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7BF4A-B03C-407E-8601-FA140F6F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7A9D9-FC66-4C0F-B8A2-8DE9C9F5D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1C3E70-43FC-4879-AB75-2AC9F2AA7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A62075-C5A7-45B7-87E5-61159A8D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80CCD6-93DF-4E08-8A6C-688729BA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F5F499-218A-4049-93FF-F582D525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6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AE76-F771-45EE-823A-B47F2DB6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D79FCF-5D09-49A8-8BE1-BA28DD2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33236D-5563-4C58-94A1-2FDE18149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1FB69D-D572-42FD-B707-F9C5FB5BC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D79DC2-9B25-4618-8556-651697E3E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C488E8-FEB5-427A-AB3A-E1462792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4B7F24-685B-4906-AF9C-27BA31A7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A51AE7-9812-4984-A519-0EF8FA6A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3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3ABE-C704-4EA9-88A3-66E59049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19279E-069D-48E0-ABCB-CF3D4094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50F6FD-FCD6-4212-BA6A-FB483505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4DA745-8809-497B-AC66-F0719BD1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5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97DA33-0B4A-427E-890E-8D7A8BDD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19A9D7-9BDD-4D6F-87EC-696A6D32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F04AC5-ABEE-4C10-B5FD-C4890330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9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C3082-E0CE-4F6D-81B2-257C808E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A1F36-7031-4BE6-AF1E-207119F5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A24844-8DCF-4564-B203-6B9084904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BB7E25-88E1-49FE-95FD-BD44A8C1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B8B3F6-C52F-4480-95DA-6FBF9A20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B9597E-5D2E-41C4-878C-26684E2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3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DEFB4-D558-4485-B497-8E3595EB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29CAD1-87F6-4AEA-A11E-2CEDA1ED5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82E9E6-166B-43AA-9F20-E6441550A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ED2E3F-3BE9-49AF-8D69-81A706D9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59890D-DA96-41CF-966C-F696E2CB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D0E285-AED0-41CF-B312-41D227A4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0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07463A-32B4-41DC-9429-C7275179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E73B12-6C41-4269-9EA9-0C83672A5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0F722F-B626-4673-8D87-02C8606F7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E0A944-AF13-432C-B667-53C51B860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C7DFAD-AB6D-47C2-BBAA-732137E57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481-5D4C-4F08-9E71-38D02E8B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04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PVSystem and PVSystem 2 Scenarios</a:t>
            </a:r>
            <a:br>
              <a:rPr lang="pt-BR" dirty="0"/>
            </a:br>
            <a:br>
              <a:rPr lang="pt-BR" dirty="0"/>
            </a:b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D2BF75F-63FE-47A8-904C-474F4714BD92}"/>
              </a:ext>
            </a:extLst>
          </p:cNvPr>
          <p:cNvSpPr txBox="1"/>
          <p:nvPr/>
        </p:nvSpPr>
        <p:spPr>
          <a:xfrm>
            <a:off x="439339" y="5857473"/>
            <a:ext cx="763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OpenDSS</a:t>
            </a:r>
            <a:r>
              <a:rPr lang="en-US" dirty="0">
                <a:solidFill>
                  <a:srgbClr val="FF0000"/>
                </a:solidFill>
              </a:rPr>
              <a:t>: Version 8.6.2.1 (64-bit build)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59E9F-B308-419F-B09F-873258BF9457}"/>
              </a:ext>
            </a:extLst>
          </p:cNvPr>
          <p:cNvSpPr txBox="1"/>
          <p:nvPr/>
        </p:nvSpPr>
        <p:spPr>
          <a:xfrm>
            <a:off x="7130642" y="6042139"/>
            <a:ext cx="383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Authors: Paulo Radatz and Celso Rocha</a:t>
            </a:r>
          </a:p>
        </p:txBody>
      </p:sp>
    </p:spTree>
    <p:extLst>
      <p:ext uri="{BB962C8B-B14F-4D97-AF65-F5344CB8AC3E}">
        <p14:creationId xmlns:p14="http://schemas.microsoft.com/office/powerpoint/2010/main" val="387889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96078" cy="970956"/>
          </a:xfrm>
        </p:spPr>
        <p:txBody>
          <a:bodyPr>
            <a:normAutofit/>
          </a:bodyPr>
          <a:lstStyle/>
          <a:p>
            <a:r>
              <a:rPr lang="en-US" sz="2400" dirty="0"/>
              <a:t>Scenario 6: Daily with kW limited by </a:t>
            </a:r>
            <a:r>
              <a:rPr lang="en-US" sz="2400" dirty="0" err="1"/>
              <a:t>pctPmpp</a:t>
            </a:r>
            <a:r>
              <a:rPr lang="en-US" sz="2400" dirty="0"/>
              <a:t>*</a:t>
            </a:r>
            <a:r>
              <a:rPr lang="en-US" sz="2400" dirty="0" err="1"/>
              <a:t>Pmpp</a:t>
            </a:r>
            <a:r>
              <a:rPr lang="en-US" sz="2400" dirty="0"/>
              <a:t> only (no limit by inverter`s kVA rating)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2521258"/>
          </a:xfrm>
        </p:spPr>
        <p:txBody>
          <a:bodyPr>
            <a:normAutofit/>
          </a:bodyPr>
          <a:lstStyle/>
          <a:p>
            <a:r>
              <a:rPr lang="en-US" sz="1400" dirty="0"/>
              <a:t>Simulation Mode: Daily</a:t>
            </a:r>
          </a:p>
          <a:p>
            <a:r>
              <a:rPr lang="pt-BR" sz="1400" b="1" dirty="0"/>
              <a:t>Ir</a:t>
            </a:r>
            <a:r>
              <a:rPr lang="en-US" sz="1400" b="1" dirty="0"/>
              <a:t>radiance = 1.0kW/m^2 </a:t>
            </a:r>
          </a:p>
          <a:p>
            <a:r>
              <a:rPr lang="pt-BR" sz="1400" b="1" dirty="0"/>
              <a:t>p</a:t>
            </a:r>
            <a:r>
              <a:rPr lang="en-US" sz="1400" b="1" dirty="0"/>
              <a:t>ctPmpp = 60%</a:t>
            </a:r>
          </a:p>
          <a:p>
            <a:r>
              <a:rPr lang="pt-BR" sz="1400" dirty="0"/>
              <a:t>P</a:t>
            </a:r>
            <a:r>
              <a:rPr lang="en-US" sz="1400" dirty="0"/>
              <a:t>mpp = 1000kW</a:t>
            </a:r>
          </a:p>
          <a:p>
            <a:r>
              <a:rPr lang="pt-BR" sz="1400" dirty="0"/>
              <a:t>k</a:t>
            </a:r>
            <a:r>
              <a:rPr lang="en-US" sz="1400" dirty="0"/>
              <a:t>VA = 1200kVA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32246" y="3189558"/>
            <a:ext cx="554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:</a:t>
            </a:r>
          </a:p>
          <a:p>
            <a:r>
              <a:rPr lang="pt-BR" dirty="0"/>
              <a:t>	Daily_pctPmpp60-PV.dss</a:t>
            </a:r>
          </a:p>
          <a:p>
            <a:r>
              <a:rPr lang="pt-BR" dirty="0"/>
              <a:t>	Daily_pctPmpp60-PV2.dss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875007" y="808974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4EFDEB-EE9F-4B43-AC38-16F3E499CC46}"/>
              </a:ext>
            </a:extLst>
          </p:cNvPr>
          <p:cNvSpPr txBox="1"/>
          <p:nvPr/>
        </p:nvSpPr>
        <p:spPr>
          <a:xfrm>
            <a:off x="6024347" y="5175464"/>
            <a:ext cx="5549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active power is limited by </a:t>
            </a:r>
            <a:r>
              <a:rPr lang="en-US" dirty="0" err="1"/>
              <a:t>Pmpp</a:t>
            </a:r>
            <a:r>
              <a:rPr lang="en-US" dirty="0"/>
              <a:t> x pctPmpp (1000 x 60/100 = 600kW)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4F3E0-EF90-426D-8B1D-5BBD50385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047" y="1178306"/>
            <a:ext cx="4287914" cy="387112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533DEC-1E68-47CE-856A-8CCC3FF75234}"/>
              </a:ext>
            </a:extLst>
          </p:cNvPr>
          <p:cNvSpPr/>
          <p:nvPr/>
        </p:nvSpPr>
        <p:spPr>
          <a:xfrm>
            <a:off x="8043169" y="4270159"/>
            <a:ext cx="1837678" cy="5237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481-5D4C-4F08-9E71-38D02E8B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04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err="1"/>
              <a:t>Scenarios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non-</a:t>
            </a:r>
            <a:r>
              <a:rPr lang="pt-BR" dirty="0" err="1"/>
              <a:t>unitary</a:t>
            </a:r>
            <a:r>
              <a:rPr lang="pt-BR" dirty="0"/>
              <a:t> PF</a:t>
            </a:r>
            <a:br>
              <a:rPr lang="pt-BR" dirty="0"/>
            </a:br>
            <a:br>
              <a:rPr lang="pt-B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7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0956"/>
          </a:xfrm>
        </p:spPr>
        <p:txBody>
          <a:bodyPr>
            <a:normAutofit/>
          </a:bodyPr>
          <a:lstStyle/>
          <a:p>
            <a:r>
              <a:rPr lang="en-US" sz="3200" dirty="0"/>
              <a:t>Scenario 7: Snapshot with pf=0.9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81472" y="1011600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(SnapShot_PFP_Standard-PV.dss)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571533" y="5152792"/>
            <a:ext cx="554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power factor is equal to 0.9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649C720-E456-4EBD-9245-28ED2BA0C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173" y="1237648"/>
            <a:ext cx="4634661" cy="1674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CaixaDeTexto 7">
            <a:extLst>
              <a:ext uri="{FF2B5EF4-FFF2-40B4-BE49-F238E27FC236}">
                <a16:creationId xmlns:a16="http://schemas.microsoft.com/office/drawing/2014/main" id="{033DF965-05DA-4880-BDE5-47CCC4BC73D8}"/>
              </a:ext>
            </a:extLst>
          </p:cNvPr>
          <p:cNvSpPr txBox="1"/>
          <p:nvPr/>
        </p:nvSpPr>
        <p:spPr>
          <a:xfrm>
            <a:off x="81472" y="3853585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(SnapShot_PFP_Standard-PV2.dss)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0D3E9-5CAB-4631-9937-8E3A9E264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41" y="1456183"/>
            <a:ext cx="4321271" cy="2035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72D9FB-905C-47EF-AF83-A59DC0E65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41" y="4406162"/>
            <a:ext cx="4205145" cy="1991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CF8F35-03FF-4C28-AB47-0753EC550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174" y="3355375"/>
            <a:ext cx="4582644" cy="1639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308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5276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Scenario 8: Snapshot with pf=0.9 and kVA limitation (watt priority)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1725443"/>
          </a:xfrm>
        </p:spPr>
        <p:txBody>
          <a:bodyPr>
            <a:normAutofit/>
          </a:bodyPr>
          <a:lstStyle/>
          <a:p>
            <a:r>
              <a:rPr lang="pt-BR" sz="1400" b="1" dirty="0"/>
              <a:t>k</a:t>
            </a:r>
            <a:r>
              <a:rPr lang="en-US" sz="1400" b="1" dirty="0"/>
              <a:t>VA = 1010kVA</a:t>
            </a:r>
          </a:p>
          <a:p>
            <a:r>
              <a:rPr lang="pt-BR" sz="1400" b="1" dirty="0"/>
              <a:t>P</a:t>
            </a:r>
            <a:r>
              <a:rPr lang="en-US" sz="1400" b="1" dirty="0" err="1"/>
              <a:t>fpriority</a:t>
            </a:r>
            <a:r>
              <a:rPr lang="en-US" sz="1400" b="1" dirty="0"/>
              <a:t>=no</a:t>
            </a:r>
          </a:p>
          <a:p>
            <a:r>
              <a:rPr lang="pt-BR" sz="1400" b="1" dirty="0"/>
              <a:t>W</a:t>
            </a:r>
            <a:r>
              <a:rPr lang="en-US" sz="1400" b="1" dirty="0" err="1"/>
              <a:t>attpriority</a:t>
            </a:r>
            <a:r>
              <a:rPr lang="en-US" sz="1400" b="1" dirty="0"/>
              <a:t>=yes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1749379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(SnapShot_wattP_kVAlimitation-PV.dss)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2D39F8C-5855-4750-8886-E821E69AD39E}"/>
              </a:ext>
            </a:extLst>
          </p:cNvPr>
          <p:cNvSpPr txBox="1"/>
          <p:nvPr/>
        </p:nvSpPr>
        <p:spPr>
          <a:xfrm>
            <a:off x="6256694" y="5787945"/>
            <a:ext cx="554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2F5042-A3CE-45B3-B785-02F31C56F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68" y="1400968"/>
            <a:ext cx="5305425" cy="193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aixaDeTexto 7">
            <a:extLst>
              <a:ext uri="{FF2B5EF4-FFF2-40B4-BE49-F238E27FC236}">
                <a16:creationId xmlns:a16="http://schemas.microsoft.com/office/drawing/2014/main" id="{EAF3397C-372D-4DAE-A154-9A9CFAF0E250}"/>
              </a:ext>
            </a:extLst>
          </p:cNvPr>
          <p:cNvSpPr txBox="1"/>
          <p:nvPr/>
        </p:nvSpPr>
        <p:spPr>
          <a:xfrm>
            <a:off x="58710" y="4152077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(SnapShot_wattP_kVAlimitation-PV2.dss)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DAEC8F-F965-4B6C-A77C-B05793666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15" y="2141652"/>
            <a:ext cx="4040882" cy="2006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F683DD-A3D4-45BC-B937-84639B3EC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61" y="4585379"/>
            <a:ext cx="3901257" cy="1924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D8D4E3-3A3B-430B-B375-7C0A505C8239}"/>
              </a:ext>
            </a:extLst>
          </p:cNvPr>
          <p:cNvCxnSpPr/>
          <p:nvPr/>
        </p:nvCxnSpPr>
        <p:spPr>
          <a:xfrm flipH="1" flipV="1">
            <a:off x="3846503" y="5601384"/>
            <a:ext cx="1070450" cy="574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aixaDeTexto 10">
            <a:extLst>
              <a:ext uri="{FF2B5EF4-FFF2-40B4-BE49-F238E27FC236}">
                <a16:creationId xmlns:a16="http://schemas.microsoft.com/office/drawing/2014/main" id="{AB700F6C-ED80-4153-8CB3-DA1F2ADB32BA}"/>
              </a:ext>
            </a:extLst>
          </p:cNvPr>
          <p:cNvSpPr txBox="1"/>
          <p:nvPr/>
        </p:nvSpPr>
        <p:spPr>
          <a:xfrm>
            <a:off x="4166899" y="618544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New property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2E7050-C252-478D-9C00-97BB0B5EC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468" y="3552238"/>
            <a:ext cx="5330493" cy="1934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0914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2929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Scenario 9: Snapshot with pf=0.9 and kVA limitation (var priority)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1725443"/>
          </a:xfrm>
        </p:spPr>
        <p:txBody>
          <a:bodyPr>
            <a:normAutofit/>
          </a:bodyPr>
          <a:lstStyle/>
          <a:p>
            <a:r>
              <a:rPr lang="pt-BR" sz="1400" b="1" dirty="0"/>
              <a:t>k</a:t>
            </a:r>
            <a:r>
              <a:rPr lang="en-US" sz="1400" b="1" dirty="0"/>
              <a:t>VA = 1010kVA</a:t>
            </a:r>
          </a:p>
          <a:p>
            <a:r>
              <a:rPr lang="pt-BR" sz="1400" b="1" dirty="0"/>
              <a:t>P</a:t>
            </a:r>
            <a:r>
              <a:rPr lang="en-US" sz="1400" b="1" dirty="0" err="1"/>
              <a:t>fpriority</a:t>
            </a:r>
            <a:r>
              <a:rPr lang="en-US" sz="1400" b="1" dirty="0"/>
              <a:t>=no</a:t>
            </a:r>
          </a:p>
          <a:p>
            <a:r>
              <a:rPr lang="pt-BR" sz="1400" b="1" dirty="0"/>
              <a:t>W</a:t>
            </a:r>
            <a:r>
              <a:rPr lang="en-US" sz="1400" b="1" dirty="0" err="1"/>
              <a:t>attpriority</a:t>
            </a:r>
            <a:r>
              <a:rPr lang="en-US" sz="1400" b="1" dirty="0"/>
              <a:t>=no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1784969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(SnapShot_varP_kVAlimitation-PV.dss)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2D39F8C-5855-4750-8886-E821E69AD39E}"/>
              </a:ext>
            </a:extLst>
          </p:cNvPr>
          <p:cNvSpPr txBox="1"/>
          <p:nvPr/>
        </p:nvSpPr>
        <p:spPr>
          <a:xfrm>
            <a:off x="6333467" y="5193858"/>
            <a:ext cx="5549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K</a:t>
            </a:r>
            <a:r>
              <a:rPr lang="en-US" i="1" dirty="0" err="1"/>
              <a:t>var_out</a:t>
            </a:r>
            <a:r>
              <a:rPr lang="en-US" i="1" dirty="0"/>
              <a:t> = 1000 * sqrt(1/pf^2-1). </a:t>
            </a:r>
            <a:r>
              <a:rPr lang="en-US" dirty="0"/>
              <a:t>1000 is the </a:t>
            </a:r>
            <a:r>
              <a:rPr lang="en-US" dirty="0" err="1"/>
              <a:t>kw_out</a:t>
            </a:r>
            <a:r>
              <a:rPr lang="en-US" dirty="0"/>
              <a:t> desired before kVA rating check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230E5E7-9931-4AF7-8083-21D8D315E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048" y="1374405"/>
            <a:ext cx="5002124" cy="1754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aixaDeTexto 7">
            <a:extLst>
              <a:ext uri="{FF2B5EF4-FFF2-40B4-BE49-F238E27FC236}">
                <a16:creationId xmlns:a16="http://schemas.microsoft.com/office/drawing/2014/main" id="{BC59368C-D3D0-4263-AAC4-D63E33544742}"/>
              </a:ext>
            </a:extLst>
          </p:cNvPr>
          <p:cNvSpPr txBox="1"/>
          <p:nvPr/>
        </p:nvSpPr>
        <p:spPr>
          <a:xfrm>
            <a:off x="53235" y="4081007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(SnapShot_varP_kVAlimitation-PV2.dss)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6CFB77-60D8-44E8-8AE1-00CA27E98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93" y="4482912"/>
            <a:ext cx="4328343" cy="2111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40218E-CB48-4441-A0CE-029A67921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99" y="2118450"/>
            <a:ext cx="3949612" cy="1962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937F2C-5FEB-4A18-B668-68D37FA0A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047" y="3359012"/>
            <a:ext cx="4996404" cy="1858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4763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0956"/>
          </a:xfrm>
        </p:spPr>
        <p:txBody>
          <a:bodyPr>
            <a:normAutofit/>
          </a:bodyPr>
          <a:lstStyle/>
          <a:p>
            <a:r>
              <a:rPr lang="en-US" sz="3200" dirty="0"/>
              <a:t>Scenario 10: Daily with pf=0.9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81472" y="1011600"/>
            <a:ext cx="554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: </a:t>
            </a:r>
          </a:p>
          <a:p>
            <a:r>
              <a:rPr lang="pt-BR" dirty="0"/>
              <a:t>	Daily_PFP_Standard-PV.dss</a:t>
            </a:r>
          </a:p>
          <a:p>
            <a:r>
              <a:rPr lang="pt-BR" dirty="0"/>
              <a:t>	Daily_PFP_Standard-PV2.dss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1430204" y="213909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9094675" y="790806"/>
            <a:ext cx="2767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PF constant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F68731-AB66-4009-A21A-1434A1CFA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2" y="2576075"/>
            <a:ext cx="2782188" cy="2475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FAA04A-60E2-468B-8425-5ED6657BF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098" y="3857377"/>
            <a:ext cx="2930141" cy="2588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BF18F5-414A-4C96-A474-1FE61AF35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682" y="4172168"/>
            <a:ext cx="2930140" cy="2598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D85607-3EA4-4EF3-9C6F-FA5E8FFF3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669" y="1225482"/>
            <a:ext cx="3054474" cy="2701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DB5660-BE57-4443-AFB3-A6BE1426611F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0285631" y="1714136"/>
            <a:ext cx="192838" cy="4295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97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5276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Scenario 11: Daily with pf=0.9 and kVA limitation (watt priority)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652"/>
            <a:ext cx="2526437" cy="1725443"/>
          </a:xfrm>
        </p:spPr>
        <p:txBody>
          <a:bodyPr>
            <a:normAutofit/>
          </a:bodyPr>
          <a:lstStyle/>
          <a:p>
            <a:r>
              <a:rPr lang="pt-BR" sz="1400" b="1" dirty="0"/>
              <a:t>k</a:t>
            </a:r>
            <a:r>
              <a:rPr lang="en-US" sz="1400" b="1" dirty="0"/>
              <a:t>VA = 1010kVA</a:t>
            </a:r>
          </a:p>
          <a:p>
            <a:r>
              <a:rPr lang="pt-BR" sz="1400" b="1" dirty="0"/>
              <a:t>P</a:t>
            </a:r>
            <a:r>
              <a:rPr lang="en-US" sz="1400" b="1" dirty="0" err="1"/>
              <a:t>fpriority</a:t>
            </a:r>
            <a:r>
              <a:rPr lang="en-US" sz="1400" b="1" dirty="0"/>
              <a:t>=no</a:t>
            </a:r>
          </a:p>
          <a:p>
            <a:r>
              <a:rPr lang="pt-BR" sz="1400" b="1" dirty="0"/>
              <a:t>W</a:t>
            </a:r>
            <a:r>
              <a:rPr lang="en-US" sz="1400" b="1" dirty="0" err="1"/>
              <a:t>attpriority</a:t>
            </a:r>
            <a:r>
              <a:rPr lang="en-US" sz="1400" b="1" dirty="0"/>
              <a:t>=yes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1311635"/>
            <a:ext cx="554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:</a:t>
            </a:r>
          </a:p>
          <a:p>
            <a:r>
              <a:rPr lang="pt-BR" dirty="0"/>
              <a:t>	Daily_wattP_kVAlimitation-PV.dss</a:t>
            </a:r>
          </a:p>
          <a:p>
            <a:r>
              <a:rPr lang="pt-BR" dirty="0"/>
              <a:t>	Daily_wattP_kVAlimitation-PV2.dss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2D39F8C-5855-4750-8886-E821E69AD39E}"/>
              </a:ext>
            </a:extLst>
          </p:cNvPr>
          <p:cNvSpPr txBox="1"/>
          <p:nvPr/>
        </p:nvSpPr>
        <p:spPr>
          <a:xfrm>
            <a:off x="8977890" y="665304"/>
            <a:ext cx="2901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Equal to Scenario 10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AD2962-4CFF-49D7-A26B-C66EAA774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044" y="3981067"/>
            <a:ext cx="3088703" cy="2774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35CF89F-8A35-43CB-8EFC-B79754F72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827" y="2540099"/>
            <a:ext cx="3260722" cy="2925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117646-A1BB-43C5-A976-6BCD91F56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96" y="3170945"/>
            <a:ext cx="3268968" cy="2852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58C95C-25A5-4AB5-9CBD-D92616DF8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374" y="1297900"/>
            <a:ext cx="2927578" cy="2622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1D5CEF-FA46-4317-8A33-A32C5B19C6D9}"/>
              </a:ext>
            </a:extLst>
          </p:cNvPr>
          <p:cNvCxnSpPr>
            <a:cxnSpLocks/>
          </p:cNvCxnSpPr>
          <p:nvPr/>
        </p:nvCxnSpPr>
        <p:spPr>
          <a:xfrm flipH="1">
            <a:off x="6701951" y="1588634"/>
            <a:ext cx="2630952" cy="722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275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5276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Scenario 12: Daily with pf=0.9 and kVA limitation (watt priority)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652"/>
            <a:ext cx="2526437" cy="1725443"/>
          </a:xfrm>
        </p:spPr>
        <p:txBody>
          <a:bodyPr>
            <a:normAutofit/>
          </a:bodyPr>
          <a:lstStyle/>
          <a:p>
            <a:r>
              <a:rPr lang="pt-BR" sz="1400" b="1" dirty="0"/>
              <a:t>k</a:t>
            </a:r>
            <a:r>
              <a:rPr lang="en-US" sz="1400" b="1" dirty="0"/>
              <a:t>VA = 1010kVA</a:t>
            </a:r>
          </a:p>
          <a:p>
            <a:r>
              <a:rPr lang="pt-BR" sz="1400" b="1" dirty="0"/>
              <a:t>P</a:t>
            </a:r>
            <a:r>
              <a:rPr lang="en-US" sz="1400" b="1" dirty="0" err="1"/>
              <a:t>fpriority</a:t>
            </a:r>
            <a:r>
              <a:rPr lang="en-US" sz="1400" b="1" dirty="0"/>
              <a:t>=no</a:t>
            </a:r>
          </a:p>
          <a:p>
            <a:r>
              <a:rPr lang="pt-BR" sz="1400" b="1" dirty="0"/>
              <a:t>W</a:t>
            </a:r>
            <a:r>
              <a:rPr lang="en-US" sz="1400" b="1" dirty="0" err="1"/>
              <a:t>attpriority</a:t>
            </a:r>
            <a:r>
              <a:rPr lang="en-US" sz="1400" b="1" dirty="0"/>
              <a:t>=no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1311635"/>
            <a:ext cx="554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:</a:t>
            </a:r>
          </a:p>
          <a:p>
            <a:r>
              <a:rPr lang="pt-BR" dirty="0"/>
              <a:t>	Daily_varP_kVAlimitation-PV.dss</a:t>
            </a:r>
          </a:p>
          <a:p>
            <a:r>
              <a:rPr lang="pt-BR" dirty="0"/>
              <a:t>	Daily_varP_kVAlimitation-PV2.dss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4746D96-573D-4BD6-8CA6-7E571DEE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973" y="3653568"/>
            <a:ext cx="3357369" cy="2948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48A81EB-44E2-4104-8FC5-EA2E0B08D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024" y="4372713"/>
            <a:ext cx="2731885" cy="2429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aixaDeTexto 10">
            <a:extLst>
              <a:ext uri="{FF2B5EF4-FFF2-40B4-BE49-F238E27FC236}">
                <a16:creationId xmlns:a16="http://schemas.microsoft.com/office/drawing/2014/main" id="{7664C70E-DC26-4101-8354-CC67145E3565}"/>
              </a:ext>
            </a:extLst>
          </p:cNvPr>
          <p:cNvSpPr txBox="1"/>
          <p:nvPr/>
        </p:nvSpPr>
        <p:spPr>
          <a:xfrm>
            <a:off x="8977890" y="665304"/>
            <a:ext cx="2901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Equal to Scenario 10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846A2E-A3A9-42A5-908E-9905C6CB4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80" y="2307902"/>
            <a:ext cx="3123339" cy="2819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FF3B18-FAB7-4024-B193-948EB0FD2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1382550"/>
            <a:ext cx="3024395" cy="2720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61F21D-4192-447D-9B31-C13A2082D4BE}"/>
              </a:ext>
            </a:extLst>
          </p:cNvPr>
          <p:cNvCxnSpPr>
            <a:cxnSpLocks/>
          </p:cNvCxnSpPr>
          <p:nvPr/>
        </p:nvCxnSpPr>
        <p:spPr>
          <a:xfrm flipH="1">
            <a:off x="6701951" y="1588634"/>
            <a:ext cx="2630952" cy="722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44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481-5D4C-4F08-9E71-38D02E8B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04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err="1"/>
              <a:t>Scenarios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PF=1</a:t>
            </a:r>
            <a:br>
              <a:rPr lang="pt-BR" dirty="0"/>
            </a:br>
            <a:br>
              <a:rPr lang="pt-B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4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0956"/>
          </a:xfrm>
        </p:spPr>
        <p:txBody>
          <a:bodyPr>
            <a:normAutofit/>
          </a:bodyPr>
          <a:lstStyle/>
          <a:p>
            <a:r>
              <a:rPr lang="en-US" sz="3200" dirty="0"/>
              <a:t>Scenario 1-PV: Snapshot with no power limitation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1725443"/>
          </a:xfrm>
        </p:spPr>
        <p:txBody>
          <a:bodyPr>
            <a:normAutofit/>
          </a:bodyPr>
          <a:lstStyle/>
          <a:p>
            <a:r>
              <a:rPr lang="en-US" sz="1400" dirty="0"/>
              <a:t>Simulation Mode: Snapshot</a:t>
            </a:r>
          </a:p>
          <a:p>
            <a:r>
              <a:rPr lang="pt-BR" sz="1400" dirty="0"/>
              <a:t>Ir</a:t>
            </a:r>
            <a:r>
              <a:rPr lang="en-US" sz="1400" dirty="0"/>
              <a:t>radiance = 1.0kW/m^2 </a:t>
            </a:r>
          </a:p>
          <a:p>
            <a:r>
              <a:rPr lang="pt-BR" sz="1400" dirty="0"/>
              <a:t>p</a:t>
            </a:r>
            <a:r>
              <a:rPr lang="en-US" sz="1400" dirty="0"/>
              <a:t>ctPmpp = 100%</a:t>
            </a:r>
          </a:p>
          <a:p>
            <a:r>
              <a:rPr lang="pt-BR" sz="1400" dirty="0"/>
              <a:t>P</a:t>
            </a:r>
            <a:r>
              <a:rPr lang="en-US" sz="1400" dirty="0"/>
              <a:t>mpp = 1000kW</a:t>
            </a:r>
          </a:p>
          <a:p>
            <a:r>
              <a:rPr lang="pt-BR" sz="1400" dirty="0"/>
              <a:t>k</a:t>
            </a:r>
            <a:r>
              <a:rPr lang="en-US" sz="1400" dirty="0"/>
              <a:t>VA = 1200kVA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6E88F04-0B92-4D2A-A642-5EC21C9AB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47" y="1318935"/>
            <a:ext cx="5448300" cy="187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2361607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(SnapShot_Standard-PV.dss)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434647" y="3994735"/>
            <a:ext cx="55494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en-US" dirty="0"/>
              <a:t>mpp*pctPmpp does not limit the active output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k</a:t>
            </a:r>
            <a:r>
              <a:rPr lang="en-US" dirty="0"/>
              <a:t>VA does not limit the apparent output power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B3BD15-B2B4-4846-89D6-999A7AAFE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6" y="2785453"/>
            <a:ext cx="5631556" cy="2672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759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03ED2E3-D57E-462F-9E97-4DEB75484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4" y="2783922"/>
            <a:ext cx="6096000" cy="2675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0956"/>
          </a:xfrm>
        </p:spPr>
        <p:txBody>
          <a:bodyPr>
            <a:normAutofit/>
          </a:bodyPr>
          <a:lstStyle/>
          <a:p>
            <a:r>
              <a:rPr lang="en-US" sz="3200" dirty="0"/>
              <a:t>Scenario 1-PV2: Snapshot with no power limitation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1725443"/>
          </a:xfrm>
        </p:spPr>
        <p:txBody>
          <a:bodyPr>
            <a:normAutofit/>
          </a:bodyPr>
          <a:lstStyle/>
          <a:p>
            <a:r>
              <a:rPr lang="en-US" sz="1400" dirty="0"/>
              <a:t>Simulation Mode: Snapshot</a:t>
            </a:r>
          </a:p>
          <a:p>
            <a:r>
              <a:rPr lang="pt-BR" sz="1400" dirty="0"/>
              <a:t>Ir</a:t>
            </a:r>
            <a:r>
              <a:rPr lang="en-US" sz="1400" dirty="0"/>
              <a:t>radiance = 1.0kW/m^2 </a:t>
            </a:r>
          </a:p>
          <a:p>
            <a:r>
              <a:rPr lang="pt-BR" sz="1400" dirty="0"/>
              <a:t>p</a:t>
            </a:r>
            <a:r>
              <a:rPr lang="en-US" sz="1400" dirty="0"/>
              <a:t>ctPmpp = 100%</a:t>
            </a:r>
          </a:p>
          <a:p>
            <a:r>
              <a:rPr lang="pt-BR" sz="1400" dirty="0"/>
              <a:t>P</a:t>
            </a:r>
            <a:r>
              <a:rPr lang="en-US" sz="1400" dirty="0"/>
              <a:t>mpp = 1000kW</a:t>
            </a:r>
          </a:p>
          <a:p>
            <a:r>
              <a:rPr lang="pt-BR" sz="1400" dirty="0"/>
              <a:t>k</a:t>
            </a:r>
            <a:r>
              <a:rPr lang="en-US" sz="1400" dirty="0"/>
              <a:t>VA = 1200kVA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2361607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(SnapShot_Standard-PV2.dss)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434647" y="3994735"/>
            <a:ext cx="554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4A1D1-1174-433E-95A0-6A1017D77719}"/>
              </a:ext>
            </a:extLst>
          </p:cNvPr>
          <p:cNvCxnSpPr>
            <a:cxnSpLocks/>
          </p:cNvCxnSpPr>
          <p:nvPr/>
        </p:nvCxnSpPr>
        <p:spPr>
          <a:xfrm>
            <a:off x="388757" y="4121590"/>
            <a:ext cx="7693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1AE77D4-5F52-41AE-BDC9-5E047AA6E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47" y="1572835"/>
            <a:ext cx="4697622" cy="1856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75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20199" cy="970956"/>
          </a:xfrm>
        </p:spPr>
        <p:txBody>
          <a:bodyPr>
            <a:normAutofit/>
          </a:bodyPr>
          <a:lstStyle/>
          <a:p>
            <a:r>
              <a:rPr lang="en-US" sz="2400" dirty="0"/>
              <a:t>Scenario 2-PV: Snapshot with kVA limitation only (no limit on kW by </a:t>
            </a:r>
            <a:r>
              <a:rPr lang="en-US" sz="2400" dirty="0" err="1"/>
              <a:t>Pmpp</a:t>
            </a:r>
            <a:r>
              <a:rPr lang="en-US" sz="2400" dirty="0"/>
              <a:t>*</a:t>
            </a:r>
            <a:r>
              <a:rPr lang="en-US" sz="2400" dirty="0" err="1"/>
              <a:t>pctPmpp</a:t>
            </a:r>
            <a:r>
              <a:rPr lang="en-US" sz="2400" dirty="0"/>
              <a:t>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1725443"/>
          </a:xfrm>
        </p:spPr>
        <p:txBody>
          <a:bodyPr>
            <a:normAutofit/>
          </a:bodyPr>
          <a:lstStyle/>
          <a:p>
            <a:r>
              <a:rPr lang="en-US" sz="1400" dirty="0"/>
              <a:t>Simulation Mode: Snapshot</a:t>
            </a:r>
          </a:p>
          <a:p>
            <a:r>
              <a:rPr lang="pt-BR" sz="1400" b="1" dirty="0"/>
              <a:t>Ir</a:t>
            </a:r>
            <a:r>
              <a:rPr lang="en-US" sz="1400" b="1" dirty="0"/>
              <a:t>radiance = 1.5kW/m^2 </a:t>
            </a:r>
          </a:p>
          <a:p>
            <a:r>
              <a:rPr lang="pt-BR" sz="1400" b="1" dirty="0"/>
              <a:t>p</a:t>
            </a:r>
            <a:r>
              <a:rPr lang="en-US" sz="1400" b="1" dirty="0"/>
              <a:t>ctPmpp = 200%</a:t>
            </a:r>
          </a:p>
          <a:p>
            <a:r>
              <a:rPr lang="pt-BR" sz="1400" dirty="0"/>
              <a:t>P</a:t>
            </a:r>
            <a:r>
              <a:rPr lang="en-US" sz="1400" dirty="0"/>
              <a:t>mpp = 1000kW</a:t>
            </a:r>
          </a:p>
          <a:p>
            <a:r>
              <a:rPr lang="pt-BR" sz="1400" dirty="0"/>
              <a:t>k</a:t>
            </a:r>
            <a:r>
              <a:rPr lang="en-US" sz="1400" dirty="0"/>
              <a:t>VA = 1200kVA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331707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(SnapShot_IrradianceGreater1-PV.dss)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434647" y="3994735"/>
            <a:ext cx="5549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active power is not limited by </a:t>
            </a:r>
            <a:r>
              <a:rPr lang="en-US" dirty="0" err="1"/>
              <a:t>Pmpp</a:t>
            </a:r>
            <a:r>
              <a:rPr lang="en-US" dirty="0"/>
              <a:t>*</a:t>
            </a:r>
            <a:r>
              <a:rPr lang="en-US" dirty="0" err="1"/>
              <a:t>pctPmpp</a:t>
            </a:r>
            <a:r>
              <a:rPr lang="en-US" dirty="0"/>
              <a:t> that is 2000kW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active power is limited by the inverter kVA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can be seen, </a:t>
            </a:r>
            <a:r>
              <a:rPr lang="en-US" dirty="0" err="1"/>
              <a:t>PVSystem</a:t>
            </a:r>
            <a:r>
              <a:rPr lang="en-US" dirty="0"/>
              <a:t> can operate with an irradiance greater than 1kW/m^2 and not be limited by </a:t>
            </a:r>
            <a:r>
              <a:rPr lang="en-US" dirty="0" err="1"/>
              <a:t>Pmpp</a:t>
            </a:r>
            <a:r>
              <a:rPr lang="en-US" dirty="0"/>
              <a:t>*</a:t>
            </a:r>
            <a:r>
              <a:rPr lang="en-US" dirty="0" err="1"/>
              <a:t>pctPmpp</a:t>
            </a:r>
            <a:r>
              <a:rPr lang="en-US" dirty="0"/>
              <a:t>. That`s because </a:t>
            </a:r>
            <a:r>
              <a:rPr lang="en-US" dirty="0" err="1"/>
              <a:t>pctPmpp</a:t>
            </a:r>
            <a:r>
              <a:rPr lang="en-US" dirty="0"/>
              <a:t> is higher than 100.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0EFC1A-2C2E-4819-B360-00B439561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919" y="1237648"/>
            <a:ext cx="5362575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C09E91-7964-4353-A509-CFC71E266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42" y="3894744"/>
            <a:ext cx="4561049" cy="2167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15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20199" cy="970956"/>
          </a:xfrm>
        </p:spPr>
        <p:txBody>
          <a:bodyPr>
            <a:normAutofit/>
          </a:bodyPr>
          <a:lstStyle/>
          <a:p>
            <a:r>
              <a:rPr lang="en-US" sz="2400" dirty="0"/>
              <a:t>Scenario 2-PV2: Snapshot with kVA limitation only (no limit on kW by </a:t>
            </a:r>
            <a:r>
              <a:rPr lang="en-US" sz="2400" dirty="0" err="1"/>
              <a:t>Pmpp</a:t>
            </a:r>
            <a:r>
              <a:rPr lang="en-US" sz="2400" dirty="0"/>
              <a:t>*</a:t>
            </a:r>
            <a:r>
              <a:rPr lang="en-US" sz="2400" dirty="0" err="1"/>
              <a:t>pctPmpp</a:t>
            </a:r>
            <a:r>
              <a:rPr lang="en-US" sz="2400" dirty="0"/>
              <a:t>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1725443"/>
          </a:xfrm>
        </p:spPr>
        <p:txBody>
          <a:bodyPr>
            <a:normAutofit/>
          </a:bodyPr>
          <a:lstStyle/>
          <a:p>
            <a:r>
              <a:rPr lang="en-US" sz="1400" dirty="0"/>
              <a:t>Simulation Mode: Snapshot</a:t>
            </a:r>
          </a:p>
          <a:p>
            <a:r>
              <a:rPr lang="pt-BR" sz="1400" b="1" dirty="0"/>
              <a:t>Ir</a:t>
            </a:r>
            <a:r>
              <a:rPr lang="en-US" sz="1400" b="1" dirty="0"/>
              <a:t>radiance = 1.5kW/m^2 </a:t>
            </a:r>
          </a:p>
          <a:p>
            <a:r>
              <a:rPr lang="pt-BR" sz="1400" b="1" dirty="0"/>
              <a:t>p</a:t>
            </a:r>
            <a:r>
              <a:rPr lang="en-US" sz="1400" b="1" dirty="0"/>
              <a:t>ctPmpp = 200%</a:t>
            </a:r>
          </a:p>
          <a:p>
            <a:r>
              <a:rPr lang="pt-BR" sz="1400" dirty="0"/>
              <a:t>P</a:t>
            </a:r>
            <a:r>
              <a:rPr lang="en-US" sz="1400" dirty="0"/>
              <a:t>mpp = 1000kW</a:t>
            </a:r>
          </a:p>
          <a:p>
            <a:r>
              <a:rPr lang="pt-BR" sz="1400" dirty="0"/>
              <a:t>k</a:t>
            </a:r>
            <a:r>
              <a:rPr lang="en-US" sz="1400" dirty="0"/>
              <a:t>VA = 1200kVA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331707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(SnapShot_IrradianceGreater1-PV2.dss)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434647" y="3994735"/>
            <a:ext cx="554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343E83-CDFA-4FC9-A823-82131842A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1" y="3791748"/>
            <a:ext cx="5180216" cy="2408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E93A64-D981-42CF-A882-FF7B3F199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620" y="1525565"/>
            <a:ext cx="4906887" cy="1791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916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523216" cy="970956"/>
          </a:xfrm>
        </p:spPr>
        <p:txBody>
          <a:bodyPr>
            <a:normAutofit/>
          </a:bodyPr>
          <a:lstStyle/>
          <a:p>
            <a:r>
              <a:rPr lang="en-US" sz="2400" dirty="0"/>
              <a:t>Scenario 3: Snapshot with kW limited by </a:t>
            </a:r>
            <a:r>
              <a:rPr lang="en-US" sz="2400" dirty="0" err="1"/>
              <a:t>pctPmpp</a:t>
            </a:r>
            <a:r>
              <a:rPr lang="en-US" sz="2400" dirty="0"/>
              <a:t>*</a:t>
            </a:r>
            <a:r>
              <a:rPr lang="en-US" sz="2400" dirty="0" err="1"/>
              <a:t>Pmpp</a:t>
            </a:r>
            <a:r>
              <a:rPr lang="en-US" sz="2400" dirty="0"/>
              <a:t> only (no limit by inverter`s kVA rating)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75" y="1022527"/>
            <a:ext cx="1719484" cy="1014340"/>
          </a:xfrm>
        </p:spPr>
        <p:txBody>
          <a:bodyPr>
            <a:normAutofit fontScale="47500" lnSpcReduction="20000"/>
          </a:bodyPr>
          <a:lstStyle/>
          <a:p>
            <a:r>
              <a:rPr lang="en-US" sz="1400" dirty="0"/>
              <a:t>Simulation Mode: Snapshot</a:t>
            </a:r>
          </a:p>
          <a:p>
            <a:r>
              <a:rPr lang="pt-BR" sz="1400" b="1" dirty="0"/>
              <a:t>Ir</a:t>
            </a:r>
            <a:r>
              <a:rPr lang="en-US" sz="1400" b="1" dirty="0"/>
              <a:t>radiance = 1.0kW/m^2 </a:t>
            </a:r>
          </a:p>
          <a:p>
            <a:r>
              <a:rPr lang="pt-BR" sz="1400" b="1" dirty="0"/>
              <a:t>p</a:t>
            </a:r>
            <a:r>
              <a:rPr lang="en-US" sz="1400" b="1" dirty="0"/>
              <a:t>ctPmpp = 60%</a:t>
            </a:r>
          </a:p>
          <a:p>
            <a:r>
              <a:rPr lang="pt-BR" sz="1400" dirty="0"/>
              <a:t>P</a:t>
            </a:r>
            <a:r>
              <a:rPr lang="en-US" sz="1400" dirty="0"/>
              <a:t>mpp = 1000kW</a:t>
            </a:r>
          </a:p>
          <a:p>
            <a:r>
              <a:rPr lang="pt-BR" sz="1400" dirty="0"/>
              <a:t>k</a:t>
            </a:r>
            <a:r>
              <a:rPr lang="en-US" sz="1400" dirty="0"/>
              <a:t>VA = 1200kVA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12247" y="2016654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(SnapShot_pctPmpp60-PV.dss)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267646" y="5344433"/>
            <a:ext cx="5549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active power is limited by </a:t>
            </a:r>
            <a:r>
              <a:rPr lang="en-US" dirty="0" err="1"/>
              <a:t>Pmpp</a:t>
            </a:r>
            <a:r>
              <a:rPr lang="en-US" dirty="0"/>
              <a:t> * pctPmpp (1000 x 60/100 = 600kW)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DB1B7F-48AE-4DBF-BAB2-A20FD3390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47" y="1237649"/>
            <a:ext cx="4097379" cy="1421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B6365A-8C77-4955-8FDC-18B0F4778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74" y="2371565"/>
            <a:ext cx="4244062" cy="2017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aixaDeTexto 7">
            <a:extLst>
              <a:ext uri="{FF2B5EF4-FFF2-40B4-BE49-F238E27FC236}">
                <a16:creationId xmlns:a16="http://schemas.microsoft.com/office/drawing/2014/main" id="{34E2EEA0-3CE7-4FEB-AB71-34B15F995A3C}"/>
              </a:ext>
            </a:extLst>
          </p:cNvPr>
          <p:cNvSpPr txBox="1"/>
          <p:nvPr/>
        </p:nvSpPr>
        <p:spPr>
          <a:xfrm>
            <a:off x="135974" y="4422201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(SnapShot_pctPmpp60-PV2.dss)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8925A-B723-49CD-8C30-D50562C48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74" y="4743570"/>
            <a:ext cx="4213551" cy="1949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0A7C0B-C7D5-4D65-9A80-C705B0F16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129" y="3315798"/>
            <a:ext cx="4115897" cy="1468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266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0956"/>
          </a:xfrm>
        </p:spPr>
        <p:txBody>
          <a:bodyPr>
            <a:normAutofit/>
          </a:bodyPr>
          <a:lstStyle/>
          <a:p>
            <a:r>
              <a:rPr lang="en-US" sz="3200" dirty="0"/>
              <a:t>Scenario 4: Daily with no power limitation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2521258"/>
          </a:xfrm>
        </p:spPr>
        <p:txBody>
          <a:bodyPr>
            <a:normAutofit/>
          </a:bodyPr>
          <a:lstStyle/>
          <a:p>
            <a:r>
              <a:rPr lang="en-US" sz="1400" b="1" dirty="0"/>
              <a:t>Simulation Mode: Daily</a:t>
            </a:r>
          </a:p>
          <a:p>
            <a:r>
              <a:rPr lang="pt-BR" sz="1400" dirty="0"/>
              <a:t>Ir</a:t>
            </a:r>
            <a:r>
              <a:rPr lang="en-US" sz="1400" dirty="0"/>
              <a:t>radiance = 1.0kW/m^2 </a:t>
            </a:r>
          </a:p>
          <a:p>
            <a:r>
              <a:rPr lang="pt-BR" sz="1400" dirty="0"/>
              <a:t>p</a:t>
            </a:r>
            <a:r>
              <a:rPr lang="en-US" sz="1400" dirty="0"/>
              <a:t>ctPmpp = 100%</a:t>
            </a:r>
          </a:p>
          <a:p>
            <a:r>
              <a:rPr lang="pt-BR" sz="1400" b="1" dirty="0"/>
              <a:t>P</a:t>
            </a:r>
            <a:r>
              <a:rPr lang="en-US" sz="1400" b="1" dirty="0"/>
              <a:t>mpp = 1200kW</a:t>
            </a:r>
          </a:p>
          <a:p>
            <a:r>
              <a:rPr lang="pt-BR" sz="1400" dirty="0"/>
              <a:t>k</a:t>
            </a:r>
            <a:r>
              <a:rPr lang="en-US" sz="1400" dirty="0"/>
              <a:t>VA = 1200kVA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3277256"/>
            <a:ext cx="554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codes:</a:t>
            </a:r>
          </a:p>
          <a:p>
            <a:r>
              <a:rPr lang="en-US" dirty="0"/>
              <a:t>	</a:t>
            </a:r>
            <a:r>
              <a:rPr lang="pt-BR" dirty="0"/>
              <a:t>Daily_Standard-PV.dss</a:t>
            </a:r>
          </a:p>
          <a:p>
            <a:r>
              <a:rPr lang="pt-BR" dirty="0"/>
              <a:t>	Daily_Standard-PV2.dss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276953" y="926568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470366" y="5005499"/>
            <a:ext cx="5549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en-US" dirty="0" err="1"/>
              <a:t>mpp</a:t>
            </a:r>
            <a:r>
              <a:rPr lang="en-US" dirty="0"/>
              <a:t>*</a:t>
            </a:r>
            <a:r>
              <a:rPr lang="en-US" dirty="0" err="1"/>
              <a:t>pctPmpp</a:t>
            </a:r>
            <a:r>
              <a:rPr lang="en-US" dirty="0"/>
              <a:t> does not limit the active output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k</a:t>
            </a:r>
            <a:r>
              <a:rPr lang="en-US" dirty="0"/>
              <a:t>VA does not limit the apparent output power</a:t>
            </a:r>
          </a:p>
          <a:p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A019D0-F5CA-4F77-B606-F245F7BF4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369" y="830079"/>
            <a:ext cx="4205162" cy="3690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6D84D4F-61C7-4E84-A66E-FF3A5632B25D}"/>
              </a:ext>
            </a:extLst>
          </p:cNvPr>
          <p:cNvSpPr/>
          <p:nvPr/>
        </p:nvSpPr>
        <p:spPr>
          <a:xfrm>
            <a:off x="9614517" y="3923930"/>
            <a:ext cx="448517" cy="2219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B68F1B-B158-4ABD-A286-3353C4FDD363}"/>
              </a:ext>
            </a:extLst>
          </p:cNvPr>
          <p:cNvCxnSpPr>
            <a:stCxn id="2" idx="2"/>
          </p:cNvCxnSpPr>
          <p:nvPr/>
        </p:nvCxnSpPr>
        <p:spPr>
          <a:xfrm flipH="1" flipV="1">
            <a:off x="7039993" y="3675355"/>
            <a:ext cx="2574524" cy="35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F256F4F-8E1F-494F-9F08-F192F1993A56}"/>
              </a:ext>
            </a:extLst>
          </p:cNvPr>
          <p:cNvSpPr/>
          <p:nvPr/>
        </p:nvSpPr>
        <p:spPr>
          <a:xfrm>
            <a:off x="5315693" y="3350411"/>
            <a:ext cx="2050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1200kW @ 13 and 14 pm</a:t>
            </a:r>
          </a:p>
        </p:txBody>
      </p:sp>
    </p:spTree>
    <p:extLst>
      <p:ext uri="{BB962C8B-B14F-4D97-AF65-F5344CB8AC3E}">
        <p14:creationId xmlns:p14="http://schemas.microsoft.com/office/powerpoint/2010/main" val="367253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443317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5: Daily with kVA limitation only (no limit on kW by </a:t>
            </a:r>
            <a:r>
              <a:rPr lang="en-US" sz="2800" dirty="0" err="1"/>
              <a:t>Pmpp</a:t>
            </a:r>
            <a:r>
              <a:rPr lang="en-US" sz="2800" dirty="0"/>
              <a:t>*</a:t>
            </a:r>
            <a:r>
              <a:rPr lang="en-US" sz="2800" dirty="0" err="1"/>
              <a:t>pctPmpp</a:t>
            </a:r>
            <a:r>
              <a:rPr lang="en-US" sz="2800" dirty="0"/>
              <a:t>)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6"/>
            <a:ext cx="2526437" cy="1749422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Simulation Mode: Daily</a:t>
            </a:r>
          </a:p>
          <a:p>
            <a:r>
              <a:rPr lang="pt-BR" sz="1400" b="1" dirty="0"/>
              <a:t>Ir</a:t>
            </a:r>
            <a:r>
              <a:rPr lang="en-US" sz="1400" b="1" dirty="0"/>
              <a:t>radiance = 1.5kW/m^2 </a:t>
            </a:r>
          </a:p>
          <a:p>
            <a:r>
              <a:rPr lang="pt-BR" sz="1400" b="1" dirty="0"/>
              <a:t>p</a:t>
            </a:r>
            <a:r>
              <a:rPr lang="en-US" sz="1400" b="1" dirty="0"/>
              <a:t>ctPmpp = 200%</a:t>
            </a:r>
          </a:p>
          <a:p>
            <a:r>
              <a:rPr lang="pt-BR" sz="1400" b="1" dirty="0"/>
              <a:t>P</a:t>
            </a:r>
            <a:r>
              <a:rPr lang="en-US" sz="1400" b="1" dirty="0"/>
              <a:t>mpp = 1000kW</a:t>
            </a:r>
          </a:p>
          <a:p>
            <a:r>
              <a:rPr lang="pt-BR" sz="1400" dirty="0"/>
              <a:t>k</a:t>
            </a:r>
            <a:r>
              <a:rPr lang="en-US" sz="1400" dirty="0"/>
              <a:t>VA = 1200kVA</a:t>
            </a:r>
          </a:p>
          <a:p>
            <a:r>
              <a:rPr lang="pt-BR" sz="1400" dirty="0"/>
              <a:t>Q</a:t>
            </a:r>
            <a:r>
              <a:rPr lang="en-US" sz="1400" dirty="0"/>
              <a:t> priority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3126681"/>
            <a:ext cx="554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: </a:t>
            </a:r>
          </a:p>
          <a:p>
            <a:r>
              <a:rPr lang="pt-BR" dirty="0"/>
              <a:t>	Daily_IrradianceGreater1-PV.dss</a:t>
            </a:r>
          </a:p>
          <a:p>
            <a:r>
              <a:rPr lang="pt-BR" dirty="0"/>
              <a:t>	Daily_IrradianceGreater1-PV2.dss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875007" y="808974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841FAB-CFCD-423F-BDE4-DC3E64D1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338" y="1178306"/>
            <a:ext cx="3489525" cy="3152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2FE75D2-10D2-4AC3-AAAF-093B4FE522FB}"/>
              </a:ext>
            </a:extLst>
          </p:cNvPr>
          <p:cNvSpPr txBox="1"/>
          <p:nvPr/>
        </p:nvSpPr>
        <p:spPr>
          <a:xfrm>
            <a:off x="5466981" y="4450950"/>
            <a:ext cx="6810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active power is not limited by </a:t>
            </a:r>
            <a:r>
              <a:rPr lang="en-US" dirty="0" err="1"/>
              <a:t>Pmpp</a:t>
            </a:r>
            <a:r>
              <a:rPr lang="en-US" dirty="0"/>
              <a:t>*</a:t>
            </a:r>
            <a:r>
              <a:rPr lang="en-US" dirty="0" err="1"/>
              <a:t>pctPmpp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active power is limited by the inverter`s kVA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can be seen, PVSystem can operate with an irradiance greater than 1kW/m^2 and not be limited by </a:t>
            </a:r>
            <a:r>
              <a:rPr lang="en-US" dirty="0" err="1"/>
              <a:t>Pmpp</a:t>
            </a:r>
            <a:r>
              <a:rPr lang="en-US" dirty="0"/>
              <a:t>*</a:t>
            </a:r>
            <a:r>
              <a:rPr lang="en-US" dirty="0" err="1"/>
              <a:t>pctPmpp</a:t>
            </a:r>
            <a:r>
              <a:rPr lang="en-US" dirty="0"/>
              <a:t>. That`s because </a:t>
            </a:r>
            <a:r>
              <a:rPr lang="en-US" dirty="0" err="1"/>
              <a:t>pctPmpp</a:t>
            </a:r>
            <a:r>
              <a:rPr lang="en-US" dirty="0"/>
              <a:t> is higher than 100.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481A7C-1EA7-4866-9492-BFD5C6EFEB24}"/>
              </a:ext>
            </a:extLst>
          </p:cNvPr>
          <p:cNvSpPr/>
          <p:nvPr/>
        </p:nvSpPr>
        <p:spPr>
          <a:xfrm>
            <a:off x="8202967" y="3710866"/>
            <a:ext cx="1180730" cy="3906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616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989</Words>
  <Application>Microsoft Office PowerPoint</Application>
  <PresentationFormat>Widescreen</PresentationFormat>
  <Paragraphs>163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PVSystem and PVSystem 2 Scenarios  </vt:lpstr>
      <vt:lpstr>Scenarios with PF=1  </vt:lpstr>
      <vt:lpstr>Scenario 1-PV: Snapshot with no power limitation </vt:lpstr>
      <vt:lpstr>Scenario 1-PV2: Snapshot with no power limitation </vt:lpstr>
      <vt:lpstr>Scenario 2-PV: Snapshot with kVA limitation only (no limit on kW by Pmpp*pctPmpp)</vt:lpstr>
      <vt:lpstr>Scenario 2-PV2: Snapshot with kVA limitation only (no limit on kW by Pmpp*pctPmpp)</vt:lpstr>
      <vt:lpstr>Scenario 3: Snapshot with kW limited by pctPmpp*Pmpp only (no limit by inverter`s kVA rating)</vt:lpstr>
      <vt:lpstr>Scenario 4: Daily with no power limitation</vt:lpstr>
      <vt:lpstr>Scenario 5: Daily with kVA limitation only (no limit on kW by Pmpp*pctPmpp) </vt:lpstr>
      <vt:lpstr>Scenario 6: Daily with kW limited by pctPmpp*Pmpp only (no limit by inverter`s kVA rating)</vt:lpstr>
      <vt:lpstr>Scenarios with non-unitary PF  </vt:lpstr>
      <vt:lpstr>Scenario 7: Snapshot with pf=0.9</vt:lpstr>
      <vt:lpstr>Scenario 8: Snapshot with pf=0.9 and kVA limitation (watt priority) </vt:lpstr>
      <vt:lpstr>Scenario 9: Snapshot with pf=0.9 and kVA limitation (var priority) </vt:lpstr>
      <vt:lpstr>Scenario 10: Daily with pf=0.9</vt:lpstr>
      <vt:lpstr>Scenario 11: Daily with pf=0.9 and kVA limitation (watt priority) </vt:lpstr>
      <vt:lpstr>Scenario 12: Daily with pf=0.9 and kVA limitation (watt priority)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1: SnapShot Standard</dc:title>
  <dc:creator>Paulo Ricardo Radatz de Freitas</dc:creator>
  <cp:lastModifiedBy>Radatz, Paulo</cp:lastModifiedBy>
  <cp:revision>105</cp:revision>
  <dcterms:created xsi:type="dcterms:W3CDTF">2019-01-11T11:29:02Z</dcterms:created>
  <dcterms:modified xsi:type="dcterms:W3CDTF">2019-09-03T18:13:38Z</dcterms:modified>
</cp:coreProperties>
</file>