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2253788"/>
          </a:xfrm>
        </p:spPr>
        <p:txBody>
          <a:bodyPr>
            <a:normAutofit/>
          </a:bodyPr>
          <a:lstStyle/>
          <a:p>
            <a:pPr algn="ctr"/>
            <a:r>
              <a:rPr lang="pt-BR"/>
              <a:t>Reactive </a:t>
            </a:r>
            <a:r>
              <a:rPr lang="pt-BR" dirty="0"/>
              <a:t>Power Capabilities</a:t>
            </a:r>
            <a:br>
              <a:rPr lang="pt-BR" dirty="0"/>
            </a:br>
            <a:r>
              <a:rPr lang="pt-BR" sz="2800" dirty="0"/>
              <a:t>PVSystem2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4E967-560B-4685-8C80-F5EC103B9857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E3ECB619-9D06-4ED3-835A-6A0BA9A177B7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8.6.2.1 (64-bit build)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1.7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pctPminkvarLimit</a:t>
            </a:r>
            <a:r>
              <a:rPr lang="en-US" sz="1600" dirty="0"/>
              <a:t> = -1</a:t>
            </a:r>
          </a:p>
          <a:p>
            <a:r>
              <a:rPr lang="en-US" sz="1600" dirty="0" err="1"/>
              <a:t>pctPminNoVars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 (~0)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A0A2E6-675A-4641-8C9D-7D6C8D08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627" y="2074823"/>
            <a:ext cx="5380053" cy="41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7C1A6E-C18F-4BB6-BE4D-FD5846E9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410"/>
            <a:ext cx="12192000" cy="414918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/>
              <a:t>Base case DSS for </a:t>
            </a:r>
            <a:r>
              <a:rPr lang="pt-BR" sz="2800" dirty="0" err="1"/>
              <a:t>kvar</a:t>
            </a:r>
            <a:r>
              <a:rPr lang="pt-BR" sz="2800" dirty="0"/>
              <a:t> </a:t>
            </a:r>
            <a:r>
              <a:rPr lang="pt-BR" sz="2800" dirty="0" err="1"/>
              <a:t>indutive</a:t>
            </a:r>
            <a:r>
              <a:rPr lang="pt-BR" sz="2800" dirty="0"/>
              <a:t> – PVSystem </a:t>
            </a:r>
            <a:r>
              <a:rPr lang="pt-BR" sz="2800" dirty="0" err="1"/>
              <a:t>only</a:t>
            </a:r>
            <a:r>
              <a:rPr lang="pt-BR" sz="2800" dirty="0"/>
              <a:t> – </a:t>
            </a:r>
            <a:r>
              <a:rPr lang="pt-BR" sz="2800" dirty="0" err="1"/>
              <a:t>Scenarios</a:t>
            </a:r>
            <a:r>
              <a:rPr lang="pt-BR" sz="2800" dirty="0"/>
              <a:t> 2.</a:t>
            </a:r>
            <a:endParaRPr lang="en-US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888661-0727-49B3-B072-06A2D765C1DE}"/>
              </a:ext>
            </a:extLst>
          </p:cNvPr>
          <p:cNvSpPr txBox="1"/>
          <p:nvPr/>
        </p:nvSpPr>
        <p:spPr>
          <a:xfrm>
            <a:off x="0" y="106214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pt-BR" dirty="0" err="1"/>
              <a:t>PV_currentkvarlimit_kvarNEG.dss</a:t>
            </a:r>
            <a:r>
              <a:rPr lang="pt-BR" dirty="0"/>
              <a:t>)</a:t>
            </a:r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88825A-5721-4571-8550-292649FAB8BA}"/>
              </a:ext>
            </a:extLst>
          </p:cNvPr>
          <p:cNvCxnSpPr>
            <a:cxnSpLocks/>
          </p:cNvCxnSpPr>
          <p:nvPr/>
        </p:nvCxnSpPr>
        <p:spPr>
          <a:xfrm>
            <a:off x="9602657" y="3900967"/>
            <a:ext cx="1076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5B070FA-4E6A-448A-8CD6-0410B9F54B4F}"/>
              </a:ext>
            </a:extLst>
          </p:cNvPr>
          <p:cNvCxnSpPr>
            <a:cxnSpLocks/>
          </p:cNvCxnSpPr>
          <p:nvPr/>
        </p:nvCxnSpPr>
        <p:spPr>
          <a:xfrm>
            <a:off x="7563195" y="3905247"/>
            <a:ext cx="18660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1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2.1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CutInAC</a:t>
            </a:r>
            <a:r>
              <a:rPr lang="en-US" sz="1600" dirty="0"/>
              <a:t> &lt; </a:t>
            </a:r>
            <a:r>
              <a:rPr lang="en-US" sz="1600" dirty="0" err="1"/>
              <a:t>pctPminNoVars</a:t>
            </a:r>
            <a:endParaRPr lang="en-US" sz="1600" dirty="0"/>
          </a:p>
          <a:p>
            <a:pPr lvl="1"/>
            <a:r>
              <a:rPr lang="en-US" sz="1200" dirty="0" err="1"/>
              <a:t>pctPminkvarLimit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 err="1"/>
              <a:t>pctPminNoVars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16.666% of kVA (200kW)/eff(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733822" y="173360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8866F4-C160-4E8E-9177-CFB84672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91" y="2102941"/>
            <a:ext cx="5406039" cy="40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2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2.2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CutInAC</a:t>
            </a:r>
            <a:r>
              <a:rPr lang="en-US" sz="1600" dirty="0"/>
              <a:t> &gt; </a:t>
            </a:r>
            <a:r>
              <a:rPr lang="en-US" sz="1600" dirty="0" err="1"/>
              <a:t>pctPminNoVars</a:t>
            </a:r>
            <a:endParaRPr lang="en-US" sz="1600" dirty="0"/>
          </a:p>
          <a:p>
            <a:pPr lvl="1"/>
            <a:r>
              <a:rPr lang="en-US" sz="1200" dirty="0" err="1"/>
              <a:t>pctPminkvarLimit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 err="1"/>
              <a:t>pctPminNoVars</a:t>
            </a:r>
            <a:r>
              <a:rPr lang="en-US" sz="1200" dirty="0"/>
              <a:t> = 20% (200kW)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33.333% of kVA (400kW)/eff(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716067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A3BE7-F377-4B42-B47F-F4CE5126F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84" y="2134998"/>
            <a:ext cx="5182724" cy="3887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01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2.3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pctPminNoVars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 err="1"/>
              <a:t>pctPminkvarLimit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16.666% of kVA (200kW)/eff(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5328626" y="183987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AF13E-642A-4FE8-A3DD-D115858D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58" y="2406127"/>
            <a:ext cx="5044924" cy="3783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80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2.4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pctPminkvarLimit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 err="1"/>
              <a:t>pctPminNoVars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16.666% of kVA (200kW)/eff(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804843" y="165520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1928FF-614F-4955-BB3F-0A2A633B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303" y="2024537"/>
            <a:ext cx="5177393" cy="4024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66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2.5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pctPminkvarLimit</a:t>
            </a:r>
            <a:r>
              <a:rPr lang="en-US" sz="1600" dirty="0"/>
              <a:t> = -1</a:t>
            </a:r>
          </a:p>
          <a:p>
            <a:r>
              <a:rPr lang="en-US" sz="1600" dirty="0" err="1"/>
              <a:t>pctPminNoVars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16.666% of kVA (200kW)/eff(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5355259" y="175747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CEA2A-2499-41C5-9487-A81D3F32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98" y="2227278"/>
            <a:ext cx="5003757" cy="3752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42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2.6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 err="1"/>
              <a:t>pctPminkvarLimit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 err="1"/>
              <a:t>pctPminNoVars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476DED2-E486-47B4-9386-6AB767AD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24" y="1994379"/>
            <a:ext cx="5191680" cy="3790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362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2.7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pctPminkvarLimit</a:t>
            </a:r>
            <a:r>
              <a:rPr lang="en-US" sz="1600" dirty="0"/>
              <a:t> = -1</a:t>
            </a:r>
          </a:p>
          <a:p>
            <a:r>
              <a:rPr lang="en-US" sz="1600" dirty="0" err="1"/>
              <a:t>pctPminNoVars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297425-3087-4C9B-8029-8B5A26B9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30" y="1999040"/>
            <a:ext cx="5944987" cy="452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28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New PVSystem2’s properties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1117808"/>
            <a:ext cx="1138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pctPminNoVars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pctPminkvarLimit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kvarLimitNeg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1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8E46CD-E789-41F9-B4C1-78FBFE73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198"/>
            <a:ext cx="12192000" cy="433583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/>
              <a:t>Base case DSS for kvar capacitive – Scenarios 1.</a:t>
            </a:r>
            <a:endParaRPr lang="en-US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888661-0727-49B3-B072-06A2D765C1DE}"/>
              </a:ext>
            </a:extLst>
          </p:cNvPr>
          <p:cNvSpPr txBox="1"/>
          <p:nvPr/>
        </p:nvSpPr>
        <p:spPr>
          <a:xfrm>
            <a:off x="0" y="106214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pt-BR" dirty="0" err="1"/>
              <a:t>PV_currentkvarlimit_kvar.dss</a:t>
            </a:r>
            <a:r>
              <a:rPr lang="pt-BR" dirty="0"/>
              <a:t>)</a:t>
            </a:r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88825A-5721-4571-8550-292649FAB8BA}"/>
              </a:ext>
            </a:extLst>
          </p:cNvPr>
          <p:cNvCxnSpPr>
            <a:cxnSpLocks/>
          </p:cNvCxnSpPr>
          <p:nvPr/>
        </p:nvCxnSpPr>
        <p:spPr>
          <a:xfrm>
            <a:off x="9692142" y="4142695"/>
            <a:ext cx="9450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5B070FA-4E6A-448A-8CD6-0410B9F54B4F}"/>
              </a:ext>
            </a:extLst>
          </p:cNvPr>
          <p:cNvCxnSpPr>
            <a:cxnSpLocks/>
          </p:cNvCxnSpPr>
          <p:nvPr/>
        </p:nvCxnSpPr>
        <p:spPr>
          <a:xfrm>
            <a:off x="5867482" y="4142695"/>
            <a:ext cx="16196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5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1.1</a:t>
            </a:r>
            <a:endParaRPr lang="en-US" sz="2800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E017D4E-48D7-4EE0-B8B9-8A95EDCDB61B}"/>
              </a:ext>
            </a:extLst>
          </p:cNvPr>
          <p:cNvGrpSpPr/>
          <p:nvPr/>
        </p:nvGrpSpPr>
        <p:grpSpPr>
          <a:xfrm>
            <a:off x="-89311" y="2192154"/>
            <a:ext cx="6098166" cy="3036610"/>
            <a:chOff x="575237" y="2908934"/>
            <a:chExt cx="7808858" cy="3588997"/>
          </a:xfrm>
        </p:grpSpPr>
        <p:cxnSp>
          <p:nvCxnSpPr>
            <p:cNvPr id="10" name="Straight Arrow Connector 47">
              <a:extLst>
                <a:ext uri="{FF2B5EF4-FFF2-40B4-BE49-F238E27FC236}">
                  <a16:creationId xmlns:a16="http://schemas.microsoft.com/office/drawing/2014/main" id="{46564A1E-3ED9-462D-8A0B-2E62B130C3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868" y="3752037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50">
              <a:extLst>
                <a:ext uri="{FF2B5EF4-FFF2-40B4-BE49-F238E27FC236}">
                  <a16:creationId xmlns:a16="http://schemas.microsoft.com/office/drawing/2014/main" id="{8E633BFE-2DF6-4698-A680-893D737609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0200" y="3772854"/>
              <a:ext cx="1" cy="2885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Freeform: Shape 26">
              <a:extLst>
                <a:ext uri="{FF2B5EF4-FFF2-40B4-BE49-F238E27FC236}">
                  <a16:creationId xmlns:a16="http://schemas.microsoft.com/office/drawing/2014/main" id="{F31DC806-4129-44B4-B69D-90CAF35EAF71}"/>
                </a:ext>
              </a:extLst>
            </p:cNvPr>
            <p:cNvSpPr/>
            <p:nvPr/>
          </p:nvSpPr>
          <p:spPr bwMode="auto">
            <a:xfrm>
              <a:off x="3787185" y="4198335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27">
              <a:extLst>
                <a:ext uri="{FF2B5EF4-FFF2-40B4-BE49-F238E27FC236}">
                  <a16:creationId xmlns:a16="http://schemas.microsoft.com/office/drawing/2014/main" id="{5A7CB36E-469B-4725-A247-C28FBC0D3C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5" y="3208246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28">
              <a:extLst>
                <a:ext uri="{FF2B5EF4-FFF2-40B4-BE49-F238E27FC236}">
                  <a16:creationId xmlns:a16="http://schemas.microsoft.com/office/drawing/2014/main" id="{F6F5CC33-BC53-4BF6-9957-0A6E0961E5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548" y="5270311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CFD1D775-DBD1-4DCB-BA88-D784D9EAD310}"/>
                </a:ext>
              </a:extLst>
            </p:cNvPr>
            <p:cNvSpPr txBox="1"/>
            <p:nvPr/>
          </p:nvSpPr>
          <p:spPr>
            <a:xfrm>
              <a:off x="7735199" y="5222852"/>
              <a:ext cx="648896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Pac</a:t>
              </a:r>
            </a:p>
          </p:txBody>
        </p:sp>
        <p:sp>
          <p:nvSpPr>
            <p:cNvPr id="18" name="TextBox 31">
              <a:extLst>
                <a:ext uri="{FF2B5EF4-FFF2-40B4-BE49-F238E27FC236}">
                  <a16:creationId xmlns:a16="http://schemas.microsoft.com/office/drawing/2014/main" id="{1E8A1CC7-C31F-4807-B8CB-1075D48C9ADD}"/>
                </a:ext>
              </a:extLst>
            </p:cNvPr>
            <p:cNvSpPr txBox="1"/>
            <p:nvPr/>
          </p:nvSpPr>
          <p:spPr>
            <a:xfrm>
              <a:off x="575237" y="2908934"/>
              <a:ext cx="702430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Qac</a:t>
              </a:r>
              <a:endParaRPr lang="en-US" dirty="0"/>
            </a:p>
          </p:txBody>
        </p:sp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id="{6D595461-DD44-4E59-B938-011058D13A9C}"/>
                </a:ext>
              </a:extLst>
            </p:cNvPr>
            <p:cNvSpPr txBox="1"/>
            <p:nvPr/>
          </p:nvSpPr>
          <p:spPr>
            <a:xfrm>
              <a:off x="1465816" y="5529484"/>
              <a:ext cx="1416683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CutInAC</a:t>
              </a:r>
              <a:endParaRPr lang="en-US" dirty="0"/>
            </a:p>
          </p:txBody>
        </p:sp>
        <p:cxnSp>
          <p:nvCxnSpPr>
            <p:cNvPr id="20" name="Straight Connector 48">
              <a:extLst>
                <a:ext uri="{FF2B5EF4-FFF2-40B4-BE49-F238E27FC236}">
                  <a16:creationId xmlns:a16="http://schemas.microsoft.com/office/drawing/2014/main" id="{EDDEF95A-115D-48BF-9BA5-3C3FE265A7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0851" y="3928303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51">
              <a:extLst>
                <a:ext uri="{FF2B5EF4-FFF2-40B4-BE49-F238E27FC236}">
                  <a16:creationId xmlns:a16="http://schemas.microsoft.com/office/drawing/2014/main" id="{738E527B-94B3-4F6A-BB73-F9FDB07648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8167" y="394829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52">
              <a:extLst>
                <a:ext uri="{FF2B5EF4-FFF2-40B4-BE49-F238E27FC236}">
                  <a16:creationId xmlns:a16="http://schemas.microsoft.com/office/drawing/2014/main" id="{0E433C61-147D-4DBA-AABE-F7D05CB7248D}"/>
                </a:ext>
              </a:extLst>
            </p:cNvPr>
            <p:cNvSpPr txBox="1"/>
            <p:nvPr/>
          </p:nvSpPr>
          <p:spPr>
            <a:xfrm>
              <a:off x="2942814" y="5516902"/>
              <a:ext cx="15928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pctPminNoVars</a:t>
              </a:r>
              <a:endParaRPr lang="en-US" dirty="0"/>
            </a:p>
          </p:txBody>
        </p:sp>
        <p:cxnSp>
          <p:nvCxnSpPr>
            <p:cNvPr id="23" name="Straight Connector 53">
              <a:extLst>
                <a:ext uri="{FF2B5EF4-FFF2-40B4-BE49-F238E27FC236}">
                  <a16:creationId xmlns:a16="http://schemas.microsoft.com/office/drawing/2014/main" id="{9C6E6E59-F60F-4BA2-91E2-AFC5486DDD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398440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54">
              <a:extLst>
                <a:ext uri="{FF2B5EF4-FFF2-40B4-BE49-F238E27FC236}">
                  <a16:creationId xmlns:a16="http://schemas.microsoft.com/office/drawing/2014/main" id="{A2AE9227-3AFD-4A05-AC55-3848D60D3B11}"/>
                </a:ext>
              </a:extLst>
            </p:cNvPr>
            <p:cNvSpPr txBox="1"/>
            <p:nvPr/>
          </p:nvSpPr>
          <p:spPr>
            <a:xfrm>
              <a:off x="4952940" y="5541638"/>
              <a:ext cx="167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pctPminkvarlimit</a:t>
              </a:r>
              <a:endParaRPr lang="en-US" dirty="0"/>
            </a:p>
          </p:txBody>
        </p:sp>
        <p:sp>
          <p:nvSpPr>
            <p:cNvPr id="25" name="Rectangle 57">
              <a:extLst>
                <a:ext uri="{FF2B5EF4-FFF2-40B4-BE49-F238E27FC236}">
                  <a16:creationId xmlns:a16="http://schemas.microsoft.com/office/drawing/2014/main" id="{7514866C-1B47-4E94-B76D-35142CD41246}"/>
                </a:ext>
              </a:extLst>
            </p:cNvPr>
            <p:cNvSpPr/>
            <p:nvPr/>
          </p:nvSpPr>
          <p:spPr bwMode="auto">
            <a:xfrm>
              <a:off x="2250851" y="5237901"/>
              <a:ext cx="1537314" cy="8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Connector 58">
              <a:extLst>
                <a:ext uri="{FF2B5EF4-FFF2-40B4-BE49-F238E27FC236}">
                  <a16:creationId xmlns:a16="http://schemas.microsoft.com/office/drawing/2014/main" id="{CE7B0818-281D-485F-9FBB-AF4D705E70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4199556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59">
              <a:extLst>
                <a:ext uri="{FF2B5EF4-FFF2-40B4-BE49-F238E27FC236}">
                  <a16:creationId xmlns:a16="http://schemas.microsoft.com/office/drawing/2014/main" id="{69514A19-9822-4882-9E7B-50F5DF2B85D3}"/>
                </a:ext>
              </a:extLst>
            </p:cNvPr>
            <p:cNvSpPr txBox="1"/>
            <p:nvPr/>
          </p:nvSpPr>
          <p:spPr>
            <a:xfrm>
              <a:off x="7164580" y="3967265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kvarLimit</a:t>
              </a:r>
              <a:endParaRPr lang="en-US" sz="1200" dirty="0"/>
            </a:p>
          </p:txBody>
        </p:sp>
        <p:cxnSp>
          <p:nvCxnSpPr>
            <p:cNvPr id="28" name="Straight Connector 60">
              <a:extLst>
                <a:ext uri="{FF2B5EF4-FFF2-40B4-BE49-F238E27FC236}">
                  <a16:creationId xmlns:a16="http://schemas.microsoft.com/office/drawing/2014/main" id="{25D67960-8471-4700-8D78-730B8C9443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88165" y="4199557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86854030-B7F2-4C79-B771-E6EEF18EC4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4" y="4660810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Right Brace 63">
              <a:extLst>
                <a:ext uri="{FF2B5EF4-FFF2-40B4-BE49-F238E27FC236}">
                  <a16:creationId xmlns:a16="http://schemas.microsoft.com/office/drawing/2014/main" id="{B4E39169-2E7C-442A-9821-FA9FA9D3C280}"/>
                </a:ext>
              </a:extLst>
            </p:cNvPr>
            <p:cNvSpPr/>
            <p:nvPr/>
          </p:nvSpPr>
          <p:spPr bwMode="auto">
            <a:xfrm rot="5400000">
              <a:off x="1596992" y="5513925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ight Brace 64">
              <a:extLst>
                <a:ext uri="{FF2B5EF4-FFF2-40B4-BE49-F238E27FC236}">
                  <a16:creationId xmlns:a16="http://schemas.microsoft.com/office/drawing/2014/main" id="{A1220AB0-A515-4150-A0FE-9D03DE700EB7}"/>
                </a:ext>
              </a:extLst>
            </p:cNvPr>
            <p:cNvSpPr/>
            <p:nvPr/>
          </p:nvSpPr>
          <p:spPr bwMode="auto">
            <a:xfrm rot="5400000">
              <a:off x="4781090" y="3380720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Arrow Connector 68">
              <a:extLst>
                <a:ext uri="{FF2B5EF4-FFF2-40B4-BE49-F238E27FC236}">
                  <a16:creationId xmlns:a16="http://schemas.microsoft.com/office/drawing/2014/main" id="{51FB6471-DA3E-4CA2-BA19-2D16E6930E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3255" y="3618870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65">
              <a:extLst>
                <a:ext uri="{FF2B5EF4-FFF2-40B4-BE49-F238E27FC236}">
                  <a16:creationId xmlns:a16="http://schemas.microsoft.com/office/drawing/2014/main" id="{8B3D840F-C1BA-4594-8EAE-6E135262E41A}"/>
                </a:ext>
              </a:extLst>
            </p:cNvPr>
            <p:cNvSpPr txBox="1"/>
            <p:nvPr/>
          </p:nvSpPr>
          <p:spPr>
            <a:xfrm>
              <a:off x="1255172" y="6151145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35" name="TextBox 66">
              <a:extLst>
                <a:ext uri="{FF2B5EF4-FFF2-40B4-BE49-F238E27FC236}">
                  <a16:creationId xmlns:a16="http://schemas.microsoft.com/office/drawing/2014/main" id="{CEC34137-26E6-466C-B669-5E844E36387D}"/>
                </a:ext>
              </a:extLst>
            </p:cNvPr>
            <p:cNvSpPr txBox="1"/>
            <p:nvPr/>
          </p:nvSpPr>
          <p:spPr>
            <a:xfrm>
              <a:off x="4490566" y="6159377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CutInAC</a:t>
            </a:r>
            <a:r>
              <a:rPr lang="en-US" sz="1600" dirty="0"/>
              <a:t> &lt; </a:t>
            </a:r>
            <a:r>
              <a:rPr lang="en-US" sz="1600" dirty="0" err="1"/>
              <a:t>pctPminNoVars</a:t>
            </a:r>
            <a:endParaRPr lang="en-US" sz="1600" dirty="0"/>
          </a:p>
          <a:p>
            <a:pPr lvl="1"/>
            <a:r>
              <a:rPr lang="en-US" sz="1200" dirty="0" err="1"/>
              <a:t>pctPminkvarLimit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 err="1"/>
              <a:t>pctPminNoVars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16.666% of kVA (200kW)/eff(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BC440B34-7DC3-413C-B875-E2B58D83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678" y="1696133"/>
            <a:ext cx="4178613" cy="3236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8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1.2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CutInAC</a:t>
            </a:r>
            <a:r>
              <a:rPr lang="en-US" sz="1600" dirty="0"/>
              <a:t> &gt; </a:t>
            </a:r>
            <a:r>
              <a:rPr lang="en-US" sz="1600" dirty="0" err="1"/>
              <a:t>pctPminNoVars</a:t>
            </a:r>
            <a:endParaRPr lang="en-US" sz="1600" dirty="0"/>
          </a:p>
          <a:p>
            <a:pPr lvl="1"/>
            <a:r>
              <a:rPr lang="en-US" sz="1200" dirty="0" err="1"/>
              <a:t>pctPminkvarLimit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 err="1"/>
              <a:t>pctPminNoVars</a:t>
            </a:r>
            <a:r>
              <a:rPr lang="en-US" sz="1200" dirty="0"/>
              <a:t> = 20% (200kW)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33.333% of kVA (400kW)/eff(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94294FB-3899-4D37-9194-B105E6173583}"/>
              </a:ext>
            </a:extLst>
          </p:cNvPr>
          <p:cNvGrpSpPr/>
          <p:nvPr/>
        </p:nvGrpSpPr>
        <p:grpSpPr>
          <a:xfrm>
            <a:off x="3741" y="1962174"/>
            <a:ext cx="6723363" cy="2710692"/>
            <a:chOff x="-147744" y="2363873"/>
            <a:chExt cx="7513633" cy="3724183"/>
          </a:xfrm>
        </p:grpSpPr>
        <p:sp>
          <p:nvSpPr>
            <p:cNvPr id="76" name="Freeform: Shape 32">
              <a:extLst>
                <a:ext uri="{FF2B5EF4-FFF2-40B4-BE49-F238E27FC236}">
                  <a16:creationId xmlns:a16="http://schemas.microsoft.com/office/drawing/2014/main" id="{ED30CDC8-F197-43D0-B5A1-5F8C38B61B42}"/>
                </a:ext>
              </a:extLst>
            </p:cNvPr>
            <p:cNvSpPr/>
            <p:nvPr/>
          </p:nvSpPr>
          <p:spPr bwMode="auto">
            <a:xfrm>
              <a:off x="2851571" y="3759491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Arrow Connector 33">
              <a:extLst>
                <a:ext uri="{FF2B5EF4-FFF2-40B4-BE49-F238E27FC236}">
                  <a16:creationId xmlns:a16="http://schemas.microsoft.com/office/drawing/2014/main" id="{D4763CCB-369D-4710-8243-04C58438A7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1" y="2769402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34">
              <a:extLst>
                <a:ext uri="{FF2B5EF4-FFF2-40B4-BE49-F238E27FC236}">
                  <a16:creationId xmlns:a16="http://schemas.microsoft.com/office/drawing/2014/main" id="{13AF3769-C10A-4C24-8EF6-3549948ECE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4" y="4831467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35">
              <a:extLst>
                <a:ext uri="{FF2B5EF4-FFF2-40B4-BE49-F238E27FC236}">
                  <a16:creationId xmlns:a16="http://schemas.microsoft.com/office/drawing/2014/main" id="{058A0191-8389-4BC5-888E-8BC6C777DA26}"/>
                </a:ext>
              </a:extLst>
            </p:cNvPr>
            <p:cNvSpPr txBox="1"/>
            <p:nvPr/>
          </p:nvSpPr>
          <p:spPr>
            <a:xfrm>
              <a:off x="6799584" y="4784008"/>
              <a:ext cx="566305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Pac</a:t>
              </a:r>
            </a:p>
          </p:txBody>
        </p:sp>
        <p:sp>
          <p:nvSpPr>
            <p:cNvPr id="80" name="TextBox 36">
              <a:extLst>
                <a:ext uri="{FF2B5EF4-FFF2-40B4-BE49-F238E27FC236}">
                  <a16:creationId xmlns:a16="http://schemas.microsoft.com/office/drawing/2014/main" id="{AA2BFA06-ADF1-4D8E-BEA8-C9614FA8434D}"/>
                </a:ext>
              </a:extLst>
            </p:cNvPr>
            <p:cNvSpPr txBox="1"/>
            <p:nvPr/>
          </p:nvSpPr>
          <p:spPr>
            <a:xfrm>
              <a:off x="-147744" y="2363873"/>
              <a:ext cx="613025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Qac</a:t>
              </a:r>
              <a:endParaRPr lang="en-US" dirty="0"/>
            </a:p>
          </p:txBody>
        </p:sp>
        <p:sp>
          <p:nvSpPr>
            <p:cNvPr id="81" name="TextBox 37">
              <a:extLst>
                <a:ext uri="{FF2B5EF4-FFF2-40B4-BE49-F238E27FC236}">
                  <a16:creationId xmlns:a16="http://schemas.microsoft.com/office/drawing/2014/main" id="{6D4C1541-F599-482A-9302-C8AAC83944A5}"/>
                </a:ext>
              </a:extLst>
            </p:cNvPr>
            <p:cNvSpPr txBox="1"/>
            <p:nvPr/>
          </p:nvSpPr>
          <p:spPr>
            <a:xfrm>
              <a:off x="2345329" y="5101895"/>
              <a:ext cx="1236368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CutInAC</a:t>
              </a:r>
              <a:endParaRPr lang="en-US" dirty="0"/>
            </a:p>
          </p:txBody>
        </p:sp>
        <p:cxnSp>
          <p:nvCxnSpPr>
            <p:cNvPr id="82" name="Straight Connector 38">
              <a:extLst>
                <a:ext uri="{FF2B5EF4-FFF2-40B4-BE49-F238E27FC236}">
                  <a16:creationId xmlns:a16="http://schemas.microsoft.com/office/drawing/2014/main" id="{690F2670-8E01-48E7-B2DB-B70DF7243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37" y="348945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40">
              <a:extLst>
                <a:ext uri="{FF2B5EF4-FFF2-40B4-BE49-F238E27FC236}">
                  <a16:creationId xmlns:a16="http://schemas.microsoft.com/office/drawing/2014/main" id="{62F90799-DE2B-4E15-AC16-A5456501FE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2553" y="3509455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41">
              <a:extLst>
                <a:ext uri="{FF2B5EF4-FFF2-40B4-BE49-F238E27FC236}">
                  <a16:creationId xmlns:a16="http://schemas.microsoft.com/office/drawing/2014/main" id="{3108F97B-2C36-4C33-9482-C733ACAC907A}"/>
                </a:ext>
              </a:extLst>
            </p:cNvPr>
            <p:cNvSpPr txBox="1"/>
            <p:nvPr/>
          </p:nvSpPr>
          <p:spPr>
            <a:xfrm>
              <a:off x="547128" y="5112878"/>
              <a:ext cx="15928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pctPminNoVars</a:t>
              </a:r>
              <a:endParaRPr lang="en-US" dirty="0"/>
            </a:p>
          </p:txBody>
        </p:sp>
        <p:cxnSp>
          <p:nvCxnSpPr>
            <p:cNvPr id="85" name="Straight Connector 42">
              <a:extLst>
                <a:ext uri="{FF2B5EF4-FFF2-40B4-BE49-F238E27FC236}">
                  <a16:creationId xmlns:a16="http://schemas.microsoft.com/office/drawing/2014/main" id="{5FEA2057-8B1F-43E8-8D44-0082FE5906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2" y="3545565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43">
              <a:extLst>
                <a:ext uri="{FF2B5EF4-FFF2-40B4-BE49-F238E27FC236}">
                  <a16:creationId xmlns:a16="http://schemas.microsoft.com/office/drawing/2014/main" id="{9E97592B-F365-484A-8DFD-20E41CCEB149}"/>
                </a:ext>
              </a:extLst>
            </p:cNvPr>
            <p:cNvSpPr txBox="1"/>
            <p:nvPr/>
          </p:nvSpPr>
          <p:spPr>
            <a:xfrm>
              <a:off x="4017326" y="5102794"/>
              <a:ext cx="167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pctPminkvarlimit</a:t>
              </a:r>
              <a:endParaRPr lang="en-US" dirty="0"/>
            </a:p>
          </p:txBody>
        </p:sp>
        <p:cxnSp>
          <p:nvCxnSpPr>
            <p:cNvPr id="87" name="Straight Connector 45">
              <a:extLst>
                <a:ext uri="{FF2B5EF4-FFF2-40B4-BE49-F238E27FC236}">
                  <a16:creationId xmlns:a16="http://schemas.microsoft.com/office/drawing/2014/main" id="{AAD5850F-C984-4599-BEE5-A7B2B177B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2" y="3760712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46">
              <a:extLst>
                <a:ext uri="{FF2B5EF4-FFF2-40B4-BE49-F238E27FC236}">
                  <a16:creationId xmlns:a16="http://schemas.microsoft.com/office/drawing/2014/main" id="{FEA97EB0-2351-4807-9925-9322552A464D}"/>
                </a:ext>
              </a:extLst>
            </p:cNvPr>
            <p:cNvSpPr txBox="1"/>
            <p:nvPr/>
          </p:nvSpPr>
          <p:spPr>
            <a:xfrm>
              <a:off x="6228966" y="3528421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kvarLimit</a:t>
              </a:r>
              <a:endParaRPr lang="en-US" sz="1200" dirty="0"/>
            </a:p>
          </p:txBody>
        </p:sp>
        <p:cxnSp>
          <p:nvCxnSpPr>
            <p:cNvPr id="89" name="Straight Connector 56">
              <a:extLst>
                <a:ext uri="{FF2B5EF4-FFF2-40B4-BE49-F238E27FC236}">
                  <a16:creationId xmlns:a16="http://schemas.microsoft.com/office/drawing/2014/main" id="{A7EF3402-95A1-4F17-BB90-E9EF8371EC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52551" y="3760713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62">
              <a:extLst>
                <a:ext uri="{FF2B5EF4-FFF2-40B4-BE49-F238E27FC236}">
                  <a16:creationId xmlns:a16="http://schemas.microsoft.com/office/drawing/2014/main" id="{AA6FCF84-FC3E-4B54-9438-55E3B1978F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0" y="4221966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ight Brace 71">
              <a:extLst>
                <a:ext uri="{FF2B5EF4-FFF2-40B4-BE49-F238E27FC236}">
                  <a16:creationId xmlns:a16="http://schemas.microsoft.com/office/drawing/2014/main" id="{FB8DD2BE-C348-4B16-B410-979332E44003}"/>
                </a:ext>
              </a:extLst>
            </p:cNvPr>
            <p:cNvSpPr/>
            <p:nvPr/>
          </p:nvSpPr>
          <p:spPr bwMode="auto">
            <a:xfrm rot="5400000">
              <a:off x="1425385" y="4311074"/>
              <a:ext cx="285664" cy="256670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Brace 72">
              <a:extLst>
                <a:ext uri="{FF2B5EF4-FFF2-40B4-BE49-F238E27FC236}">
                  <a16:creationId xmlns:a16="http://schemas.microsoft.com/office/drawing/2014/main" id="{C470D36D-4CDC-4754-9958-F5703B12A3FC}"/>
                </a:ext>
              </a:extLst>
            </p:cNvPr>
            <p:cNvSpPr/>
            <p:nvPr/>
          </p:nvSpPr>
          <p:spPr bwMode="auto">
            <a:xfrm rot="5400000">
              <a:off x="4599478" y="3695879"/>
              <a:ext cx="285664" cy="37814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73">
              <a:extLst>
                <a:ext uri="{FF2B5EF4-FFF2-40B4-BE49-F238E27FC236}">
                  <a16:creationId xmlns:a16="http://schemas.microsoft.com/office/drawing/2014/main" id="{BB674A45-BCBE-4683-BE6C-1C939BF12EEC}"/>
                </a:ext>
              </a:extLst>
            </p:cNvPr>
            <p:cNvSpPr txBox="1"/>
            <p:nvPr/>
          </p:nvSpPr>
          <p:spPr>
            <a:xfrm>
              <a:off x="1114589" y="5741929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94" name="TextBox 74">
              <a:extLst>
                <a:ext uri="{FF2B5EF4-FFF2-40B4-BE49-F238E27FC236}">
                  <a16:creationId xmlns:a16="http://schemas.microsoft.com/office/drawing/2014/main" id="{F12F2BCF-B4D0-43C1-888B-B77DDB268925}"/>
                </a:ext>
              </a:extLst>
            </p:cNvPr>
            <p:cNvSpPr txBox="1"/>
            <p:nvPr/>
          </p:nvSpPr>
          <p:spPr>
            <a:xfrm>
              <a:off x="4329375" y="5749502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sp>
        <p:nvSpPr>
          <p:cNvPr id="26" name="Retângulo 2">
            <a:extLst>
              <a:ext uri="{FF2B5EF4-FFF2-40B4-BE49-F238E27FC236}">
                <a16:creationId xmlns:a16="http://schemas.microsoft.com/office/drawing/2014/main" id="{7AA270CB-2188-4E78-B571-D89E4F09B472}"/>
              </a:ext>
            </a:extLst>
          </p:cNvPr>
          <p:cNvSpPr/>
          <p:nvPr/>
        </p:nvSpPr>
        <p:spPr>
          <a:xfrm>
            <a:off x="552289" y="52606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CutInAC</a:t>
            </a:r>
            <a:r>
              <a:rPr lang="en-US" sz="1600" dirty="0"/>
              <a:t> &lt; </a:t>
            </a:r>
            <a:r>
              <a:rPr lang="en-US" sz="1600" dirty="0" err="1"/>
              <a:t>pctPminNoVars</a:t>
            </a:r>
            <a:endParaRPr lang="en-US" sz="1600" dirty="0"/>
          </a:p>
          <a:p>
            <a:pPr lvl="1"/>
            <a:r>
              <a:rPr lang="en-US" sz="1200" dirty="0" err="1"/>
              <a:t>pctPminkvarLimit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 err="1"/>
              <a:t>pctPminNoVars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16.666% of kVA (200kW)/eff(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36F75-625F-4B0E-AE7D-49B2C5A4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72" y="1548248"/>
            <a:ext cx="4582900" cy="343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11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1.3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pctPminNoVars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 err="1"/>
              <a:t>pctPminkvarLimit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16.666% of kVA (200kW)/eff(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94294FB-3899-4D37-9194-B105E6173583}"/>
              </a:ext>
            </a:extLst>
          </p:cNvPr>
          <p:cNvGrpSpPr/>
          <p:nvPr/>
        </p:nvGrpSpPr>
        <p:grpSpPr>
          <a:xfrm>
            <a:off x="30072" y="2010922"/>
            <a:ext cx="6697032" cy="2661944"/>
            <a:chOff x="-118318" y="2430847"/>
            <a:chExt cx="7484207" cy="3657209"/>
          </a:xfrm>
        </p:grpSpPr>
        <p:sp>
          <p:nvSpPr>
            <p:cNvPr id="76" name="Freeform: Shape 32">
              <a:extLst>
                <a:ext uri="{FF2B5EF4-FFF2-40B4-BE49-F238E27FC236}">
                  <a16:creationId xmlns:a16="http://schemas.microsoft.com/office/drawing/2014/main" id="{ED30CDC8-F197-43D0-B5A1-5F8C38B61B42}"/>
                </a:ext>
              </a:extLst>
            </p:cNvPr>
            <p:cNvSpPr/>
            <p:nvPr/>
          </p:nvSpPr>
          <p:spPr bwMode="auto">
            <a:xfrm>
              <a:off x="2851571" y="3759491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Arrow Connector 33">
              <a:extLst>
                <a:ext uri="{FF2B5EF4-FFF2-40B4-BE49-F238E27FC236}">
                  <a16:creationId xmlns:a16="http://schemas.microsoft.com/office/drawing/2014/main" id="{D4763CCB-369D-4710-8243-04C58438A7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1" y="2769402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34">
              <a:extLst>
                <a:ext uri="{FF2B5EF4-FFF2-40B4-BE49-F238E27FC236}">
                  <a16:creationId xmlns:a16="http://schemas.microsoft.com/office/drawing/2014/main" id="{13AF3769-C10A-4C24-8EF6-3549948ECE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4" y="4831467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35">
              <a:extLst>
                <a:ext uri="{FF2B5EF4-FFF2-40B4-BE49-F238E27FC236}">
                  <a16:creationId xmlns:a16="http://schemas.microsoft.com/office/drawing/2014/main" id="{058A0191-8389-4BC5-888E-8BC6C777DA26}"/>
                </a:ext>
              </a:extLst>
            </p:cNvPr>
            <p:cNvSpPr txBox="1"/>
            <p:nvPr/>
          </p:nvSpPr>
          <p:spPr>
            <a:xfrm>
              <a:off x="6799584" y="4784008"/>
              <a:ext cx="566305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Pac</a:t>
              </a:r>
            </a:p>
          </p:txBody>
        </p:sp>
        <p:sp>
          <p:nvSpPr>
            <p:cNvPr id="80" name="TextBox 36">
              <a:extLst>
                <a:ext uri="{FF2B5EF4-FFF2-40B4-BE49-F238E27FC236}">
                  <a16:creationId xmlns:a16="http://schemas.microsoft.com/office/drawing/2014/main" id="{AA2BFA06-ADF1-4D8E-BEA8-C9614FA8434D}"/>
                </a:ext>
              </a:extLst>
            </p:cNvPr>
            <p:cNvSpPr txBox="1"/>
            <p:nvPr/>
          </p:nvSpPr>
          <p:spPr>
            <a:xfrm>
              <a:off x="-118318" y="2430847"/>
              <a:ext cx="613025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Qac</a:t>
              </a:r>
              <a:endParaRPr lang="en-US" dirty="0"/>
            </a:p>
          </p:txBody>
        </p:sp>
        <p:sp>
          <p:nvSpPr>
            <p:cNvPr id="81" name="TextBox 37">
              <a:extLst>
                <a:ext uri="{FF2B5EF4-FFF2-40B4-BE49-F238E27FC236}">
                  <a16:creationId xmlns:a16="http://schemas.microsoft.com/office/drawing/2014/main" id="{6D4C1541-F599-482A-9302-C8AAC83944A5}"/>
                </a:ext>
              </a:extLst>
            </p:cNvPr>
            <p:cNvSpPr txBox="1"/>
            <p:nvPr/>
          </p:nvSpPr>
          <p:spPr>
            <a:xfrm>
              <a:off x="2345329" y="5101895"/>
              <a:ext cx="1236368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CutInAC</a:t>
              </a:r>
              <a:endParaRPr lang="en-US" dirty="0"/>
            </a:p>
          </p:txBody>
        </p:sp>
        <p:cxnSp>
          <p:nvCxnSpPr>
            <p:cNvPr id="83" name="Straight Connector 40">
              <a:extLst>
                <a:ext uri="{FF2B5EF4-FFF2-40B4-BE49-F238E27FC236}">
                  <a16:creationId xmlns:a16="http://schemas.microsoft.com/office/drawing/2014/main" id="{62F90799-DE2B-4E15-AC16-A5456501FE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2553" y="3509455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41">
              <a:extLst>
                <a:ext uri="{FF2B5EF4-FFF2-40B4-BE49-F238E27FC236}">
                  <a16:creationId xmlns:a16="http://schemas.microsoft.com/office/drawing/2014/main" id="{3108F97B-2C36-4C33-9482-C733ACAC907A}"/>
                </a:ext>
              </a:extLst>
            </p:cNvPr>
            <p:cNvSpPr txBox="1"/>
            <p:nvPr/>
          </p:nvSpPr>
          <p:spPr>
            <a:xfrm>
              <a:off x="547128" y="5112878"/>
              <a:ext cx="206444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85" name="Straight Connector 42">
              <a:extLst>
                <a:ext uri="{FF2B5EF4-FFF2-40B4-BE49-F238E27FC236}">
                  <a16:creationId xmlns:a16="http://schemas.microsoft.com/office/drawing/2014/main" id="{5FEA2057-8B1F-43E8-8D44-0082FE5906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2" y="3545565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43">
              <a:extLst>
                <a:ext uri="{FF2B5EF4-FFF2-40B4-BE49-F238E27FC236}">
                  <a16:creationId xmlns:a16="http://schemas.microsoft.com/office/drawing/2014/main" id="{9E97592B-F365-484A-8DFD-20E41CCEB149}"/>
                </a:ext>
              </a:extLst>
            </p:cNvPr>
            <p:cNvSpPr txBox="1"/>
            <p:nvPr/>
          </p:nvSpPr>
          <p:spPr>
            <a:xfrm>
              <a:off x="4017326" y="5102794"/>
              <a:ext cx="167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pctPminkvarlimit</a:t>
              </a:r>
              <a:endParaRPr lang="en-US" dirty="0"/>
            </a:p>
          </p:txBody>
        </p:sp>
        <p:cxnSp>
          <p:nvCxnSpPr>
            <p:cNvPr id="87" name="Straight Connector 45">
              <a:extLst>
                <a:ext uri="{FF2B5EF4-FFF2-40B4-BE49-F238E27FC236}">
                  <a16:creationId xmlns:a16="http://schemas.microsoft.com/office/drawing/2014/main" id="{AAD5850F-C984-4599-BEE5-A7B2B177B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2" y="3760712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46">
              <a:extLst>
                <a:ext uri="{FF2B5EF4-FFF2-40B4-BE49-F238E27FC236}">
                  <a16:creationId xmlns:a16="http://schemas.microsoft.com/office/drawing/2014/main" id="{FEA97EB0-2351-4807-9925-9322552A464D}"/>
                </a:ext>
              </a:extLst>
            </p:cNvPr>
            <p:cNvSpPr txBox="1"/>
            <p:nvPr/>
          </p:nvSpPr>
          <p:spPr>
            <a:xfrm>
              <a:off x="6228966" y="3528421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kvarLimit</a:t>
              </a:r>
              <a:endParaRPr lang="en-US" sz="1200" dirty="0"/>
            </a:p>
          </p:txBody>
        </p:sp>
        <p:cxnSp>
          <p:nvCxnSpPr>
            <p:cNvPr id="89" name="Straight Connector 56">
              <a:extLst>
                <a:ext uri="{FF2B5EF4-FFF2-40B4-BE49-F238E27FC236}">
                  <a16:creationId xmlns:a16="http://schemas.microsoft.com/office/drawing/2014/main" id="{A7EF3402-95A1-4F17-BB90-E9EF8371EC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52551" y="3760713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62">
              <a:extLst>
                <a:ext uri="{FF2B5EF4-FFF2-40B4-BE49-F238E27FC236}">
                  <a16:creationId xmlns:a16="http://schemas.microsoft.com/office/drawing/2014/main" id="{AA6FCF84-FC3E-4B54-9438-55E3B1978F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0" y="4221966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ight Brace 71">
              <a:extLst>
                <a:ext uri="{FF2B5EF4-FFF2-40B4-BE49-F238E27FC236}">
                  <a16:creationId xmlns:a16="http://schemas.microsoft.com/office/drawing/2014/main" id="{FB8DD2BE-C348-4B16-B410-979332E44003}"/>
                </a:ext>
              </a:extLst>
            </p:cNvPr>
            <p:cNvSpPr/>
            <p:nvPr/>
          </p:nvSpPr>
          <p:spPr bwMode="auto">
            <a:xfrm rot="5400000">
              <a:off x="1425385" y="4311074"/>
              <a:ext cx="285664" cy="256670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Brace 72">
              <a:extLst>
                <a:ext uri="{FF2B5EF4-FFF2-40B4-BE49-F238E27FC236}">
                  <a16:creationId xmlns:a16="http://schemas.microsoft.com/office/drawing/2014/main" id="{C470D36D-4CDC-4754-9958-F5703B12A3FC}"/>
                </a:ext>
              </a:extLst>
            </p:cNvPr>
            <p:cNvSpPr/>
            <p:nvPr/>
          </p:nvSpPr>
          <p:spPr bwMode="auto">
            <a:xfrm rot="5400000">
              <a:off x="4599478" y="3695879"/>
              <a:ext cx="285664" cy="37814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73">
              <a:extLst>
                <a:ext uri="{FF2B5EF4-FFF2-40B4-BE49-F238E27FC236}">
                  <a16:creationId xmlns:a16="http://schemas.microsoft.com/office/drawing/2014/main" id="{BB674A45-BCBE-4683-BE6C-1C939BF12EEC}"/>
                </a:ext>
              </a:extLst>
            </p:cNvPr>
            <p:cNvSpPr txBox="1"/>
            <p:nvPr/>
          </p:nvSpPr>
          <p:spPr>
            <a:xfrm>
              <a:off x="1114589" y="5741929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94" name="TextBox 74">
              <a:extLst>
                <a:ext uri="{FF2B5EF4-FFF2-40B4-BE49-F238E27FC236}">
                  <a16:creationId xmlns:a16="http://schemas.microsoft.com/office/drawing/2014/main" id="{F12F2BCF-B4D0-43C1-888B-B77DDB268925}"/>
                </a:ext>
              </a:extLst>
            </p:cNvPr>
            <p:cNvSpPr txBox="1"/>
            <p:nvPr/>
          </p:nvSpPr>
          <p:spPr>
            <a:xfrm>
              <a:off x="4329375" y="5749502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B0E619B-DF00-48F6-AA5F-F7A5D4005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97" y="1997798"/>
            <a:ext cx="4111726" cy="308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3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1.4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pctPminkvarLimit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 err="1"/>
              <a:t>pctPminNoVars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16.666% of kVA (200kW)/eff(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B4F4287-0F3E-4A34-924E-106B73170C2E}"/>
              </a:ext>
            </a:extLst>
          </p:cNvPr>
          <p:cNvGrpSpPr/>
          <p:nvPr/>
        </p:nvGrpSpPr>
        <p:grpSpPr>
          <a:xfrm>
            <a:off x="5976" y="1783797"/>
            <a:ext cx="6271004" cy="3143311"/>
            <a:chOff x="18082" y="1748812"/>
            <a:chExt cx="7481207" cy="3681404"/>
          </a:xfrm>
        </p:grpSpPr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0A97DE23-2AB2-43C2-98B4-21022E3FECD7}"/>
                </a:ext>
              </a:extLst>
            </p:cNvPr>
            <p:cNvSpPr/>
            <p:nvPr/>
          </p:nvSpPr>
          <p:spPr bwMode="auto">
            <a:xfrm>
              <a:off x="2947721" y="3082484"/>
              <a:ext cx="3781479" cy="107593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traight Arrow Connector 27">
              <a:extLst>
                <a:ext uri="{FF2B5EF4-FFF2-40B4-BE49-F238E27FC236}">
                  <a16:creationId xmlns:a16="http://schemas.microsoft.com/office/drawing/2014/main" id="{2947CBFE-C1BF-46A0-A7D9-C254320BD5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7321" y="2087366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28">
              <a:extLst>
                <a:ext uri="{FF2B5EF4-FFF2-40B4-BE49-F238E27FC236}">
                  <a16:creationId xmlns:a16="http://schemas.microsoft.com/office/drawing/2014/main" id="{E91AD79D-2EE4-45E2-B07B-C64E1D7F91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104" y="4149431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Box 29">
              <a:extLst>
                <a:ext uri="{FF2B5EF4-FFF2-40B4-BE49-F238E27FC236}">
                  <a16:creationId xmlns:a16="http://schemas.microsoft.com/office/drawing/2014/main" id="{B9B8FBD2-B815-40D3-A94D-EACFF9D60106}"/>
                </a:ext>
              </a:extLst>
            </p:cNvPr>
            <p:cNvSpPr txBox="1"/>
            <p:nvPr/>
          </p:nvSpPr>
          <p:spPr>
            <a:xfrm>
              <a:off x="6894754" y="4101972"/>
              <a:ext cx="604535" cy="43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Pac</a:t>
              </a:r>
            </a:p>
          </p:txBody>
        </p:sp>
        <p:sp>
          <p:nvSpPr>
            <p:cNvPr id="36" name="TextBox 31">
              <a:extLst>
                <a:ext uri="{FF2B5EF4-FFF2-40B4-BE49-F238E27FC236}">
                  <a16:creationId xmlns:a16="http://schemas.microsoft.com/office/drawing/2014/main" id="{910F5558-9292-41FF-A03A-DA68E1C08C76}"/>
                </a:ext>
              </a:extLst>
            </p:cNvPr>
            <p:cNvSpPr txBox="1"/>
            <p:nvPr/>
          </p:nvSpPr>
          <p:spPr>
            <a:xfrm>
              <a:off x="18082" y="1748812"/>
              <a:ext cx="654409" cy="43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Qac</a:t>
              </a:r>
              <a:endParaRPr lang="en-US" dirty="0"/>
            </a:p>
          </p:txBody>
        </p:sp>
        <p:sp>
          <p:nvSpPr>
            <p:cNvPr id="37" name="TextBox 39">
              <a:extLst>
                <a:ext uri="{FF2B5EF4-FFF2-40B4-BE49-F238E27FC236}">
                  <a16:creationId xmlns:a16="http://schemas.microsoft.com/office/drawing/2014/main" id="{DA42E644-02E0-443B-9F01-DDA732966099}"/>
                </a:ext>
              </a:extLst>
            </p:cNvPr>
            <p:cNvSpPr txBox="1"/>
            <p:nvPr/>
          </p:nvSpPr>
          <p:spPr>
            <a:xfrm>
              <a:off x="981443" y="4380622"/>
              <a:ext cx="1319833" cy="43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CutInAC</a:t>
              </a:r>
              <a:endParaRPr lang="en-US" dirty="0"/>
            </a:p>
          </p:txBody>
        </p:sp>
        <p:cxnSp>
          <p:nvCxnSpPr>
            <p:cNvPr id="39" name="Straight Connector 48">
              <a:extLst>
                <a:ext uri="{FF2B5EF4-FFF2-40B4-BE49-F238E27FC236}">
                  <a16:creationId xmlns:a16="http://schemas.microsoft.com/office/drawing/2014/main" id="{9D113C27-7B57-45F7-A560-A079CB2678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0407" y="2807423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51">
              <a:extLst>
                <a:ext uri="{FF2B5EF4-FFF2-40B4-BE49-F238E27FC236}">
                  <a16:creationId xmlns:a16="http://schemas.microsoft.com/office/drawing/2014/main" id="{F7D3938F-2A13-4150-A634-45E20B4268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7723" y="282741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52">
              <a:extLst>
                <a:ext uri="{FF2B5EF4-FFF2-40B4-BE49-F238E27FC236}">
                  <a16:creationId xmlns:a16="http://schemas.microsoft.com/office/drawing/2014/main" id="{390B85BF-A9A7-40D6-BBC9-89D6A7C1A391}"/>
                </a:ext>
              </a:extLst>
            </p:cNvPr>
            <p:cNvSpPr txBox="1"/>
            <p:nvPr/>
          </p:nvSpPr>
          <p:spPr>
            <a:xfrm>
              <a:off x="2102370" y="4396022"/>
              <a:ext cx="15928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pctPminNoVars</a:t>
              </a:r>
              <a:endParaRPr lang="en-US" dirty="0"/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01398773-2665-47BD-906F-4757BE2FF369}"/>
                </a:ext>
              </a:extLst>
            </p:cNvPr>
            <p:cNvSpPr/>
            <p:nvPr/>
          </p:nvSpPr>
          <p:spPr bwMode="auto">
            <a:xfrm>
              <a:off x="1410407" y="4117021"/>
              <a:ext cx="1537314" cy="8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56">
              <a:extLst>
                <a:ext uri="{FF2B5EF4-FFF2-40B4-BE49-F238E27FC236}">
                  <a16:creationId xmlns:a16="http://schemas.microsoft.com/office/drawing/2014/main" id="{2219B36B-8EB4-4A43-B5D3-9ABFCE5B4CA9}"/>
                </a:ext>
              </a:extLst>
            </p:cNvPr>
            <p:cNvSpPr txBox="1"/>
            <p:nvPr/>
          </p:nvSpPr>
          <p:spPr>
            <a:xfrm>
              <a:off x="6324136" y="2846385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kvarLimit</a:t>
              </a:r>
              <a:endParaRPr lang="en-US" sz="1200" dirty="0"/>
            </a:p>
          </p:txBody>
        </p:sp>
        <p:cxnSp>
          <p:nvCxnSpPr>
            <p:cNvPr id="44" name="Straight Connector 57">
              <a:extLst>
                <a:ext uri="{FF2B5EF4-FFF2-40B4-BE49-F238E27FC236}">
                  <a16:creationId xmlns:a16="http://schemas.microsoft.com/office/drawing/2014/main" id="{C68C5E83-F49A-483D-8F08-373F2BEC92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7320" y="3539930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Right Brace 60">
              <a:extLst>
                <a:ext uri="{FF2B5EF4-FFF2-40B4-BE49-F238E27FC236}">
                  <a16:creationId xmlns:a16="http://schemas.microsoft.com/office/drawing/2014/main" id="{AC2B6C5F-AB30-4DA3-8AE4-7F9C2081C6F8}"/>
                </a:ext>
              </a:extLst>
            </p:cNvPr>
            <p:cNvSpPr/>
            <p:nvPr/>
          </p:nvSpPr>
          <p:spPr bwMode="auto">
            <a:xfrm rot="5400000">
              <a:off x="756548" y="4393045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ight Brace 61">
              <a:extLst>
                <a:ext uri="{FF2B5EF4-FFF2-40B4-BE49-F238E27FC236}">
                  <a16:creationId xmlns:a16="http://schemas.microsoft.com/office/drawing/2014/main" id="{4F94F240-CCEA-46BC-8EA3-840DDFB7B14C}"/>
                </a:ext>
              </a:extLst>
            </p:cNvPr>
            <p:cNvSpPr/>
            <p:nvPr/>
          </p:nvSpPr>
          <p:spPr bwMode="auto">
            <a:xfrm rot="5400000">
              <a:off x="3940646" y="2259840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62">
              <a:extLst>
                <a:ext uri="{FF2B5EF4-FFF2-40B4-BE49-F238E27FC236}">
                  <a16:creationId xmlns:a16="http://schemas.microsoft.com/office/drawing/2014/main" id="{FB907FC6-0FE7-4BD2-8CC5-511847B3554A}"/>
                </a:ext>
              </a:extLst>
            </p:cNvPr>
            <p:cNvSpPr txBox="1"/>
            <p:nvPr/>
          </p:nvSpPr>
          <p:spPr>
            <a:xfrm>
              <a:off x="414728" y="5062164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48" name="TextBox 63">
              <a:extLst>
                <a:ext uri="{FF2B5EF4-FFF2-40B4-BE49-F238E27FC236}">
                  <a16:creationId xmlns:a16="http://schemas.microsoft.com/office/drawing/2014/main" id="{7FC2091A-E98D-46F8-8668-8A2BBC0956B9}"/>
                </a:ext>
              </a:extLst>
            </p:cNvPr>
            <p:cNvSpPr txBox="1"/>
            <p:nvPr/>
          </p:nvSpPr>
          <p:spPr>
            <a:xfrm>
              <a:off x="3650122" y="5091662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A6DA85A2-F8B0-43F2-9270-0BAF498A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77" y="1839871"/>
            <a:ext cx="5010239" cy="3782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2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1.5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pctPminkvarLimit</a:t>
            </a:r>
            <a:r>
              <a:rPr lang="en-US" sz="1600" dirty="0"/>
              <a:t> = -1</a:t>
            </a:r>
          </a:p>
          <a:p>
            <a:r>
              <a:rPr lang="en-US" sz="1600" dirty="0" err="1"/>
              <a:t>pctPminNoVars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CutInAC</a:t>
            </a:r>
            <a:r>
              <a:rPr lang="en-US" sz="1200" dirty="0"/>
              <a:t> = %</a:t>
            </a:r>
            <a:r>
              <a:rPr lang="en-US" sz="1200" dirty="0" err="1"/>
              <a:t>CutIn</a:t>
            </a:r>
            <a:r>
              <a:rPr lang="en-US" sz="1200" dirty="0"/>
              <a:t>/eff(</a:t>
            </a:r>
            <a:r>
              <a:rPr lang="en-US" sz="1200" dirty="0" err="1"/>
              <a:t>Pdc</a:t>
            </a:r>
            <a:r>
              <a:rPr lang="en-US" sz="1200" dirty="0"/>
              <a:t>) = 16.666% of kVA (200kW)/eff(</a:t>
            </a:r>
            <a:r>
              <a:rPr lang="en-US" sz="1200" dirty="0" err="1"/>
              <a:t>Pdc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E809CF9-A196-4E26-BB7F-06C438E8BA03}"/>
              </a:ext>
            </a:extLst>
          </p:cNvPr>
          <p:cNvGrpSpPr/>
          <p:nvPr/>
        </p:nvGrpSpPr>
        <p:grpSpPr>
          <a:xfrm>
            <a:off x="103631" y="1772355"/>
            <a:ext cx="6758464" cy="3188824"/>
            <a:chOff x="-186971" y="1787500"/>
            <a:chExt cx="7552863" cy="3699256"/>
          </a:xfrm>
        </p:grpSpPr>
        <p:sp>
          <p:nvSpPr>
            <p:cNvPr id="61" name="Rectangle 30">
              <a:extLst>
                <a:ext uri="{FF2B5EF4-FFF2-40B4-BE49-F238E27FC236}">
                  <a16:creationId xmlns:a16="http://schemas.microsoft.com/office/drawing/2014/main" id="{F1C894FA-69CC-4DC0-96CE-C62199C0C218}"/>
                </a:ext>
              </a:extLst>
            </p:cNvPr>
            <p:cNvSpPr/>
            <p:nvPr/>
          </p:nvSpPr>
          <p:spPr bwMode="auto">
            <a:xfrm>
              <a:off x="1315240" y="3163493"/>
              <a:ext cx="5327281" cy="106924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Straight Arrow Connector 32">
              <a:extLst>
                <a:ext uri="{FF2B5EF4-FFF2-40B4-BE49-F238E27FC236}">
                  <a16:creationId xmlns:a16="http://schemas.microsoft.com/office/drawing/2014/main" id="{2EF131B2-44E4-45A9-ACCB-7CAFC80DED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4" y="2173404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33">
              <a:extLst>
                <a:ext uri="{FF2B5EF4-FFF2-40B4-BE49-F238E27FC236}">
                  <a16:creationId xmlns:a16="http://schemas.microsoft.com/office/drawing/2014/main" id="{830B920E-4A0F-403E-9A42-DFF75ABDD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7" y="4235469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Box 34">
              <a:extLst>
                <a:ext uri="{FF2B5EF4-FFF2-40B4-BE49-F238E27FC236}">
                  <a16:creationId xmlns:a16="http://schemas.microsoft.com/office/drawing/2014/main" id="{326E6FA1-9B95-431D-BD1D-03957E8F9456}"/>
                </a:ext>
              </a:extLst>
            </p:cNvPr>
            <p:cNvSpPr txBox="1"/>
            <p:nvPr/>
          </p:nvSpPr>
          <p:spPr>
            <a:xfrm>
              <a:off x="6799587" y="4188010"/>
              <a:ext cx="566305" cy="42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Pac</a:t>
              </a:r>
            </a:p>
          </p:txBody>
        </p:sp>
        <p:sp>
          <p:nvSpPr>
            <p:cNvPr id="65" name="TextBox 35">
              <a:extLst>
                <a:ext uri="{FF2B5EF4-FFF2-40B4-BE49-F238E27FC236}">
                  <a16:creationId xmlns:a16="http://schemas.microsoft.com/office/drawing/2014/main" id="{0E4FE259-28C6-48C1-AC58-8FAE81631C25}"/>
                </a:ext>
              </a:extLst>
            </p:cNvPr>
            <p:cNvSpPr txBox="1"/>
            <p:nvPr/>
          </p:nvSpPr>
          <p:spPr>
            <a:xfrm>
              <a:off x="-186971" y="1787500"/>
              <a:ext cx="613025" cy="42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Qac</a:t>
              </a:r>
              <a:endParaRPr lang="en-US" dirty="0"/>
            </a:p>
          </p:txBody>
        </p:sp>
        <p:sp>
          <p:nvSpPr>
            <p:cNvPr id="66" name="TextBox 36">
              <a:extLst>
                <a:ext uri="{FF2B5EF4-FFF2-40B4-BE49-F238E27FC236}">
                  <a16:creationId xmlns:a16="http://schemas.microsoft.com/office/drawing/2014/main" id="{B6AD1632-B288-4FC1-A396-CC1E3913F6DF}"/>
                </a:ext>
              </a:extLst>
            </p:cNvPr>
            <p:cNvSpPr txBox="1"/>
            <p:nvPr/>
          </p:nvSpPr>
          <p:spPr>
            <a:xfrm>
              <a:off x="886276" y="4466660"/>
              <a:ext cx="1236368" cy="42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CutInAC</a:t>
              </a:r>
              <a:endParaRPr lang="en-US" dirty="0"/>
            </a:p>
          </p:txBody>
        </p:sp>
        <p:cxnSp>
          <p:nvCxnSpPr>
            <p:cNvPr id="67" name="Straight Connector 37">
              <a:extLst>
                <a:ext uri="{FF2B5EF4-FFF2-40B4-BE49-F238E27FC236}">
                  <a16:creationId xmlns:a16="http://schemas.microsoft.com/office/drawing/2014/main" id="{76C98A4A-A750-4B98-97EC-0DAE29977E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40" y="2893461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40">
              <a:extLst>
                <a:ext uri="{FF2B5EF4-FFF2-40B4-BE49-F238E27FC236}">
                  <a16:creationId xmlns:a16="http://schemas.microsoft.com/office/drawing/2014/main" id="{56A02BD6-5DF6-4FBA-BCDE-6015BA1434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5" y="3164714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A3E528A6-F67D-456F-BBB3-5C6835882981}"/>
                </a:ext>
              </a:extLst>
            </p:cNvPr>
            <p:cNvSpPr txBox="1"/>
            <p:nvPr/>
          </p:nvSpPr>
          <p:spPr>
            <a:xfrm>
              <a:off x="6228969" y="2932423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kvarLimit</a:t>
              </a:r>
              <a:endParaRPr lang="en-US" sz="1200" dirty="0"/>
            </a:p>
          </p:txBody>
        </p:sp>
        <p:sp>
          <p:nvSpPr>
            <p:cNvPr id="70" name="Right Brace 42">
              <a:extLst>
                <a:ext uri="{FF2B5EF4-FFF2-40B4-BE49-F238E27FC236}">
                  <a16:creationId xmlns:a16="http://schemas.microsoft.com/office/drawing/2014/main" id="{8F84506F-7CDE-443D-94E3-79231DBA05BC}"/>
                </a:ext>
              </a:extLst>
            </p:cNvPr>
            <p:cNvSpPr/>
            <p:nvPr/>
          </p:nvSpPr>
          <p:spPr bwMode="auto">
            <a:xfrm rot="5400000">
              <a:off x="661381" y="4479083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ight Brace 43">
              <a:extLst>
                <a:ext uri="{FF2B5EF4-FFF2-40B4-BE49-F238E27FC236}">
                  <a16:creationId xmlns:a16="http://schemas.microsoft.com/office/drawing/2014/main" id="{5F9235D3-7ADE-4CA2-BB0F-B132BF3BEB88}"/>
                </a:ext>
              </a:extLst>
            </p:cNvPr>
            <p:cNvSpPr/>
            <p:nvPr/>
          </p:nvSpPr>
          <p:spPr bwMode="auto">
            <a:xfrm rot="5400000">
              <a:off x="3845479" y="2345878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TextBox 44">
              <a:extLst>
                <a:ext uri="{FF2B5EF4-FFF2-40B4-BE49-F238E27FC236}">
                  <a16:creationId xmlns:a16="http://schemas.microsoft.com/office/drawing/2014/main" id="{E92B30B4-73BD-44B7-8B4D-E5CC229A7E2B}"/>
                </a:ext>
              </a:extLst>
            </p:cNvPr>
            <p:cNvSpPr txBox="1"/>
            <p:nvPr/>
          </p:nvSpPr>
          <p:spPr>
            <a:xfrm>
              <a:off x="319561" y="5148202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73" name="TextBox 45">
              <a:extLst>
                <a:ext uri="{FF2B5EF4-FFF2-40B4-BE49-F238E27FC236}">
                  <a16:creationId xmlns:a16="http://schemas.microsoft.com/office/drawing/2014/main" id="{C9FF31AD-8DCE-45FF-BD2B-BCE9E40029E9}"/>
                </a:ext>
              </a:extLst>
            </p:cNvPr>
            <p:cNvSpPr txBox="1"/>
            <p:nvPr/>
          </p:nvSpPr>
          <p:spPr>
            <a:xfrm>
              <a:off x="3570195" y="5109120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  <p:cxnSp>
          <p:nvCxnSpPr>
            <p:cNvPr id="74" name="Straight Connector 46">
              <a:extLst>
                <a:ext uri="{FF2B5EF4-FFF2-40B4-BE49-F238E27FC236}">
                  <a16:creationId xmlns:a16="http://schemas.microsoft.com/office/drawing/2014/main" id="{26AD8BC2-08FE-43FD-BFB8-411582FA43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40" y="3163493"/>
              <a:ext cx="53480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ED9AD1-B8AF-4DC3-B706-C717A560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31" y="1724283"/>
            <a:ext cx="4315861" cy="323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9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1.6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 err="1"/>
              <a:t>pctPminkvarLimit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 err="1"/>
              <a:t>pctPminNoVars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 (~zero)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CC9587E-9F12-4954-84BF-136DC3CE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28" y="2076517"/>
            <a:ext cx="5741032" cy="434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007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656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Reactive Power Capabilities PVSystem2</vt:lpstr>
      <vt:lpstr>New PVSystem2’s properties</vt:lpstr>
      <vt:lpstr>Base case DSS for kvar capacitive – Scenarios 1.</vt:lpstr>
      <vt:lpstr>Scenario 1.1</vt:lpstr>
      <vt:lpstr>Scenario 1.2</vt:lpstr>
      <vt:lpstr>Scenario 1.3</vt:lpstr>
      <vt:lpstr>Scenario 1.4</vt:lpstr>
      <vt:lpstr>Scenario 1.5</vt:lpstr>
      <vt:lpstr>Scenario 1.6</vt:lpstr>
      <vt:lpstr>Scenario 1.7</vt:lpstr>
      <vt:lpstr>Base case DSS for kvar indutive – PVSystem only – Scenarios 2.</vt:lpstr>
      <vt:lpstr>Scenario 2.1</vt:lpstr>
      <vt:lpstr>Scenario 2.2</vt:lpstr>
      <vt:lpstr>Scenario 2.3</vt:lpstr>
      <vt:lpstr>Scenario 2.4</vt:lpstr>
      <vt:lpstr>Scenario 2.5</vt:lpstr>
      <vt:lpstr>Scenario 2.6</vt:lpstr>
      <vt:lpstr>Scenario 2.7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169</cp:revision>
  <dcterms:created xsi:type="dcterms:W3CDTF">2019-01-11T11:29:02Z</dcterms:created>
  <dcterms:modified xsi:type="dcterms:W3CDTF">2019-09-03T18:13:34Z</dcterms:modified>
</cp:coreProperties>
</file>