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61"/>
  </p:notesMasterIdLst>
  <p:sldIdLst>
    <p:sldId id="283" r:id="rId5"/>
    <p:sldId id="258" r:id="rId6"/>
    <p:sldId id="257" r:id="rId7"/>
    <p:sldId id="340" r:id="rId8"/>
    <p:sldId id="341" r:id="rId9"/>
    <p:sldId id="342" r:id="rId10"/>
    <p:sldId id="259" r:id="rId11"/>
    <p:sldId id="347" r:id="rId12"/>
    <p:sldId id="343" r:id="rId13"/>
    <p:sldId id="260" r:id="rId14"/>
    <p:sldId id="261" r:id="rId15"/>
    <p:sldId id="262" r:id="rId16"/>
    <p:sldId id="264" r:id="rId17"/>
    <p:sldId id="265" r:id="rId18"/>
    <p:sldId id="266" r:id="rId19"/>
    <p:sldId id="267" r:id="rId20"/>
    <p:sldId id="268" r:id="rId21"/>
    <p:sldId id="269" r:id="rId22"/>
    <p:sldId id="270" r:id="rId23"/>
    <p:sldId id="271" r:id="rId24"/>
    <p:sldId id="273" r:id="rId25"/>
    <p:sldId id="274" r:id="rId26"/>
    <p:sldId id="275" r:id="rId27"/>
    <p:sldId id="276" r:id="rId28"/>
    <p:sldId id="277" r:id="rId29"/>
    <p:sldId id="278" r:id="rId30"/>
    <p:sldId id="279" r:id="rId31"/>
    <p:sldId id="280" r:id="rId32"/>
    <p:sldId id="281" r:id="rId33"/>
    <p:sldId id="289" r:id="rId34"/>
    <p:sldId id="291" r:id="rId35"/>
    <p:sldId id="290" r:id="rId36"/>
    <p:sldId id="282" r:id="rId37"/>
    <p:sldId id="284" r:id="rId38"/>
    <p:sldId id="285" r:id="rId39"/>
    <p:sldId id="286" r:id="rId40"/>
    <p:sldId id="287" r:id="rId41"/>
    <p:sldId id="288" r:id="rId42"/>
    <p:sldId id="307" r:id="rId43"/>
    <p:sldId id="292" r:id="rId44"/>
    <p:sldId id="293" r:id="rId45"/>
    <p:sldId id="294" r:id="rId46"/>
    <p:sldId id="295" r:id="rId47"/>
    <p:sldId id="296" r:id="rId48"/>
    <p:sldId id="297" r:id="rId49"/>
    <p:sldId id="445" r:id="rId50"/>
    <p:sldId id="461" r:id="rId51"/>
    <p:sldId id="462" r:id="rId52"/>
    <p:sldId id="463" r:id="rId53"/>
    <p:sldId id="464" r:id="rId54"/>
    <p:sldId id="298" r:id="rId55"/>
    <p:sldId id="299" r:id="rId56"/>
    <p:sldId id="300" r:id="rId57"/>
    <p:sldId id="471" r:id="rId58"/>
    <p:sldId id="475" r:id="rId59"/>
    <p:sldId id="339" r:id="rId60"/>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66" autoAdjust="0"/>
  </p:normalViewPr>
  <p:slideViewPr>
    <p:cSldViewPr snapToGrid="0">
      <p:cViewPr varScale="1">
        <p:scale>
          <a:sx n="87" d="100"/>
          <a:sy n="87" d="100"/>
        </p:scale>
        <p:origin x="1358" y="5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4DE146-455A-4DB0-A34F-3281236A86E4}"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FB717317-F7B1-495A-9D75-47F0FCDDA3E7}">
      <dgm:prSet phldrT="[Text]"/>
      <dgm:spPr/>
      <dgm:t>
        <a:bodyPr/>
        <a:lstStyle/>
        <a:p>
          <a:r>
            <a:rPr lang="en-US" dirty="0"/>
            <a:t>Grid Devices</a:t>
          </a:r>
        </a:p>
      </dgm:t>
    </dgm:pt>
    <dgm:pt modelId="{5FA5415B-EBF2-499E-839F-397CDA96F0DB}" type="parTrans" cxnId="{679537CF-81BC-4E8A-99A5-20FEC3700C89}">
      <dgm:prSet/>
      <dgm:spPr/>
      <dgm:t>
        <a:bodyPr/>
        <a:lstStyle/>
        <a:p>
          <a:endParaRPr lang="en-US"/>
        </a:p>
      </dgm:t>
    </dgm:pt>
    <dgm:pt modelId="{AD038874-EA95-4C8F-BD28-13A469D5CBF6}" type="sibTrans" cxnId="{679537CF-81BC-4E8A-99A5-20FEC3700C89}">
      <dgm:prSet/>
      <dgm:spPr/>
      <dgm:t>
        <a:bodyPr/>
        <a:lstStyle/>
        <a:p>
          <a:endParaRPr lang="en-US"/>
        </a:p>
      </dgm:t>
    </dgm:pt>
    <dgm:pt modelId="{ED8BE0BB-8429-4BD3-A5AA-2FDF498F8ED1}">
      <dgm:prSet phldrT="[Text]"/>
      <dgm:spPr/>
      <dgm:t>
        <a:bodyPr/>
        <a:lstStyle/>
        <a:p>
          <a:r>
            <a:rPr lang="en-US" dirty="0"/>
            <a:t>Quasi-static time-series (QSTS)</a:t>
          </a:r>
        </a:p>
      </dgm:t>
    </dgm:pt>
    <dgm:pt modelId="{92952F05-0C77-4F3B-9DFC-62E5019B8F45}" type="parTrans" cxnId="{9562A4A2-7056-438A-9C29-22FFA612487B}">
      <dgm:prSet/>
      <dgm:spPr/>
      <dgm:t>
        <a:bodyPr/>
        <a:lstStyle/>
        <a:p>
          <a:endParaRPr lang="en-US"/>
        </a:p>
      </dgm:t>
    </dgm:pt>
    <dgm:pt modelId="{94C3D7BD-3F1E-425A-8609-EBA0F14A62C5}" type="sibTrans" cxnId="{9562A4A2-7056-438A-9C29-22FFA612487B}">
      <dgm:prSet/>
      <dgm:spPr/>
      <dgm:t>
        <a:bodyPr/>
        <a:lstStyle/>
        <a:p>
          <a:endParaRPr lang="en-US"/>
        </a:p>
      </dgm:t>
    </dgm:pt>
    <dgm:pt modelId="{1CCFB8DC-6C42-49B9-BD99-3CAC9DDF1E41}">
      <dgm:prSet phldrT="[Text]"/>
      <dgm:spPr/>
      <dgm:t>
        <a:bodyPr/>
        <a:lstStyle/>
        <a:p>
          <a:r>
            <a:rPr lang="en-US" dirty="0"/>
            <a:t>Full library of traditional assets (lines, conductors, transformers, cap banks, switches, etc.)</a:t>
          </a:r>
        </a:p>
      </dgm:t>
    </dgm:pt>
    <dgm:pt modelId="{EE67BE51-5C42-45AA-A017-BCC471507E5E}" type="parTrans" cxnId="{0775EEA7-8863-45A4-983C-C65CF1F0C8B5}">
      <dgm:prSet/>
      <dgm:spPr/>
      <dgm:t>
        <a:bodyPr/>
        <a:lstStyle/>
        <a:p>
          <a:endParaRPr lang="en-US"/>
        </a:p>
      </dgm:t>
    </dgm:pt>
    <dgm:pt modelId="{22CEDD82-D352-4C39-97A1-7784E01B331E}" type="sibTrans" cxnId="{0775EEA7-8863-45A4-983C-C65CF1F0C8B5}">
      <dgm:prSet/>
      <dgm:spPr/>
      <dgm:t>
        <a:bodyPr/>
        <a:lstStyle/>
        <a:p>
          <a:endParaRPr lang="en-US"/>
        </a:p>
      </dgm:t>
    </dgm:pt>
    <dgm:pt modelId="{3CDB01A6-EC2A-46A2-A0EC-93194BC1F581}">
      <dgm:prSet phldrT="[Text]"/>
      <dgm:spPr/>
      <dgm:t>
        <a:bodyPr/>
        <a:lstStyle/>
        <a:p>
          <a:r>
            <a:rPr lang="en-US" dirty="0"/>
            <a:t>Line Reg/LTC, cap banks</a:t>
          </a:r>
        </a:p>
      </dgm:t>
    </dgm:pt>
    <dgm:pt modelId="{15D64306-EFF5-4162-A715-9BAF8D5B95E9}" type="parTrans" cxnId="{6452BB4B-E54A-4151-B183-2343854222B6}">
      <dgm:prSet/>
      <dgm:spPr/>
      <dgm:t>
        <a:bodyPr/>
        <a:lstStyle/>
        <a:p>
          <a:endParaRPr lang="en-US"/>
        </a:p>
      </dgm:t>
    </dgm:pt>
    <dgm:pt modelId="{C75267E4-3362-41C1-9637-98F17868D41F}" type="sibTrans" cxnId="{6452BB4B-E54A-4151-B183-2343854222B6}">
      <dgm:prSet/>
      <dgm:spPr/>
      <dgm:t>
        <a:bodyPr/>
        <a:lstStyle/>
        <a:p>
          <a:endParaRPr lang="en-US"/>
        </a:p>
      </dgm:t>
    </dgm:pt>
    <dgm:pt modelId="{5EE68AB6-9F92-4430-85EC-317EA4A6C7AD}">
      <dgm:prSet phldrT="[Text]"/>
      <dgm:spPr/>
      <dgm:t>
        <a:bodyPr/>
        <a:lstStyle/>
        <a:p>
          <a:r>
            <a:rPr lang="en-US" dirty="0"/>
            <a:t>DER smart inverter</a:t>
          </a:r>
        </a:p>
      </dgm:t>
    </dgm:pt>
    <dgm:pt modelId="{CF442E2C-B5CC-4043-8548-24A37750C611}" type="parTrans" cxnId="{8E27F341-9E86-43D7-B853-0D054886AD3F}">
      <dgm:prSet/>
      <dgm:spPr/>
      <dgm:t>
        <a:bodyPr/>
        <a:lstStyle/>
        <a:p>
          <a:endParaRPr lang="en-US"/>
        </a:p>
      </dgm:t>
    </dgm:pt>
    <dgm:pt modelId="{BCBA0D5A-5618-4263-A9D1-48F95221F449}" type="sibTrans" cxnId="{8E27F341-9E86-43D7-B853-0D054886AD3F}">
      <dgm:prSet/>
      <dgm:spPr/>
      <dgm:t>
        <a:bodyPr/>
        <a:lstStyle/>
        <a:p>
          <a:endParaRPr lang="en-US"/>
        </a:p>
      </dgm:t>
    </dgm:pt>
    <dgm:pt modelId="{A8F3B89E-0E79-4806-B7C9-EB9E12FD4013}">
      <dgm:prSet phldrT="[Text]"/>
      <dgm:spPr/>
      <dgm:t>
        <a:bodyPr/>
        <a:lstStyle/>
        <a:p>
          <a:r>
            <a:rPr lang="en-US" dirty="0"/>
            <a:t>Solution Capabilities</a:t>
          </a:r>
        </a:p>
      </dgm:t>
    </dgm:pt>
    <dgm:pt modelId="{8A56F9AD-A253-45BF-9E5B-9B9EB37793BD}" type="parTrans" cxnId="{BEE8D186-A467-4205-93B7-4B0D922695C3}">
      <dgm:prSet/>
      <dgm:spPr/>
      <dgm:t>
        <a:bodyPr/>
        <a:lstStyle/>
        <a:p>
          <a:endParaRPr lang="en-US"/>
        </a:p>
      </dgm:t>
    </dgm:pt>
    <dgm:pt modelId="{58BFD7EF-6DDE-4163-8C02-E7F43A438078}" type="sibTrans" cxnId="{BEE8D186-A467-4205-93B7-4B0D922695C3}">
      <dgm:prSet/>
      <dgm:spPr/>
      <dgm:t>
        <a:bodyPr/>
        <a:lstStyle/>
        <a:p>
          <a:endParaRPr lang="en-US"/>
        </a:p>
      </dgm:t>
    </dgm:pt>
    <dgm:pt modelId="{8897CF26-1B1A-4FED-B83F-7DDB8A91ED35}">
      <dgm:prSet phldrT="[Text]"/>
      <dgm:spPr/>
      <dgm:t>
        <a:bodyPr/>
        <a:lstStyle/>
        <a:p>
          <a:r>
            <a:rPr lang="en-US" dirty="0"/>
            <a:t>Unbalanced multi-phase power flow</a:t>
          </a:r>
        </a:p>
      </dgm:t>
    </dgm:pt>
    <dgm:pt modelId="{A4ECCD6E-9A45-45D5-BE19-EEEDAE008395}" type="parTrans" cxnId="{94C041E3-7285-4944-BD5A-65D5A187C5B5}">
      <dgm:prSet/>
      <dgm:spPr/>
      <dgm:t>
        <a:bodyPr/>
        <a:lstStyle/>
        <a:p>
          <a:endParaRPr lang="en-US"/>
        </a:p>
      </dgm:t>
    </dgm:pt>
    <dgm:pt modelId="{97060836-8C89-45F6-8913-E58277CED874}" type="sibTrans" cxnId="{94C041E3-7285-4944-BD5A-65D5A187C5B5}">
      <dgm:prSet/>
      <dgm:spPr/>
      <dgm:t>
        <a:bodyPr/>
        <a:lstStyle/>
        <a:p>
          <a:endParaRPr lang="en-US"/>
        </a:p>
      </dgm:t>
    </dgm:pt>
    <dgm:pt modelId="{F81F389B-9DE3-4B9D-A73D-C64C5D749CFE}">
      <dgm:prSet phldrT="[Text]"/>
      <dgm:spPr/>
      <dgm:t>
        <a:bodyPr/>
        <a:lstStyle/>
        <a:p>
          <a:r>
            <a:rPr lang="en-US" dirty="0"/>
            <a:t>Fault analysis</a:t>
          </a:r>
        </a:p>
      </dgm:t>
    </dgm:pt>
    <dgm:pt modelId="{51E33FD6-B1E7-4FF1-A033-C9B311D8F86E}" type="parTrans" cxnId="{4C056C76-89EA-4BA5-A241-6878668F2C1E}">
      <dgm:prSet/>
      <dgm:spPr/>
      <dgm:t>
        <a:bodyPr/>
        <a:lstStyle/>
        <a:p>
          <a:endParaRPr lang="en-US"/>
        </a:p>
      </dgm:t>
    </dgm:pt>
    <dgm:pt modelId="{CA7F30F1-33AB-4355-BC78-F7EFC870D8B8}" type="sibTrans" cxnId="{4C056C76-89EA-4BA5-A241-6878668F2C1E}">
      <dgm:prSet/>
      <dgm:spPr/>
      <dgm:t>
        <a:bodyPr/>
        <a:lstStyle/>
        <a:p>
          <a:endParaRPr lang="en-US"/>
        </a:p>
      </dgm:t>
    </dgm:pt>
    <dgm:pt modelId="{0E35F9B8-971D-4342-B330-482F75F25D87}">
      <dgm:prSet phldrT="[Text]"/>
      <dgm:spPr/>
      <dgm:t>
        <a:bodyPr/>
        <a:lstStyle/>
        <a:p>
          <a:r>
            <a:rPr lang="en-US" dirty="0"/>
            <a:t>Harmonic analysis</a:t>
          </a:r>
        </a:p>
      </dgm:t>
    </dgm:pt>
    <dgm:pt modelId="{E27066E1-7088-46F9-AE8F-46EC4D85839E}" type="parTrans" cxnId="{7394B222-AEFE-45F5-BDD9-FDFA899351E5}">
      <dgm:prSet/>
      <dgm:spPr/>
      <dgm:t>
        <a:bodyPr/>
        <a:lstStyle/>
        <a:p>
          <a:endParaRPr lang="en-US"/>
        </a:p>
      </dgm:t>
    </dgm:pt>
    <dgm:pt modelId="{35BAEEEB-2791-4FB5-AF8F-34F81CDFE8D1}" type="sibTrans" cxnId="{7394B222-AEFE-45F5-BDD9-FDFA899351E5}">
      <dgm:prSet/>
      <dgm:spPr/>
      <dgm:t>
        <a:bodyPr/>
        <a:lstStyle/>
        <a:p>
          <a:endParaRPr lang="en-US"/>
        </a:p>
      </dgm:t>
    </dgm:pt>
    <dgm:pt modelId="{B442D379-0A4C-464E-9083-F9717DFF27E3}">
      <dgm:prSet phldrT="[Text]"/>
      <dgm:spPr/>
      <dgm:t>
        <a:bodyPr/>
        <a:lstStyle/>
        <a:p>
          <a:r>
            <a:rPr lang="en-US" dirty="0"/>
            <a:t>Controls</a:t>
          </a:r>
        </a:p>
      </dgm:t>
    </dgm:pt>
    <dgm:pt modelId="{2713A0DB-AA90-44E6-8B0C-9105057396C4}" type="parTrans" cxnId="{014D990A-9D48-4E14-A324-2F4C145563C1}">
      <dgm:prSet/>
      <dgm:spPr/>
      <dgm:t>
        <a:bodyPr/>
        <a:lstStyle/>
        <a:p>
          <a:endParaRPr lang="en-US"/>
        </a:p>
      </dgm:t>
    </dgm:pt>
    <dgm:pt modelId="{92512954-77DC-4F08-ABA9-AFD0D17A44D9}" type="sibTrans" cxnId="{014D990A-9D48-4E14-A324-2F4C145563C1}">
      <dgm:prSet/>
      <dgm:spPr/>
      <dgm:t>
        <a:bodyPr/>
        <a:lstStyle/>
        <a:p>
          <a:endParaRPr lang="en-US"/>
        </a:p>
      </dgm:t>
    </dgm:pt>
    <dgm:pt modelId="{E487AE7E-D07C-48B3-9686-E42D58D878C2}">
      <dgm:prSet phldrT="[Text]"/>
      <dgm:spPr/>
      <dgm:t>
        <a:bodyPr/>
        <a:lstStyle/>
        <a:p>
          <a:r>
            <a:rPr lang="en-US" dirty="0"/>
            <a:t>Energy storage dispatch</a:t>
          </a:r>
        </a:p>
      </dgm:t>
    </dgm:pt>
    <dgm:pt modelId="{08C804F8-F6CE-45C8-97EA-4C7835F1798C}" type="parTrans" cxnId="{5B821687-4D3B-4EDA-8664-CCC2E8504363}">
      <dgm:prSet/>
      <dgm:spPr/>
      <dgm:t>
        <a:bodyPr/>
        <a:lstStyle/>
        <a:p>
          <a:endParaRPr lang="en-US"/>
        </a:p>
      </dgm:t>
    </dgm:pt>
    <dgm:pt modelId="{6FDE42A2-2F17-4B4D-826A-FDDDEF5E1C4C}" type="sibTrans" cxnId="{5B821687-4D3B-4EDA-8664-CCC2E8504363}">
      <dgm:prSet/>
      <dgm:spPr/>
      <dgm:t>
        <a:bodyPr/>
        <a:lstStyle/>
        <a:p>
          <a:endParaRPr lang="en-US"/>
        </a:p>
      </dgm:t>
    </dgm:pt>
    <dgm:pt modelId="{CD981289-6A41-4450-ACAC-64E855625300}">
      <dgm:prSet phldrT="[Text]"/>
      <dgm:spPr/>
      <dgm:t>
        <a:bodyPr/>
        <a:lstStyle/>
        <a:p>
          <a:r>
            <a:rPr lang="en-US" dirty="0"/>
            <a:t>DMS/DERMS</a:t>
          </a:r>
        </a:p>
      </dgm:t>
    </dgm:pt>
    <dgm:pt modelId="{4DEF6E28-AB10-45CC-8F56-15B507629591}" type="parTrans" cxnId="{515CFFDC-649B-4CAD-A617-CE3241BF1F14}">
      <dgm:prSet/>
      <dgm:spPr/>
      <dgm:t>
        <a:bodyPr/>
        <a:lstStyle/>
        <a:p>
          <a:endParaRPr lang="en-US"/>
        </a:p>
      </dgm:t>
    </dgm:pt>
    <dgm:pt modelId="{34A78DEE-1210-4E08-B859-5A221B1B2DF3}" type="sibTrans" cxnId="{515CFFDC-649B-4CAD-A617-CE3241BF1F14}">
      <dgm:prSet/>
      <dgm:spPr/>
      <dgm:t>
        <a:bodyPr/>
        <a:lstStyle/>
        <a:p>
          <a:endParaRPr lang="en-US"/>
        </a:p>
      </dgm:t>
    </dgm:pt>
    <dgm:pt modelId="{BC12C535-65C2-4974-A55F-C31C791B375E}">
      <dgm:prSet phldrT="[Text]"/>
      <dgm:spPr/>
      <dgm:t>
        <a:bodyPr/>
        <a:lstStyle/>
        <a:p>
          <a:r>
            <a:rPr lang="en-US" dirty="0"/>
            <a:t>VVO</a:t>
          </a:r>
        </a:p>
      </dgm:t>
    </dgm:pt>
    <dgm:pt modelId="{9836FE43-36F3-4C04-A9EF-F4EE5C9CAF3F}" type="parTrans" cxnId="{3A7A4686-86C3-4086-BA00-B7BB394CD443}">
      <dgm:prSet/>
      <dgm:spPr/>
      <dgm:t>
        <a:bodyPr/>
        <a:lstStyle/>
        <a:p>
          <a:endParaRPr lang="en-US"/>
        </a:p>
      </dgm:t>
    </dgm:pt>
    <dgm:pt modelId="{3C5BF073-D20A-49FE-89B3-ACDAE9BAC7D9}" type="sibTrans" cxnId="{3A7A4686-86C3-4086-BA00-B7BB394CD443}">
      <dgm:prSet/>
      <dgm:spPr/>
      <dgm:t>
        <a:bodyPr/>
        <a:lstStyle/>
        <a:p>
          <a:endParaRPr lang="en-US"/>
        </a:p>
      </dgm:t>
    </dgm:pt>
    <dgm:pt modelId="{162BF46F-87B1-4EB6-9C46-3C17C089D63B}">
      <dgm:prSet phldrT="[Text]"/>
      <dgm:spPr/>
      <dgm:t>
        <a:bodyPr/>
        <a:lstStyle/>
        <a:p>
          <a:r>
            <a:rPr lang="en-US" dirty="0"/>
            <a:t>Load models</a:t>
          </a:r>
        </a:p>
      </dgm:t>
    </dgm:pt>
    <dgm:pt modelId="{6E54CFDC-439B-401A-9476-A7B1B96B983C}" type="parTrans" cxnId="{7E7030B0-3B84-448B-B819-14384C812C54}">
      <dgm:prSet/>
      <dgm:spPr/>
      <dgm:t>
        <a:bodyPr/>
        <a:lstStyle/>
        <a:p>
          <a:endParaRPr lang="en-US"/>
        </a:p>
      </dgm:t>
    </dgm:pt>
    <dgm:pt modelId="{529915B4-82A4-4B92-8A75-0454D2F7FECA}" type="sibTrans" cxnId="{7E7030B0-3B84-448B-B819-14384C812C54}">
      <dgm:prSet/>
      <dgm:spPr/>
      <dgm:t>
        <a:bodyPr/>
        <a:lstStyle/>
        <a:p>
          <a:endParaRPr lang="en-US"/>
        </a:p>
      </dgm:t>
    </dgm:pt>
    <dgm:pt modelId="{FE274AED-BFAF-44AB-9F1C-93444FF47DDF}">
      <dgm:prSet phldrT="[Text]"/>
      <dgm:spPr/>
      <dgm:t>
        <a:bodyPr/>
        <a:lstStyle/>
        <a:p>
          <a:r>
            <a:rPr lang="en-US" dirty="0"/>
            <a:t>Linear and non-linear analysis</a:t>
          </a:r>
        </a:p>
      </dgm:t>
    </dgm:pt>
    <dgm:pt modelId="{62A8D275-68C1-41AB-8246-E6827AAB7D89}" type="parTrans" cxnId="{5493EBDA-6DBB-493B-966B-4E02F9650F24}">
      <dgm:prSet/>
      <dgm:spPr/>
      <dgm:t>
        <a:bodyPr/>
        <a:lstStyle/>
        <a:p>
          <a:endParaRPr lang="en-US"/>
        </a:p>
      </dgm:t>
    </dgm:pt>
    <dgm:pt modelId="{FCD6F619-8F2E-4F99-846B-6C0F090D77D2}" type="sibTrans" cxnId="{5493EBDA-6DBB-493B-966B-4E02F9650F24}">
      <dgm:prSet/>
      <dgm:spPr/>
      <dgm:t>
        <a:bodyPr/>
        <a:lstStyle/>
        <a:p>
          <a:endParaRPr lang="en-US"/>
        </a:p>
      </dgm:t>
    </dgm:pt>
    <dgm:pt modelId="{13142CD0-CFA5-43D6-BF54-28497B6D60AB}">
      <dgm:prSet phldrT="[Text]"/>
      <dgm:spPr/>
      <dgm:t>
        <a:bodyPr/>
        <a:lstStyle/>
        <a:p>
          <a:r>
            <a:rPr lang="en-US" dirty="0"/>
            <a:t>Stray voltage/current analysis</a:t>
          </a:r>
        </a:p>
      </dgm:t>
    </dgm:pt>
    <dgm:pt modelId="{5D7FAE7E-E8F4-4F43-B446-E764DADAF209}" type="parTrans" cxnId="{A0643664-5054-436B-B61E-08B638672C9B}">
      <dgm:prSet/>
      <dgm:spPr/>
      <dgm:t>
        <a:bodyPr/>
        <a:lstStyle/>
        <a:p>
          <a:endParaRPr lang="en-US"/>
        </a:p>
      </dgm:t>
    </dgm:pt>
    <dgm:pt modelId="{C678A320-F2AF-4F24-9A28-62AA718E07C5}" type="sibTrans" cxnId="{A0643664-5054-436B-B61E-08B638672C9B}">
      <dgm:prSet/>
      <dgm:spPr/>
      <dgm:t>
        <a:bodyPr/>
        <a:lstStyle/>
        <a:p>
          <a:endParaRPr lang="en-US"/>
        </a:p>
      </dgm:t>
    </dgm:pt>
    <dgm:pt modelId="{79709ACE-0A60-4062-A867-EC1849661103}">
      <dgm:prSet phldrT="[Text]"/>
      <dgm:spPr/>
      <dgm:t>
        <a:bodyPr/>
        <a:lstStyle/>
        <a:p>
          <a:r>
            <a:rPr lang="en-US" dirty="0"/>
            <a:t>Price modeling/dispatch</a:t>
          </a:r>
        </a:p>
      </dgm:t>
    </dgm:pt>
    <dgm:pt modelId="{DFF23488-347E-43B0-B621-2B0FADD743ED}" type="parTrans" cxnId="{7A6A7F44-5674-4239-8B0A-E1C88FB7E625}">
      <dgm:prSet/>
      <dgm:spPr/>
      <dgm:t>
        <a:bodyPr/>
        <a:lstStyle/>
        <a:p>
          <a:endParaRPr lang="en-US"/>
        </a:p>
      </dgm:t>
    </dgm:pt>
    <dgm:pt modelId="{AAE63602-4F58-4D90-BEBE-3FA5713E56E7}" type="sibTrans" cxnId="{7A6A7F44-5674-4239-8B0A-E1C88FB7E625}">
      <dgm:prSet/>
      <dgm:spPr/>
      <dgm:t>
        <a:bodyPr/>
        <a:lstStyle/>
        <a:p>
          <a:endParaRPr lang="en-US"/>
        </a:p>
      </dgm:t>
    </dgm:pt>
    <dgm:pt modelId="{4662699A-3690-462B-9820-435368F4491B}">
      <dgm:prSet phldrT="[Text]"/>
      <dgm:spPr/>
      <dgm:t>
        <a:bodyPr/>
        <a:lstStyle/>
        <a:p>
          <a:r>
            <a:rPr lang="en-US" dirty="0"/>
            <a:t>Flicker analysis</a:t>
          </a:r>
        </a:p>
      </dgm:t>
    </dgm:pt>
    <dgm:pt modelId="{BF7638EF-3167-4E58-8645-0DBF43999D49}" type="parTrans" cxnId="{037FF225-F627-42DE-BD68-D186499B2519}">
      <dgm:prSet/>
      <dgm:spPr/>
      <dgm:t>
        <a:bodyPr/>
        <a:lstStyle/>
        <a:p>
          <a:endParaRPr lang="en-US"/>
        </a:p>
      </dgm:t>
    </dgm:pt>
    <dgm:pt modelId="{7657726F-FDDB-430B-AD2E-8EC52D0F64F8}" type="sibTrans" cxnId="{037FF225-F627-42DE-BD68-D186499B2519}">
      <dgm:prSet/>
      <dgm:spPr/>
      <dgm:t>
        <a:bodyPr/>
        <a:lstStyle/>
        <a:p>
          <a:endParaRPr lang="en-US"/>
        </a:p>
      </dgm:t>
    </dgm:pt>
    <dgm:pt modelId="{F42DC847-8E43-4088-8CAE-E27CED66602F}">
      <dgm:prSet phldrT="[Text]"/>
      <dgm:spPr/>
      <dgm:t>
        <a:bodyPr/>
        <a:lstStyle/>
        <a:p>
          <a:r>
            <a:rPr lang="en-US"/>
            <a:t>Automation</a:t>
          </a:r>
          <a:endParaRPr lang="en-US" dirty="0"/>
        </a:p>
      </dgm:t>
    </dgm:pt>
    <dgm:pt modelId="{C5F27441-3118-47C5-A152-F23C50E7CC77}" type="parTrans" cxnId="{FC93F0CC-ADEC-48FF-94A4-8F4D28173141}">
      <dgm:prSet/>
      <dgm:spPr/>
      <dgm:t>
        <a:bodyPr/>
        <a:lstStyle/>
        <a:p>
          <a:endParaRPr lang="en-US"/>
        </a:p>
      </dgm:t>
    </dgm:pt>
    <dgm:pt modelId="{8FF27C57-8A40-4F84-B6E3-66CF2F79A318}" type="sibTrans" cxnId="{FC93F0CC-ADEC-48FF-94A4-8F4D28173141}">
      <dgm:prSet/>
      <dgm:spPr/>
      <dgm:t>
        <a:bodyPr/>
        <a:lstStyle/>
        <a:p>
          <a:endParaRPr lang="en-US"/>
        </a:p>
      </dgm:t>
    </dgm:pt>
    <dgm:pt modelId="{C1F981FD-94C0-467A-B49E-BAEC370E1C43}">
      <dgm:prSet phldrT="[Text]"/>
      <dgm:spPr/>
      <dgm:t>
        <a:bodyPr/>
        <a:lstStyle/>
        <a:p>
          <a:r>
            <a:rPr lang="en-US" dirty="0"/>
            <a:t>Distribution automation</a:t>
          </a:r>
        </a:p>
      </dgm:t>
    </dgm:pt>
    <dgm:pt modelId="{E3DE29E0-198E-4535-95D2-7E37D97D18C1}" type="parTrans" cxnId="{3ACE1CB0-6D8E-42FF-95D5-504506F3C341}">
      <dgm:prSet/>
      <dgm:spPr/>
      <dgm:t>
        <a:bodyPr/>
        <a:lstStyle/>
        <a:p>
          <a:endParaRPr lang="en-US"/>
        </a:p>
      </dgm:t>
    </dgm:pt>
    <dgm:pt modelId="{FCDB963C-3E63-4C8C-861A-8F2C9AAAB2DF}" type="sibTrans" cxnId="{3ACE1CB0-6D8E-42FF-95D5-504506F3C341}">
      <dgm:prSet/>
      <dgm:spPr/>
      <dgm:t>
        <a:bodyPr/>
        <a:lstStyle/>
        <a:p>
          <a:endParaRPr lang="en-US"/>
        </a:p>
      </dgm:t>
    </dgm:pt>
    <dgm:pt modelId="{575E37D5-B10E-4EB0-87D9-3B9DD2E8958A}">
      <dgm:prSet phldrT="[Text]"/>
      <dgm:spPr/>
      <dgm:t>
        <a:bodyPr/>
        <a:lstStyle/>
        <a:p>
          <a:r>
            <a:rPr lang="en-US" dirty="0"/>
            <a:t>Load transfers</a:t>
          </a:r>
        </a:p>
      </dgm:t>
    </dgm:pt>
    <dgm:pt modelId="{A8FE5914-B6D3-4918-AA93-85B8D69B6BF0}" type="parTrans" cxnId="{91A80FBB-70F0-4ABC-802A-02723DD602D1}">
      <dgm:prSet/>
      <dgm:spPr/>
      <dgm:t>
        <a:bodyPr/>
        <a:lstStyle/>
        <a:p>
          <a:endParaRPr lang="en-US"/>
        </a:p>
      </dgm:t>
    </dgm:pt>
    <dgm:pt modelId="{8EDC4A29-72C7-40A4-ABE5-C889E98D1417}" type="sibTrans" cxnId="{91A80FBB-70F0-4ABC-802A-02723DD602D1}">
      <dgm:prSet/>
      <dgm:spPr/>
      <dgm:t>
        <a:bodyPr/>
        <a:lstStyle/>
        <a:p>
          <a:endParaRPr lang="en-US"/>
        </a:p>
      </dgm:t>
    </dgm:pt>
    <dgm:pt modelId="{7D32CE08-10E4-49E2-A428-81087DA627FA}">
      <dgm:prSet phldrT="[Text]"/>
      <dgm:spPr/>
      <dgm:t>
        <a:bodyPr/>
        <a:lstStyle/>
        <a:p>
          <a:r>
            <a:rPr lang="en-US" dirty="0"/>
            <a:t>FLISR (Fault Location, Isolation, and Service Restoration)</a:t>
          </a:r>
        </a:p>
      </dgm:t>
    </dgm:pt>
    <dgm:pt modelId="{3068D170-84F0-4694-A60D-3431396F01D9}" type="parTrans" cxnId="{98CB325C-98BA-4EE8-9BF9-53565FA6EBBD}">
      <dgm:prSet/>
      <dgm:spPr/>
      <dgm:t>
        <a:bodyPr/>
        <a:lstStyle/>
        <a:p>
          <a:endParaRPr lang="en-US"/>
        </a:p>
      </dgm:t>
    </dgm:pt>
    <dgm:pt modelId="{0782386C-9A7B-4852-B6E8-85F7BE46ACE7}" type="sibTrans" cxnId="{98CB325C-98BA-4EE8-9BF9-53565FA6EBBD}">
      <dgm:prSet/>
      <dgm:spPr/>
      <dgm:t>
        <a:bodyPr/>
        <a:lstStyle/>
        <a:p>
          <a:endParaRPr lang="en-US"/>
        </a:p>
      </dgm:t>
    </dgm:pt>
    <dgm:pt modelId="{95FA5C23-435E-43F3-983E-8016C7B62ECB}" type="pres">
      <dgm:prSet presAssocID="{984DE146-455A-4DB0-A34F-3281236A86E4}" presName="linear" presStyleCnt="0">
        <dgm:presLayoutVars>
          <dgm:animLvl val="lvl"/>
          <dgm:resizeHandles val="exact"/>
        </dgm:presLayoutVars>
      </dgm:prSet>
      <dgm:spPr/>
    </dgm:pt>
    <dgm:pt modelId="{A7227798-B450-4497-809B-1369C244E7D7}" type="pres">
      <dgm:prSet presAssocID="{A8F3B89E-0E79-4806-B7C9-EB9E12FD4013}" presName="parentText" presStyleLbl="node1" presStyleIdx="0" presStyleCnt="4">
        <dgm:presLayoutVars>
          <dgm:chMax val="0"/>
          <dgm:bulletEnabled val="1"/>
        </dgm:presLayoutVars>
      </dgm:prSet>
      <dgm:spPr/>
    </dgm:pt>
    <dgm:pt modelId="{585B5044-96E9-4960-AB97-5B00C49B0AFE}" type="pres">
      <dgm:prSet presAssocID="{A8F3B89E-0E79-4806-B7C9-EB9E12FD4013}" presName="childText" presStyleLbl="revTx" presStyleIdx="0" presStyleCnt="4">
        <dgm:presLayoutVars>
          <dgm:bulletEnabled val="1"/>
        </dgm:presLayoutVars>
      </dgm:prSet>
      <dgm:spPr/>
    </dgm:pt>
    <dgm:pt modelId="{E2C6C0C5-9C03-4CBF-95B6-6682E516DB13}" type="pres">
      <dgm:prSet presAssocID="{FB717317-F7B1-495A-9D75-47F0FCDDA3E7}" presName="parentText" presStyleLbl="node1" presStyleIdx="1" presStyleCnt="4">
        <dgm:presLayoutVars>
          <dgm:chMax val="0"/>
          <dgm:bulletEnabled val="1"/>
        </dgm:presLayoutVars>
      </dgm:prSet>
      <dgm:spPr/>
    </dgm:pt>
    <dgm:pt modelId="{AD284B58-6828-4CEC-BC35-E5979F40F0FE}" type="pres">
      <dgm:prSet presAssocID="{FB717317-F7B1-495A-9D75-47F0FCDDA3E7}" presName="childText" presStyleLbl="revTx" presStyleIdx="1" presStyleCnt="4">
        <dgm:presLayoutVars>
          <dgm:bulletEnabled val="1"/>
        </dgm:presLayoutVars>
      </dgm:prSet>
      <dgm:spPr/>
    </dgm:pt>
    <dgm:pt modelId="{22E15E88-1047-4876-BA86-447A3463695A}" type="pres">
      <dgm:prSet presAssocID="{B442D379-0A4C-464E-9083-F9717DFF27E3}" presName="parentText" presStyleLbl="node1" presStyleIdx="2" presStyleCnt="4">
        <dgm:presLayoutVars>
          <dgm:chMax val="0"/>
          <dgm:bulletEnabled val="1"/>
        </dgm:presLayoutVars>
      </dgm:prSet>
      <dgm:spPr/>
    </dgm:pt>
    <dgm:pt modelId="{774A68B6-3E3A-4BA9-8E88-3833DB2833F9}" type="pres">
      <dgm:prSet presAssocID="{B442D379-0A4C-464E-9083-F9717DFF27E3}" presName="childText" presStyleLbl="revTx" presStyleIdx="2" presStyleCnt="4">
        <dgm:presLayoutVars>
          <dgm:bulletEnabled val="1"/>
        </dgm:presLayoutVars>
      </dgm:prSet>
      <dgm:spPr/>
    </dgm:pt>
    <dgm:pt modelId="{AF5B46B8-88EE-4436-B336-27DC83626841}" type="pres">
      <dgm:prSet presAssocID="{F42DC847-8E43-4088-8CAE-E27CED66602F}" presName="parentText" presStyleLbl="node1" presStyleIdx="3" presStyleCnt="4">
        <dgm:presLayoutVars>
          <dgm:chMax val="0"/>
          <dgm:bulletEnabled val="1"/>
        </dgm:presLayoutVars>
      </dgm:prSet>
      <dgm:spPr/>
    </dgm:pt>
    <dgm:pt modelId="{74604D28-80FF-4E1E-839E-FDE93F769C8F}" type="pres">
      <dgm:prSet presAssocID="{F42DC847-8E43-4088-8CAE-E27CED66602F}" presName="childText" presStyleLbl="revTx" presStyleIdx="3" presStyleCnt="4">
        <dgm:presLayoutVars>
          <dgm:bulletEnabled val="1"/>
        </dgm:presLayoutVars>
      </dgm:prSet>
      <dgm:spPr/>
    </dgm:pt>
  </dgm:ptLst>
  <dgm:cxnLst>
    <dgm:cxn modelId="{014D990A-9D48-4E14-A324-2F4C145563C1}" srcId="{984DE146-455A-4DB0-A34F-3281236A86E4}" destId="{B442D379-0A4C-464E-9083-F9717DFF27E3}" srcOrd="2" destOrd="0" parTransId="{2713A0DB-AA90-44E6-8B0C-9105057396C4}" sibTransId="{92512954-77DC-4F08-ABA9-AFD0D17A44D9}"/>
    <dgm:cxn modelId="{EECB9812-8B9E-43F8-9002-AFB4FE395BE4}" type="presOf" srcId="{ED8BE0BB-8429-4BD3-A5AA-2FDF498F8ED1}" destId="{585B5044-96E9-4960-AB97-5B00C49B0AFE}" srcOrd="0" destOrd="1" presId="urn:microsoft.com/office/officeart/2005/8/layout/vList2"/>
    <dgm:cxn modelId="{AD8C9415-1E6C-49EC-9F21-62B48B4EFA08}" type="presOf" srcId="{E487AE7E-D07C-48B3-9686-E42D58D878C2}" destId="{774A68B6-3E3A-4BA9-8E88-3833DB2833F9}" srcOrd="0" destOrd="2" presId="urn:microsoft.com/office/officeart/2005/8/layout/vList2"/>
    <dgm:cxn modelId="{F1ABC315-42E8-4740-80FB-317EB7097770}" type="presOf" srcId="{3CDB01A6-EC2A-46A2-A0EC-93194BC1F581}" destId="{774A68B6-3E3A-4BA9-8E88-3833DB2833F9}" srcOrd="0" destOrd="0" presId="urn:microsoft.com/office/officeart/2005/8/layout/vList2"/>
    <dgm:cxn modelId="{17C8CE15-F2AD-4CA2-9CBA-84140855C27C}" type="presOf" srcId="{575E37D5-B10E-4EB0-87D9-3B9DD2E8958A}" destId="{74604D28-80FF-4E1E-839E-FDE93F769C8F}" srcOrd="0" destOrd="1" presId="urn:microsoft.com/office/officeart/2005/8/layout/vList2"/>
    <dgm:cxn modelId="{7394B222-AEFE-45F5-BDD9-FDFA899351E5}" srcId="{A8F3B89E-0E79-4806-B7C9-EB9E12FD4013}" destId="{0E35F9B8-971D-4342-B330-482F75F25D87}" srcOrd="3" destOrd="0" parTransId="{E27066E1-7088-46F9-AE8F-46EC4D85839E}" sibTransId="{35BAEEEB-2791-4FB5-AF8F-34F81CDFE8D1}"/>
    <dgm:cxn modelId="{037FF225-F627-42DE-BD68-D186499B2519}" srcId="{A8F3B89E-0E79-4806-B7C9-EB9E12FD4013}" destId="{4662699A-3690-462B-9820-435368F4491B}" srcOrd="4" destOrd="0" parTransId="{BF7638EF-3167-4E58-8645-0DBF43999D49}" sibTransId="{7657726F-FDDB-430B-AD2E-8EC52D0F64F8}"/>
    <dgm:cxn modelId="{E4E98834-8FC7-4015-A393-D7FB195B0257}" type="presOf" srcId="{1CCFB8DC-6C42-49B9-BD99-3CAC9DDF1E41}" destId="{AD284B58-6828-4CEC-BC35-E5979F40F0FE}" srcOrd="0" destOrd="0" presId="urn:microsoft.com/office/officeart/2005/8/layout/vList2"/>
    <dgm:cxn modelId="{D9D88A36-4D62-40D3-A20E-6EA9112713C7}" type="presOf" srcId="{C1F981FD-94C0-467A-B49E-BAEC370E1C43}" destId="{74604D28-80FF-4E1E-839E-FDE93F769C8F}" srcOrd="0" destOrd="0" presId="urn:microsoft.com/office/officeart/2005/8/layout/vList2"/>
    <dgm:cxn modelId="{98CB325C-98BA-4EE8-9BF9-53565FA6EBBD}" srcId="{F42DC847-8E43-4088-8CAE-E27CED66602F}" destId="{7D32CE08-10E4-49E2-A428-81087DA627FA}" srcOrd="2" destOrd="0" parTransId="{3068D170-84F0-4694-A60D-3431396F01D9}" sibTransId="{0782386C-9A7B-4852-B6E8-85F7BE46ACE7}"/>
    <dgm:cxn modelId="{8E27F341-9E86-43D7-B853-0D054886AD3F}" srcId="{B442D379-0A4C-464E-9083-F9717DFF27E3}" destId="{5EE68AB6-9F92-4430-85EC-317EA4A6C7AD}" srcOrd="1" destOrd="0" parTransId="{CF442E2C-B5CC-4043-8548-24A37750C611}" sibTransId="{BCBA0D5A-5618-4263-A9D1-48F95221F449}"/>
    <dgm:cxn modelId="{A0643664-5054-436B-B61E-08B638672C9B}" srcId="{A8F3B89E-0E79-4806-B7C9-EB9E12FD4013}" destId="{13142CD0-CFA5-43D6-BF54-28497B6D60AB}" srcOrd="6" destOrd="0" parTransId="{5D7FAE7E-E8F4-4F43-B446-E764DADAF209}" sibTransId="{C678A320-F2AF-4F24-9A28-62AA718E07C5}"/>
    <dgm:cxn modelId="{7A6A7F44-5674-4239-8B0A-E1C88FB7E625}" srcId="{B442D379-0A4C-464E-9083-F9717DFF27E3}" destId="{79709ACE-0A60-4062-A867-EC1849661103}" srcOrd="5" destOrd="0" parTransId="{DFF23488-347E-43B0-B621-2B0FADD743ED}" sibTransId="{AAE63602-4F58-4D90-BEBE-3FA5713E56E7}"/>
    <dgm:cxn modelId="{6B3B0245-E621-4C0F-8E3B-2DB6060B0FC3}" type="presOf" srcId="{F81F389B-9DE3-4B9D-A73D-C64C5D749CFE}" destId="{585B5044-96E9-4960-AB97-5B00C49B0AFE}" srcOrd="0" destOrd="2" presId="urn:microsoft.com/office/officeart/2005/8/layout/vList2"/>
    <dgm:cxn modelId="{AE983D47-D022-4F03-94F2-D86823D2174B}" type="presOf" srcId="{0E35F9B8-971D-4342-B330-482F75F25D87}" destId="{585B5044-96E9-4960-AB97-5B00C49B0AFE}" srcOrd="0" destOrd="3" presId="urn:microsoft.com/office/officeart/2005/8/layout/vList2"/>
    <dgm:cxn modelId="{3321084A-D899-4331-9E2E-C34EA476005C}" type="presOf" srcId="{FE274AED-BFAF-44AB-9F1C-93444FF47DDF}" destId="{585B5044-96E9-4960-AB97-5B00C49B0AFE}" srcOrd="0" destOrd="5" presId="urn:microsoft.com/office/officeart/2005/8/layout/vList2"/>
    <dgm:cxn modelId="{6452BB4B-E54A-4151-B183-2343854222B6}" srcId="{B442D379-0A4C-464E-9083-F9717DFF27E3}" destId="{3CDB01A6-EC2A-46A2-A0EC-93194BC1F581}" srcOrd="0" destOrd="0" parTransId="{15D64306-EFF5-4162-A715-9BAF8D5B95E9}" sibTransId="{C75267E4-3362-41C1-9637-98F17868D41F}"/>
    <dgm:cxn modelId="{CF3CFB4B-0818-452F-9E61-65E60459A068}" type="presOf" srcId="{CD981289-6A41-4450-ACAC-64E855625300}" destId="{774A68B6-3E3A-4BA9-8E88-3833DB2833F9}" srcOrd="0" destOrd="3" presId="urn:microsoft.com/office/officeart/2005/8/layout/vList2"/>
    <dgm:cxn modelId="{4C056C76-89EA-4BA5-A241-6878668F2C1E}" srcId="{A8F3B89E-0E79-4806-B7C9-EB9E12FD4013}" destId="{F81F389B-9DE3-4B9D-A73D-C64C5D749CFE}" srcOrd="2" destOrd="0" parTransId="{51E33FD6-B1E7-4FF1-A033-C9B311D8F86E}" sibTransId="{CA7F30F1-33AB-4355-BC78-F7EFC870D8B8}"/>
    <dgm:cxn modelId="{557E2F58-F5BF-4E6C-83A8-19C613932B82}" type="presOf" srcId="{7D32CE08-10E4-49E2-A428-81087DA627FA}" destId="{74604D28-80FF-4E1E-839E-FDE93F769C8F}" srcOrd="0" destOrd="2" presId="urn:microsoft.com/office/officeart/2005/8/layout/vList2"/>
    <dgm:cxn modelId="{0C34DD79-F5AF-409A-BD9A-EFDEE4C3903D}" type="presOf" srcId="{4662699A-3690-462B-9820-435368F4491B}" destId="{585B5044-96E9-4960-AB97-5B00C49B0AFE}" srcOrd="0" destOrd="4" presId="urn:microsoft.com/office/officeart/2005/8/layout/vList2"/>
    <dgm:cxn modelId="{3A7A4686-86C3-4086-BA00-B7BB394CD443}" srcId="{B442D379-0A4C-464E-9083-F9717DFF27E3}" destId="{BC12C535-65C2-4974-A55F-C31C791B375E}" srcOrd="4" destOrd="0" parTransId="{9836FE43-36F3-4C04-A9EF-F4EE5C9CAF3F}" sibTransId="{3C5BF073-D20A-49FE-89B3-ACDAE9BAC7D9}"/>
    <dgm:cxn modelId="{BEE8D186-A467-4205-93B7-4B0D922695C3}" srcId="{984DE146-455A-4DB0-A34F-3281236A86E4}" destId="{A8F3B89E-0E79-4806-B7C9-EB9E12FD4013}" srcOrd="0" destOrd="0" parTransId="{8A56F9AD-A253-45BF-9E5B-9B9EB37793BD}" sibTransId="{58BFD7EF-6DDE-4163-8C02-E7F43A438078}"/>
    <dgm:cxn modelId="{5B821687-4D3B-4EDA-8664-CCC2E8504363}" srcId="{B442D379-0A4C-464E-9083-F9717DFF27E3}" destId="{E487AE7E-D07C-48B3-9686-E42D58D878C2}" srcOrd="2" destOrd="0" parTransId="{08C804F8-F6CE-45C8-97EA-4C7835F1798C}" sibTransId="{6FDE42A2-2F17-4B4D-826A-FDDDEF5E1C4C}"/>
    <dgm:cxn modelId="{04A9A48A-9727-457D-827F-A82FC117D0BE}" type="presOf" srcId="{5EE68AB6-9F92-4430-85EC-317EA4A6C7AD}" destId="{774A68B6-3E3A-4BA9-8E88-3833DB2833F9}" srcOrd="0" destOrd="1" presId="urn:microsoft.com/office/officeart/2005/8/layout/vList2"/>
    <dgm:cxn modelId="{4C1A6F9E-876D-4B69-BC07-6BF0DE0A51CE}" type="presOf" srcId="{BC12C535-65C2-4974-A55F-C31C791B375E}" destId="{774A68B6-3E3A-4BA9-8E88-3833DB2833F9}" srcOrd="0" destOrd="4" presId="urn:microsoft.com/office/officeart/2005/8/layout/vList2"/>
    <dgm:cxn modelId="{9562A4A2-7056-438A-9C29-22FFA612487B}" srcId="{A8F3B89E-0E79-4806-B7C9-EB9E12FD4013}" destId="{ED8BE0BB-8429-4BD3-A5AA-2FDF498F8ED1}" srcOrd="1" destOrd="0" parTransId="{92952F05-0C77-4F3B-9DFC-62E5019B8F45}" sibTransId="{94C3D7BD-3F1E-425A-8609-EBA0F14A62C5}"/>
    <dgm:cxn modelId="{991AA9A4-B9C1-4D75-84A7-2A68DB19C6A5}" type="presOf" srcId="{F42DC847-8E43-4088-8CAE-E27CED66602F}" destId="{AF5B46B8-88EE-4436-B336-27DC83626841}" srcOrd="0" destOrd="0" presId="urn:microsoft.com/office/officeart/2005/8/layout/vList2"/>
    <dgm:cxn modelId="{0775EEA7-8863-45A4-983C-C65CF1F0C8B5}" srcId="{FB717317-F7B1-495A-9D75-47F0FCDDA3E7}" destId="{1CCFB8DC-6C42-49B9-BD99-3CAC9DDF1E41}" srcOrd="0" destOrd="0" parTransId="{EE67BE51-5C42-45AA-A017-BCC471507E5E}" sibTransId="{22CEDD82-D352-4C39-97A1-7784E01B331E}"/>
    <dgm:cxn modelId="{3ACE1CB0-6D8E-42FF-95D5-504506F3C341}" srcId="{F42DC847-8E43-4088-8CAE-E27CED66602F}" destId="{C1F981FD-94C0-467A-B49E-BAEC370E1C43}" srcOrd="0" destOrd="0" parTransId="{E3DE29E0-198E-4535-95D2-7E37D97D18C1}" sibTransId="{FCDB963C-3E63-4C8C-861A-8F2C9AAAB2DF}"/>
    <dgm:cxn modelId="{7E7030B0-3B84-448B-B819-14384C812C54}" srcId="{FB717317-F7B1-495A-9D75-47F0FCDDA3E7}" destId="{162BF46F-87B1-4EB6-9C46-3C17C089D63B}" srcOrd="1" destOrd="0" parTransId="{6E54CFDC-439B-401A-9476-A7B1B96B983C}" sibTransId="{529915B4-82A4-4B92-8A75-0454D2F7FECA}"/>
    <dgm:cxn modelId="{AF954BB0-5181-4478-9B77-FB3B256C9D15}" type="presOf" srcId="{8897CF26-1B1A-4FED-B83F-7DDB8A91ED35}" destId="{585B5044-96E9-4960-AB97-5B00C49B0AFE}" srcOrd="0" destOrd="0" presId="urn:microsoft.com/office/officeart/2005/8/layout/vList2"/>
    <dgm:cxn modelId="{91A80FBB-70F0-4ABC-802A-02723DD602D1}" srcId="{F42DC847-8E43-4088-8CAE-E27CED66602F}" destId="{575E37D5-B10E-4EB0-87D9-3B9DD2E8958A}" srcOrd="1" destOrd="0" parTransId="{A8FE5914-B6D3-4918-AA93-85B8D69B6BF0}" sibTransId="{8EDC4A29-72C7-40A4-ABE5-C889E98D1417}"/>
    <dgm:cxn modelId="{999F35BF-A509-46F8-BA7F-360A1E8A7AD6}" type="presOf" srcId="{984DE146-455A-4DB0-A34F-3281236A86E4}" destId="{95FA5C23-435E-43F3-983E-8016C7B62ECB}" srcOrd="0" destOrd="0" presId="urn:microsoft.com/office/officeart/2005/8/layout/vList2"/>
    <dgm:cxn modelId="{04E9C8BF-F3B5-4C21-A524-4A26678F3197}" type="presOf" srcId="{13142CD0-CFA5-43D6-BF54-28497B6D60AB}" destId="{585B5044-96E9-4960-AB97-5B00C49B0AFE}" srcOrd="0" destOrd="6" presId="urn:microsoft.com/office/officeart/2005/8/layout/vList2"/>
    <dgm:cxn modelId="{E0A05DC0-0B24-4C6D-92E4-2EE76CD4EB67}" type="presOf" srcId="{FB717317-F7B1-495A-9D75-47F0FCDDA3E7}" destId="{E2C6C0C5-9C03-4CBF-95B6-6682E516DB13}" srcOrd="0" destOrd="0" presId="urn:microsoft.com/office/officeart/2005/8/layout/vList2"/>
    <dgm:cxn modelId="{97B37FC7-6929-4F84-8703-F5315C4F4FBA}" type="presOf" srcId="{B442D379-0A4C-464E-9083-F9717DFF27E3}" destId="{22E15E88-1047-4876-BA86-447A3463695A}" srcOrd="0" destOrd="0" presId="urn:microsoft.com/office/officeart/2005/8/layout/vList2"/>
    <dgm:cxn modelId="{B3B2F5C7-190B-4707-A512-47EEC7319C22}" type="presOf" srcId="{A8F3B89E-0E79-4806-B7C9-EB9E12FD4013}" destId="{A7227798-B450-4497-809B-1369C244E7D7}" srcOrd="0" destOrd="0" presId="urn:microsoft.com/office/officeart/2005/8/layout/vList2"/>
    <dgm:cxn modelId="{FC93F0CC-ADEC-48FF-94A4-8F4D28173141}" srcId="{984DE146-455A-4DB0-A34F-3281236A86E4}" destId="{F42DC847-8E43-4088-8CAE-E27CED66602F}" srcOrd="3" destOrd="0" parTransId="{C5F27441-3118-47C5-A152-F23C50E7CC77}" sibTransId="{8FF27C57-8A40-4F84-B6E3-66CF2F79A318}"/>
    <dgm:cxn modelId="{679537CF-81BC-4E8A-99A5-20FEC3700C89}" srcId="{984DE146-455A-4DB0-A34F-3281236A86E4}" destId="{FB717317-F7B1-495A-9D75-47F0FCDDA3E7}" srcOrd="1" destOrd="0" parTransId="{5FA5415B-EBF2-499E-839F-397CDA96F0DB}" sibTransId="{AD038874-EA95-4C8F-BD28-13A469D5CBF6}"/>
    <dgm:cxn modelId="{07977FD9-7DB9-4DBF-A98A-0684D55A354D}" type="presOf" srcId="{162BF46F-87B1-4EB6-9C46-3C17C089D63B}" destId="{AD284B58-6828-4CEC-BC35-E5979F40F0FE}" srcOrd="0" destOrd="1" presId="urn:microsoft.com/office/officeart/2005/8/layout/vList2"/>
    <dgm:cxn modelId="{5493EBDA-6DBB-493B-966B-4E02F9650F24}" srcId="{A8F3B89E-0E79-4806-B7C9-EB9E12FD4013}" destId="{FE274AED-BFAF-44AB-9F1C-93444FF47DDF}" srcOrd="5" destOrd="0" parTransId="{62A8D275-68C1-41AB-8246-E6827AAB7D89}" sibTransId="{FCD6F619-8F2E-4F99-846B-6C0F090D77D2}"/>
    <dgm:cxn modelId="{515CFFDC-649B-4CAD-A617-CE3241BF1F14}" srcId="{B442D379-0A4C-464E-9083-F9717DFF27E3}" destId="{CD981289-6A41-4450-ACAC-64E855625300}" srcOrd="3" destOrd="0" parTransId="{4DEF6E28-AB10-45CC-8F56-15B507629591}" sibTransId="{34A78DEE-1210-4E08-B859-5A221B1B2DF3}"/>
    <dgm:cxn modelId="{94C041E3-7285-4944-BD5A-65D5A187C5B5}" srcId="{A8F3B89E-0E79-4806-B7C9-EB9E12FD4013}" destId="{8897CF26-1B1A-4FED-B83F-7DDB8A91ED35}" srcOrd="0" destOrd="0" parTransId="{A4ECCD6E-9A45-45D5-BE19-EEEDAE008395}" sibTransId="{97060836-8C89-45F6-8913-E58277CED874}"/>
    <dgm:cxn modelId="{A98FDFE8-AE46-451D-A6F5-9D7AF56F92B1}" type="presOf" srcId="{79709ACE-0A60-4062-A867-EC1849661103}" destId="{774A68B6-3E3A-4BA9-8E88-3833DB2833F9}" srcOrd="0" destOrd="5" presId="urn:microsoft.com/office/officeart/2005/8/layout/vList2"/>
    <dgm:cxn modelId="{2E92D119-9CB9-46F1-BC45-89153835C5E2}" type="presParOf" srcId="{95FA5C23-435E-43F3-983E-8016C7B62ECB}" destId="{A7227798-B450-4497-809B-1369C244E7D7}" srcOrd="0" destOrd="0" presId="urn:microsoft.com/office/officeart/2005/8/layout/vList2"/>
    <dgm:cxn modelId="{A73CA2AE-DADB-4288-A707-9B472C33D830}" type="presParOf" srcId="{95FA5C23-435E-43F3-983E-8016C7B62ECB}" destId="{585B5044-96E9-4960-AB97-5B00C49B0AFE}" srcOrd="1" destOrd="0" presId="urn:microsoft.com/office/officeart/2005/8/layout/vList2"/>
    <dgm:cxn modelId="{2B7BAB5F-8A21-4498-86EA-948BF4090C52}" type="presParOf" srcId="{95FA5C23-435E-43F3-983E-8016C7B62ECB}" destId="{E2C6C0C5-9C03-4CBF-95B6-6682E516DB13}" srcOrd="2" destOrd="0" presId="urn:microsoft.com/office/officeart/2005/8/layout/vList2"/>
    <dgm:cxn modelId="{7A9D7168-FE1F-435B-BF5B-54424634C5E2}" type="presParOf" srcId="{95FA5C23-435E-43F3-983E-8016C7B62ECB}" destId="{AD284B58-6828-4CEC-BC35-E5979F40F0FE}" srcOrd="3" destOrd="0" presId="urn:microsoft.com/office/officeart/2005/8/layout/vList2"/>
    <dgm:cxn modelId="{9E44E78C-7C77-4146-99C4-E15689405407}" type="presParOf" srcId="{95FA5C23-435E-43F3-983E-8016C7B62ECB}" destId="{22E15E88-1047-4876-BA86-447A3463695A}" srcOrd="4" destOrd="0" presId="urn:microsoft.com/office/officeart/2005/8/layout/vList2"/>
    <dgm:cxn modelId="{D684E3E0-03BA-477D-8AA3-3B6F05F3949F}" type="presParOf" srcId="{95FA5C23-435E-43F3-983E-8016C7B62ECB}" destId="{774A68B6-3E3A-4BA9-8E88-3833DB2833F9}" srcOrd="5" destOrd="0" presId="urn:microsoft.com/office/officeart/2005/8/layout/vList2"/>
    <dgm:cxn modelId="{A5E41488-B754-4EDE-AEF0-D20B05EB5A0F}" type="presParOf" srcId="{95FA5C23-435E-43F3-983E-8016C7B62ECB}" destId="{AF5B46B8-88EE-4436-B336-27DC83626841}" srcOrd="6" destOrd="0" presId="urn:microsoft.com/office/officeart/2005/8/layout/vList2"/>
    <dgm:cxn modelId="{759D7380-0018-49AE-88F9-0778A5475DBB}" type="presParOf" srcId="{95FA5C23-435E-43F3-983E-8016C7B62ECB}" destId="{74604D28-80FF-4E1E-839E-FDE93F769C8F}"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4DE146-455A-4DB0-A34F-3281236A86E4}"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56CF4669-F97A-4813-938E-CD6E261214D7}">
      <dgm:prSet phldrT="[Text]"/>
      <dgm:spPr/>
      <dgm:t>
        <a:bodyPr/>
        <a:lstStyle/>
        <a:p>
          <a:r>
            <a:rPr lang="en-US" dirty="0"/>
            <a:t>Solution Interfaces</a:t>
          </a:r>
        </a:p>
      </dgm:t>
    </dgm:pt>
    <dgm:pt modelId="{D2364D2F-CB7E-4D1B-94A3-A75184894F5F}" type="parTrans" cxnId="{30944698-CFB4-4E3D-87B7-4460131BBB42}">
      <dgm:prSet/>
      <dgm:spPr/>
      <dgm:t>
        <a:bodyPr/>
        <a:lstStyle/>
        <a:p>
          <a:endParaRPr lang="en-US"/>
        </a:p>
      </dgm:t>
    </dgm:pt>
    <dgm:pt modelId="{E5DB37EF-A7E1-49CA-9A73-FBE59C67C474}" type="sibTrans" cxnId="{30944698-CFB4-4E3D-87B7-4460131BBB42}">
      <dgm:prSet/>
      <dgm:spPr/>
      <dgm:t>
        <a:bodyPr/>
        <a:lstStyle/>
        <a:p>
          <a:endParaRPr lang="en-US"/>
        </a:p>
      </dgm:t>
    </dgm:pt>
    <dgm:pt modelId="{E093F7C4-C9F3-47DA-9C09-BA433166F075}">
      <dgm:prSet phldrT="[Text]"/>
      <dgm:spPr/>
      <dgm:t>
        <a:bodyPr/>
        <a:lstStyle/>
        <a:p>
          <a:r>
            <a:rPr lang="en-US" dirty="0"/>
            <a:t>Parallel processing using actors</a:t>
          </a:r>
        </a:p>
      </dgm:t>
    </dgm:pt>
    <dgm:pt modelId="{DFB14BC3-9DCA-4E6A-9F35-DB5FF575DB63}" type="parTrans" cxnId="{96BF58AC-9DEA-4BBA-B3CD-CE0DD69A6E1C}">
      <dgm:prSet/>
      <dgm:spPr/>
      <dgm:t>
        <a:bodyPr/>
        <a:lstStyle/>
        <a:p>
          <a:endParaRPr lang="en-US"/>
        </a:p>
      </dgm:t>
    </dgm:pt>
    <dgm:pt modelId="{F4744AA1-835B-4F00-B23F-A4A050FD1B43}" type="sibTrans" cxnId="{96BF58AC-9DEA-4BBA-B3CD-CE0DD69A6E1C}">
      <dgm:prSet/>
      <dgm:spPr/>
      <dgm:t>
        <a:bodyPr/>
        <a:lstStyle/>
        <a:p>
          <a:endParaRPr lang="en-US"/>
        </a:p>
      </dgm:t>
    </dgm:pt>
    <dgm:pt modelId="{BBC5BE40-AD0C-45EE-A39E-BDD75198A7CA}">
      <dgm:prSet phldrT="[Text]"/>
      <dgm:spPr/>
      <dgm:t>
        <a:bodyPr/>
        <a:lstStyle/>
        <a:p>
          <a:r>
            <a:rPr lang="en-US" dirty="0"/>
            <a:t>Fast power flow</a:t>
          </a:r>
        </a:p>
      </dgm:t>
    </dgm:pt>
    <dgm:pt modelId="{60FD3387-01AD-4473-B595-044501464232}" type="parTrans" cxnId="{B5A9A0AF-2AD3-406F-8A2F-371E800E3117}">
      <dgm:prSet/>
      <dgm:spPr/>
      <dgm:t>
        <a:bodyPr/>
        <a:lstStyle/>
        <a:p>
          <a:endParaRPr lang="en-US"/>
        </a:p>
      </dgm:t>
    </dgm:pt>
    <dgm:pt modelId="{284851B3-F5E7-45B4-87FC-F42DA51986D2}" type="sibTrans" cxnId="{B5A9A0AF-2AD3-406F-8A2F-371E800E3117}">
      <dgm:prSet/>
      <dgm:spPr/>
      <dgm:t>
        <a:bodyPr/>
        <a:lstStyle/>
        <a:p>
          <a:endParaRPr lang="en-US"/>
        </a:p>
      </dgm:t>
    </dgm:pt>
    <dgm:pt modelId="{AC0E1D50-1D12-41D4-B113-B737A28123DA}">
      <dgm:prSet phldrT="[Text]"/>
      <dgm:spPr/>
      <dgm:t>
        <a:bodyPr/>
        <a:lstStyle/>
        <a:p>
          <a:r>
            <a:rPr lang="en-US" dirty="0"/>
            <a:t>Smart inverters</a:t>
          </a:r>
        </a:p>
      </dgm:t>
    </dgm:pt>
    <dgm:pt modelId="{724D3794-4C43-4DB5-B73E-2270E42836C7}" type="parTrans" cxnId="{E10483DB-C7E3-44C2-AE05-A91166453A44}">
      <dgm:prSet/>
      <dgm:spPr/>
      <dgm:t>
        <a:bodyPr/>
        <a:lstStyle/>
        <a:p>
          <a:endParaRPr lang="en-US"/>
        </a:p>
      </dgm:t>
    </dgm:pt>
    <dgm:pt modelId="{6F949CAD-2231-424C-A60A-6C0B33B338E9}" type="sibTrans" cxnId="{E10483DB-C7E3-44C2-AE05-A91166453A44}">
      <dgm:prSet/>
      <dgm:spPr/>
      <dgm:t>
        <a:bodyPr/>
        <a:lstStyle/>
        <a:p>
          <a:endParaRPr lang="en-US"/>
        </a:p>
      </dgm:t>
    </dgm:pt>
    <dgm:pt modelId="{EFFB50BF-E84D-4E82-81AA-451F29A40D4C}">
      <dgm:prSet phldrT="[Text]"/>
      <dgm:spPr/>
      <dgm:t>
        <a:bodyPr/>
        <a:lstStyle/>
        <a:p>
          <a:r>
            <a:rPr lang="en-US" dirty="0"/>
            <a:t>Energy storage</a:t>
          </a:r>
        </a:p>
      </dgm:t>
    </dgm:pt>
    <dgm:pt modelId="{CE862849-6336-41E9-9B3A-6797CB2DB0C6}" type="parTrans" cxnId="{51064B33-E42A-4C30-837B-CF9557675B75}">
      <dgm:prSet/>
      <dgm:spPr/>
      <dgm:t>
        <a:bodyPr/>
        <a:lstStyle/>
        <a:p>
          <a:endParaRPr lang="en-US"/>
        </a:p>
      </dgm:t>
    </dgm:pt>
    <dgm:pt modelId="{B30CBDCE-99CA-4A2F-AFE5-B0B04A5FACA6}" type="sibTrans" cxnId="{51064B33-E42A-4C30-837B-CF9557675B75}">
      <dgm:prSet/>
      <dgm:spPr/>
      <dgm:t>
        <a:bodyPr/>
        <a:lstStyle/>
        <a:p>
          <a:endParaRPr lang="en-US"/>
        </a:p>
      </dgm:t>
    </dgm:pt>
    <dgm:pt modelId="{620994F3-3D21-4C83-8ED6-A473C8E75483}">
      <dgm:prSet phldrT="[Text]"/>
      <dgm:spPr/>
      <dgm:t>
        <a:bodyPr/>
        <a:lstStyle/>
        <a:p>
          <a:r>
            <a:rPr lang="en-US" dirty="0"/>
            <a:t>PV systems</a:t>
          </a:r>
        </a:p>
      </dgm:t>
    </dgm:pt>
    <dgm:pt modelId="{AC316DD5-3F48-4F4C-AD7A-0C4C838AA1EE}" type="parTrans" cxnId="{F38890CE-8EB9-4160-AB0A-97C7BA858CB3}">
      <dgm:prSet/>
      <dgm:spPr/>
      <dgm:t>
        <a:bodyPr/>
        <a:lstStyle/>
        <a:p>
          <a:endParaRPr lang="en-US"/>
        </a:p>
      </dgm:t>
    </dgm:pt>
    <dgm:pt modelId="{F5C65A94-84A9-4EB9-B2F0-BD3FC67A9AF8}" type="sibTrans" cxnId="{F38890CE-8EB9-4160-AB0A-97C7BA858CB3}">
      <dgm:prSet/>
      <dgm:spPr/>
      <dgm:t>
        <a:bodyPr/>
        <a:lstStyle/>
        <a:p>
          <a:endParaRPr lang="en-US"/>
        </a:p>
      </dgm:t>
    </dgm:pt>
    <dgm:pt modelId="{5D570697-F31A-4735-8AC2-FA17B5C2E774}">
      <dgm:prSet phldrT="[Text]"/>
      <dgm:spPr/>
      <dgm:t>
        <a:bodyPr/>
        <a:lstStyle/>
        <a:p>
          <a:r>
            <a:rPr lang="en-US" dirty="0"/>
            <a:t>Wind systems</a:t>
          </a:r>
        </a:p>
      </dgm:t>
    </dgm:pt>
    <dgm:pt modelId="{E5063149-0908-4B3F-99C6-8E034C89F35C}" type="parTrans" cxnId="{5E8EEC4E-8E64-44EC-B2E7-32F674D875A1}">
      <dgm:prSet/>
      <dgm:spPr/>
      <dgm:t>
        <a:bodyPr/>
        <a:lstStyle/>
        <a:p>
          <a:endParaRPr lang="en-US"/>
        </a:p>
      </dgm:t>
    </dgm:pt>
    <dgm:pt modelId="{C36D734F-BED2-4DE0-87B8-2D880663620B}" type="sibTrans" cxnId="{5E8EEC4E-8E64-44EC-B2E7-32F674D875A1}">
      <dgm:prSet/>
      <dgm:spPr/>
      <dgm:t>
        <a:bodyPr/>
        <a:lstStyle/>
        <a:p>
          <a:endParaRPr lang="en-US"/>
        </a:p>
      </dgm:t>
    </dgm:pt>
    <dgm:pt modelId="{80D9DF06-CC46-408E-B052-18142B252FA2}">
      <dgm:prSet phldrT="[Text]"/>
      <dgm:spPr/>
      <dgm:t>
        <a:bodyPr/>
        <a:lstStyle/>
        <a:p>
          <a:r>
            <a:rPr lang="en-US" dirty="0"/>
            <a:t>Demand response</a:t>
          </a:r>
        </a:p>
      </dgm:t>
    </dgm:pt>
    <dgm:pt modelId="{60F17F77-940D-4553-9279-B8A16FC57FC4}" type="parTrans" cxnId="{84E4C135-6193-453E-9547-A9DD5D96D8E2}">
      <dgm:prSet/>
      <dgm:spPr/>
      <dgm:t>
        <a:bodyPr/>
        <a:lstStyle/>
        <a:p>
          <a:endParaRPr lang="en-US"/>
        </a:p>
      </dgm:t>
    </dgm:pt>
    <dgm:pt modelId="{4A1B4987-63F9-466C-9A94-575C934B8A67}" type="sibTrans" cxnId="{84E4C135-6193-453E-9547-A9DD5D96D8E2}">
      <dgm:prSet/>
      <dgm:spPr/>
      <dgm:t>
        <a:bodyPr/>
        <a:lstStyle/>
        <a:p>
          <a:endParaRPr lang="en-US"/>
        </a:p>
      </dgm:t>
    </dgm:pt>
    <dgm:pt modelId="{3C1614E8-B55C-4774-AEF5-F458ACC1A0B2}">
      <dgm:prSet phldrT="[Text]"/>
      <dgm:spPr/>
      <dgm:t>
        <a:bodyPr/>
        <a:lstStyle/>
        <a:p>
          <a:r>
            <a:rPr lang="en-US" dirty="0"/>
            <a:t>Microgrids</a:t>
          </a:r>
        </a:p>
      </dgm:t>
    </dgm:pt>
    <dgm:pt modelId="{8DA9EC61-27AD-4AA6-A537-E72C275D338A}" type="parTrans" cxnId="{8A967232-2B7B-4678-B637-8EAA7F9D40F4}">
      <dgm:prSet/>
      <dgm:spPr/>
      <dgm:t>
        <a:bodyPr/>
        <a:lstStyle/>
        <a:p>
          <a:endParaRPr lang="en-US"/>
        </a:p>
      </dgm:t>
    </dgm:pt>
    <dgm:pt modelId="{CA06FC03-D5AF-4461-9A84-75B85B3CB7D3}" type="sibTrans" cxnId="{8A967232-2B7B-4678-B637-8EAA7F9D40F4}">
      <dgm:prSet/>
      <dgm:spPr/>
      <dgm:t>
        <a:bodyPr/>
        <a:lstStyle/>
        <a:p>
          <a:endParaRPr lang="en-US"/>
        </a:p>
      </dgm:t>
    </dgm:pt>
    <dgm:pt modelId="{25F5D1A9-9E37-4EBD-B801-1DAF15F64906}">
      <dgm:prSet phldrT="[Text]"/>
      <dgm:spPr/>
      <dgm:t>
        <a:bodyPr/>
        <a:lstStyle/>
        <a:p>
          <a:r>
            <a:rPr lang="en-US" dirty="0"/>
            <a:t>DER short-</a:t>
          </a:r>
          <a:r>
            <a:rPr lang="en-US" dirty="0" err="1"/>
            <a:t>ckt</a:t>
          </a:r>
          <a:endParaRPr lang="en-US" dirty="0"/>
        </a:p>
      </dgm:t>
    </dgm:pt>
    <dgm:pt modelId="{B61947C7-5669-41F3-BC6B-BC6FEFC71383}" type="parTrans" cxnId="{34EC11FC-E125-4B03-A227-315041E315D3}">
      <dgm:prSet/>
      <dgm:spPr/>
      <dgm:t>
        <a:bodyPr/>
        <a:lstStyle/>
        <a:p>
          <a:endParaRPr lang="en-US"/>
        </a:p>
      </dgm:t>
    </dgm:pt>
    <dgm:pt modelId="{F2C92A6E-A32B-45E9-8E58-B0B971624FCF}" type="sibTrans" cxnId="{34EC11FC-E125-4B03-A227-315041E315D3}">
      <dgm:prSet/>
      <dgm:spPr/>
      <dgm:t>
        <a:bodyPr/>
        <a:lstStyle/>
        <a:p>
          <a:endParaRPr lang="en-US"/>
        </a:p>
      </dgm:t>
    </dgm:pt>
    <dgm:pt modelId="{5B02A8D5-56F5-4764-A21A-480A95712279}">
      <dgm:prSet phldrT="[Text]"/>
      <dgm:spPr/>
      <dgm:t>
        <a:bodyPr/>
        <a:lstStyle/>
        <a:p>
          <a:r>
            <a:rPr lang="en-US" dirty="0" err="1"/>
            <a:t>Misc</a:t>
          </a:r>
          <a:endParaRPr lang="en-US" dirty="0"/>
        </a:p>
      </dgm:t>
    </dgm:pt>
    <dgm:pt modelId="{2DA541FA-A1DA-490A-8405-972CFB523444}" type="parTrans" cxnId="{D7635D11-58CF-433E-918D-16519D762A60}">
      <dgm:prSet/>
      <dgm:spPr/>
      <dgm:t>
        <a:bodyPr/>
        <a:lstStyle/>
        <a:p>
          <a:endParaRPr lang="en-US"/>
        </a:p>
      </dgm:t>
    </dgm:pt>
    <dgm:pt modelId="{BD4FD7D5-A007-47CB-AE1F-8243F2B10537}" type="sibTrans" cxnId="{D7635D11-58CF-433E-918D-16519D762A60}">
      <dgm:prSet/>
      <dgm:spPr/>
      <dgm:t>
        <a:bodyPr/>
        <a:lstStyle/>
        <a:p>
          <a:endParaRPr lang="en-US"/>
        </a:p>
      </dgm:t>
    </dgm:pt>
    <dgm:pt modelId="{91547D31-5351-4398-8AEE-2B657655A569}">
      <dgm:prSet phldrT="[Text]"/>
      <dgm:spPr/>
      <dgm:t>
        <a:bodyPr/>
        <a:lstStyle/>
        <a:p>
          <a:r>
            <a:rPr lang="en-US" dirty="0"/>
            <a:t>Radial and networked systems</a:t>
          </a:r>
        </a:p>
      </dgm:t>
    </dgm:pt>
    <dgm:pt modelId="{2DBB9A87-1228-480A-96B0-C493FAB3F70F}" type="parTrans" cxnId="{87CBE6FE-4127-421E-A083-1B7AC3C579E6}">
      <dgm:prSet/>
      <dgm:spPr/>
      <dgm:t>
        <a:bodyPr/>
        <a:lstStyle/>
        <a:p>
          <a:endParaRPr lang="en-US"/>
        </a:p>
      </dgm:t>
    </dgm:pt>
    <dgm:pt modelId="{08FC9260-BDA7-4704-B5C6-181A86B2BCAE}" type="sibTrans" cxnId="{87CBE6FE-4127-421E-A083-1B7AC3C579E6}">
      <dgm:prSet/>
      <dgm:spPr/>
      <dgm:t>
        <a:bodyPr/>
        <a:lstStyle/>
        <a:p>
          <a:endParaRPr lang="en-US"/>
        </a:p>
      </dgm:t>
    </dgm:pt>
    <dgm:pt modelId="{7A8B668A-0FB4-4520-B2E4-16A763BD2CFB}">
      <dgm:prSet/>
      <dgm:spPr/>
      <dgm:t>
        <a:bodyPr/>
        <a:lstStyle/>
        <a:p>
          <a:r>
            <a:rPr lang="en-US" dirty="0"/>
            <a:t>Transmission and distribution modeling</a:t>
          </a:r>
        </a:p>
      </dgm:t>
    </dgm:pt>
    <dgm:pt modelId="{DFA2910E-4225-4B52-B8BB-AA23D532443C}" type="parTrans" cxnId="{44CD31AE-9785-4793-AFD8-3E0B6ED52A8F}">
      <dgm:prSet/>
      <dgm:spPr/>
      <dgm:t>
        <a:bodyPr/>
        <a:lstStyle/>
        <a:p>
          <a:endParaRPr lang="en-US"/>
        </a:p>
      </dgm:t>
    </dgm:pt>
    <dgm:pt modelId="{3DCAA02E-21D5-4358-8103-7B9F9FD721FD}" type="sibTrans" cxnId="{44CD31AE-9785-4793-AFD8-3E0B6ED52A8F}">
      <dgm:prSet/>
      <dgm:spPr/>
      <dgm:t>
        <a:bodyPr/>
        <a:lstStyle/>
        <a:p>
          <a:endParaRPr lang="en-US"/>
        </a:p>
      </dgm:t>
    </dgm:pt>
    <dgm:pt modelId="{DC1EA874-CA4F-47FF-B362-297F6635CE6E}">
      <dgm:prSet phldrT="[Text]"/>
      <dgm:spPr/>
      <dgm:t>
        <a:bodyPr/>
        <a:lstStyle/>
        <a:p>
          <a:r>
            <a:rPr lang="en-US" dirty="0"/>
            <a:t>Arbitrary sized systems (single feeder to planning area)</a:t>
          </a:r>
        </a:p>
      </dgm:t>
    </dgm:pt>
    <dgm:pt modelId="{C29C8EFB-E8EA-4FD3-96FF-32FC15EE57D7}" type="parTrans" cxnId="{4D451EC1-093F-46B5-8418-3AF802E6D973}">
      <dgm:prSet/>
      <dgm:spPr/>
      <dgm:t>
        <a:bodyPr/>
        <a:lstStyle/>
        <a:p>
          <a:endParaRPr lang="en-US"/>
        </a:p>
      </dgm:t>
    </dgm:pt>
    <dgm:pt modelId="{FDDDE9D9-B29C-430C-AC66-EEC34B146B45}" type="sibTrans" cxnId="{4D451EC1-093F-46B5-8418-3AF802E6D973}">
      <dgm:prSet/>
      <dgm:spPr/>
      <dgm:t>
        <a:bodyPr/>
        <a:lstStyle/>
        <a:p>
          <a:endParaRPr lang="en-US"/>
        </a:p>
      </dgm:t>
    </dgm:pt>
    <dgm:pt modelId="{0AF7E345-4F9B-46DF-A9F6-1CDF5D9F05D4}">
      <dgm:prSet phldrT="[Text]"/>
      <dgm:spPr/>
      <dgm:t>
        <a:bodyPr/>
        <a:lstStyle/>
        <a:p>
          <a:r>
            <a:rPr lang="en-US" dirty="0"/>
            <a:t>Multithreading circuit processing</a:t>
          </a:r>
        </a:p>
      </dgm:t>
    </dgm:pt>
    <dgm:pt modelId="{0B6C0C61-39B6-4CA4-8AD0-0D7E5598B0A8}" type="parTrans" cxnId="{DD331A72-2D4F-4EA1-87BE-F41A8403B2A6}">
      <dgm:prSet/>
      <dgm:spPr/>
      <dgm:t>
        <a:bodyPr/>
        <a:lstStyle/>
        <a:p>
          <a:endParaRPr lang="en-US"/>
        </a:p>
      </dgm:t>
    </dgm:pt>
    <dgm:pt modelId="{FE25283B-F588-4636-9335-B974FDDE23B4}" type="sibTrans" cxnId="{DD331A72-2D4F-4EA1-87BE-F41A8403B2A6}">
      <dgm:prSet/>
      <dgm:spPr/>
      <dgm:t>
        <a:bodyPr/>
        <a:lstStyle/>
        <a:p>
          <a:endParaRPr lang="en-US"/>
        </a:p>
      </dgm:t>
    </dgm:pt>
    <dgm:pt modelId="{AD50E5EC-FC77-461D-88A8-5DF616489AD1}">
      <dgm:prSet phldrT="[Text]"/>
      <dgm:spPr/>
      <dgm:t>
        <a:bodyPr/>
        <a:lstStyle/>
        <a:p>
          <a:r>
            <a:rPr lang="en-US" dirty="0"/>
            <a:t>Multi-core management</a:t>
          </a:r>
        </a:p>
      </dgm:t>
    </dgm:pt>
    <dgm:pt modelId="{31A4FE40-CC20-4683-A239-AE956E0FA613}" type="parTrans" cxnId="{D7617F7B-8EE1-41FB-880B-88E993B246BE}">
      <dgm:prSet/>
      <dgm:spPr/>
      <dgm:t>
        <a:bodyPr/>
        <a:lstStyle/>
        <a:p>
          <a:endParaRPr lang="en-US"/>
        </a:p>
      </dgm:t>
    </dgm:pt>
    <dgm:pt modelId="{B3E6C56F-953B-4CFF-92E0-0C03E2298271}" type="sibTrans" cxnId="{D7617F7B-8EE1-41FB-880B-88E993B246BE}">
      <dgm:prSet/>
      <dgm:spPr/>
      <dgm:t>
        <a:bodyPr/>
        <a:lstStyle/>
        <a:p>
          <a:endParaRPr lang="en-US"/>
        </a:p>
      </dgm:t>
    </dgm:pt>
    <dgm:pt modelId="{BD41FA6E-DD12-4526-A067-2F8FF6FFCBFE}">
      <dgm:prSet phldrT="[Text]"/>
      <dgm:spPr/>
      <dgm:t>
        <a:bodyPr/>
        <a:lstStyle/>
        <a:p>
          <a:r>
            <a:rPr lang="en-US"/>
            <a:t>DER </a:t>
          </a:r>
          <a:r>
            <a:rPr lang="en-US" dirty="0"/>
            <a:t>Models</a:t>
          </a:r>
        </a:p>
      </dgm:t>
    </dgm:pt>
    <dgm:pt modelId="{D81DC345-243B-43DC-B2CC-968D7DAA5B5A}" type="parTrans" cxnId="{557C6703-2EDA-4FB4-8A55-5F8ECC69C157}">
      <dgm:prSet/>
      <dgm:spPr/>
      <dgm:t>
        <a:bodyPr/>
        <a:lstStyle/>
        <a:p>
          <a:endParaRPr lang="en-US"/>
        </a:p>
      </dgm:t>
    </dgm:pt>
    <dgm:pt modelId="{4E973545-A5C3-46A6-AD97-20A0B93CB55F}" type="sibTrans" cxnId="{557C6703-2EDA-4FB4-8A55-5F8ECC69C157}">
      <dgm:prSet/>
      <dgm:spPr/>
      <dgm:t>
        <a:bodyPr/>
        <a:lstStyle/>
        <a:p>
          <a:endParaRPr lang="en-US"/>
        </a:p>
      </dgm:t>
    </dgm:pt>
    <dgm:pt modelId="{6D1E8717-3511-447C-B7DB-A89D47140611}">
      <dgm:prSet phldrT="[Text]"/>
      <dgm:spPr/>
      <dgm:t>
        <a:bodyPr/>
        <a:lstStyle/>
        <a:p>
          <a:pPr>
            <a:buFont typeface="Calibri" panose="020F0502020204030204" pitchFamily="34" charset="0"/>
            <a:buChar char="•"/>
          </a:pPr>
          <a:r>
            <a:rPr lang="en-US"/>
            <a:t>Distribution System Scripting language</a:t>
          </a:r>
        </a:p>
      </dgm:t>
    </dgm:pt>
    <dgm:pt modelId="{A7488C43-12E1-4E03-BFEC-5D4DA966C009}" type="parTrans" cxnId="{91D54BB7-6B7A-4F62-A156-DE17E9BC9831}">
      <dgm:prSet/>
      <dgm:spPr/>
      <dgm:t>
        <a:bodyPr/>
        <a:lstStyle/>
        <a:p>
          <a:endParaRPr lang="en-US"/>
        </a:p>
      </dgm:t>
    </dgm:pt>
    <dgm:pt modelId="{6BC41105-DCCC-4942-B79A-D97583BAD391}" type="sibTrans" cxnId="{91D54BB7-6B7A-4F62-A156-DE17E9BC9831}">
      <dgm:prSet/>
      <dgm:spPr/>
      <dgm:t>
        <a:bodyPr/>
        <a:lstStyle/>
        <a:p>
          <a:endParaRPr lang="en-US"/>
        </a:p>
      </dgm:t>
    </dgm:pt>
    <dgm:pt modelId="{D8D55C94-22BA-49B0-A70F-603D662CEF2B}">
      <dgm:prSet phldrT="[Text]"/>
      <dgm:spPr/>
      <dgm:t>
        <a:bodyPr/>
        <a:lstStyle/>
        <a:p>
          <a:pPr>
            <a:buFont typeface="Calibri" panose="020F0502020204030204" pitchFamily="34" charset="0"/>
            <a:buChar char="•"/>
          </a:pPr>
          <a:r>
            <a:rPr lang="en-US"/>
            <a:t>Full graphical user-interface</a:t>
          </a:r>
        </a:p>
      </dgm:t>
    </dgm:pt>
    <dgm:pt modelId="{52B137B7-3CE8-4437-BB58-BF657E6DA6FE}" type="parTrans" cxnId="{798A1C09-CBB6-4E87-8290-08855435CA2C}">
      <dgm:prSet/>
      <dgm:spPr/>
      <dgm:t>
        <a:bodyPr/>
        <a:lstStyle/>
        <a:p>
          <a:endParaRPr lang="en-US"/>
        </a:p>
      </dgm:t>
    </dgm:pt>
    <dgm:pt modelId="{18B458CC-0CBD-4EA7-944A-A1C6FD6AB365}" type="sibTrans" cxnId="{798A1C09-CBB6-4E87-8290-08855435CA2C}">
      <dgm:prSet/>
      <dgm:spPr/>
      <dgm:t>
        <a:bodyPr/>
        <a:lstStyle/>
        <a:p>
          <a:endParaRPr lang="en-US"/>
        </a:p>
      </dgm:t>
    </dgm:pt>
    <dgm:pt modelId="{5AE84F25-5B1A-4882-96B3-25FE65FF07D5}">
      <dgm:prSet phldrT="[Text]"/>
      <dgm:spPr/>
      <dgm:t>
        <a:bodyPr/>
        <a:lstStyle/>
        <a:p>
          <a:pPr>
            <a:buFont typeface="Calibri" panose="020F0502020204030204" pitchFamily="34" charset="0"/>
            <a:buChar char="•"/>
          </a:pPr>
          <a:r>
            <a:rPr lang="en-US"/>
            <a:t>Co-simulation capabilities</a:t>
          </a:r>
        </a:p>
      </dgm:t>
    </dgm:pt>
    <dgm:pt modelId="{1B43919F-4137-4D59-8B3C-BA102AD25338}" type="parTrans" cxnId="{D073E133-9A72-4C1D-BB97-518946B18F85}">
      <dgm:prSet/>
      <dgm:spPr/>
      <dgm:t>
        <a:bodyPr/>
        <a:lstStyle/>
        <a:p>
          <a:endParaRPr lang="en-US"/>
        </a:p>
      </dgm:t>
    </dgm:pt>
    <dgm:pt modelId="{57449E17-4EC4-4282-8181-3A325FADE386}" type="sibTrans" cxnId="{D073E133-9A72-4C1D-BB97-518946B18F85}">
      <dgm:prSet/>
      <dgm:spPr/>
      <dgm:t>
        <a:bodyPr/>
        <a:lstStyle/>
        <a:p>
          <a:endParaRPr lang="en-US"/>
        </a:p>
      </dgm:t>
    </dgm:pt>
    <dgm:pt modelId="{1519CDB4-65D3-4467-BA9C-5BE4E698F9B9}">
      <dgm:prSet phldrT="[Text]"/>
      <dgm:spPr/>
      <dgm:t>
        <a:bodyPr/>
        <a:lstStyle/>
        <a:p>
          <a:pPr>
            <a:buFont typeface="Calibri" panose="020F0502020204030204" pitchFamily="34" charset="0"/>
            <a:buChar char="•"/>
          </a:pPr>
          <a:r>
            <a:rPr lang="en-US"/>
            <a:t>Integrated SDK for customized development</a:t>
          </a:r>
        </a:p>
      </dgm:t>
    </dgm:pt>
    <dgm:pt modelId="{0EFBD0F3-4BC5-423D-B076-592EA6354F35}" type="parTrans" cxnId="{928E8A27-3AE0-4C2D-BA57-E3AEC5F2C3E8}">
      <dgm:prSet/>
      <dgm:spPr/>
      <dgm:t>
        <a:bodyPr/>
        <a:lstStyle/>
        <a:p>
          <a:endParaRPr lang="en-US"/>
        </a:p>
      </dgm:t>
    </dgm:pt>
    <dgm:pt modelId="{E0BD53AD-C4E2-47DB-B38B-82722A19013F}" type="sibTrans" cxnId="{928E8A27-3AE0-4C2D-BA57-E3AEC5F2C3E8}">
      <dgm:prSet/>
      <dgm:spPr/>
      <dgm:t>
        <a:bodyPr/>
        <a:lstStyle/>
        <a:p>
          <a:endParaRPr lang="en-US"/>
        </a:p>
      </dgm:t>
    </dgm:pt>
    <dgm:pt modelId="{DDB52AF1-805D-4F4E-9309-1ED00A06BBBF}">
      <dgm:prSet phldrT="[Text]"/>
      <dgm:spPr/>
      <dgm:t>
        <a:bodyPr/>
        <a:lstStyle/>
        <a:p>
          <a:r>
            <a:rPr lang="en-US"/>
            <a:t>High-Performance </a:t>
          </a:r>
          <a:r>
            <a:rPr lang="en-US" dirty="0"/>
            <a:t>Solutions</a:t>
          </a:r>
        </a:p>
      </dgm:t>
    </dgm:pt>
    <dgm:pt modelId="{CE35ABE3-C4A8-4A9E-BAA3-773EBBACFA96}" type="parTrans" cxnId="{25643B08-8E99-4F52-B4A4-F69526C85937}">
      <dgm:prSet/>
      <dgm:spPr/>
      <dgm:t>
        <a:bodyPr/>
        <a:lstStyle/>
        <a:p>
          <a:endParaRPr lang="en-US"/>
        </a:p>
      </dgm:t>
    </dgm:pt>
    <dgm:pt modelId="{2CF8EAB5-18E4-4F78-BEE1-387732A13630}" type="sibTrans" cxnId="{25643B08-8E99-4F52-B4A4-F69526C85937}">
      <dgm:prSet/>
      <dgm:spPr/>
      <dgm:t>
        <a:bodyPr/>
        <a:lstStyle/>
        <a:p>
          <a:endParaRPr lang="en-US"/>
        </a:p>
      </dgm:t>
    </dgm:pt>
    <dgm:pt modelId="{95FA5C23-435E-43F3-983E-8016C7B62ECB}" type="pres">
      <dgm:prSet presAssocID="{984DE146-455A-4DB0-A34F-3281236A86E4}" presName="linear" presStyleCnt="0">
        <dgm:presLayoutVars>
          <dgm:animLvl val="lvl"/>
          <dgm:resizeHandles val="exact"/>
        </dgm:presLayoutVars>
      </dgm:prSet>
      <dgm:spPr/>
    </dgm:pt>
    <dgm:pt modelId="{06580502-3957-4CF6-A381-D10BCF4A7736}" type="pres">
      <dgm:prSet presAssocID="{BD41FA6E-DD12-4526-A067-2F8FF6FFCBFE}" presName="parentText" presStyleLbl="node1" presStyleIdx="0" presStyleCnt="4">
        <dgm:presLayoutVars>
          <dgm:chMax val="0"/>
          <dgm:bulletEnabled val="1"/>
        </dgm:presLayoutVars>
      </dgm:prSet>
      <dgm:spPr/>
    </dgm:pt>
    <dgm:pt modelId="{44580BBB-3AC3-4051-AD53-60B6DEDB08F3}" type="pres">
      <dgm:prSet presAssocID="{BD41FA6E-DD12-4526-A067-2F8FF6FFCBFE}" presName="childText" presStyleLbl="revTx" presStyleIdx="0" presStyleCnt="4">
        <dgm:presLayoutVars>
          <dgm:bulletEnabled val="1"/>
        </dgm:presLayoutVars>
      </dgm:prSet>
      <dgm:spPr/>
    </dgm:pt>
    <dgm:pt modelId="{40B71E01-6BFB-4C6F-9223-259B310EB2C7}" type="pres">
      <dgm:prSet presAssocID="{56CF4669-F97A-4813-938E-CD6E261214D7}" presName="parentText" presStyleLbl="node1" presStyleIdx="1" presStyleCnt="4">
        <dgm:presLayoutVars>
          <dgm:chMax val="0"/>
          <dgm:bulletEnabled val="1"/>
        </dgm:presLayoutVars>
      </dgm:prSet>
      <dgm:spPr/>
    </dgm:pt>
    <dgm:pt modelId="{DAAAFDA8-BE11-4964-B48E-D1994475344C}" type="pres">
      <dgm:prSet presAssocID="{56CF4669-F97A-4813-938E-CD6E261214D7}" presName="childText" presStyleLbl="revTx" presStyleIdx="1" presStyleCnt="4">
        <dgm:presLayoutVars>
          <dgm:bulletEnabled val="1"/>
        </dgm:presLayoutVars>
      </dgm:prSet>
      <dgm:spPr/>
    </dgm:pt>
    <dgm:pt modelId="{BFB11C46-5BE6-449F-AB51-3CE0B5E76566}" type="pres">
      <dgm:prSet presAssocID="{DDB52AF1-805D-4F4E-9309-1ED00A06BBBF}" presName="parentText" presStyleLbl="node1" presStyleIdx="2" presStyleCnt="4">
        <dgm:presLayoutVars>
          <dgm:chMax val="0"/>
          <dgm:bulletEnabled val="1"/>
        </dgm:presLayoutVars>
      </dgm:prSet>
      <dgm:spPr/>
    </dgm:pt>
    <dgm:pt modelId="{F11BA5DA-4B77-4318-A93E-F34C592E28F1}" type="pres">
      <dgm:prSet presAssocID="{DDB52AF1-805D-4F4E-9309-1ED00A06BBBF}" presName="childText" presStyleLbl="revTx" presStyleIdx="2" presStyleCnt="4">
        <dgm:presLayoutVars>
          <dgm:bulletEnabled val="1"/>
        </dgm:presLayoutVars>
      </dgm:prSet>
      <dgm:spPr/>
    </dgm:pt>
    <dgm:pt modelId="{309EDC80-F9D8-4748-B0EC-BEDC41A6270A}" type="pres">
      <dgm:prSet presAssocID="{5B02A8D5-56F5-4764-A21A-480A95712279}" presName="parentText" presStyleLbl="node1" presStyleIdx="3" presStyleCnt="4">
        <dgm:presLayoutVars>
          <dgm:chMax val="0"/>
          <dgm:bulletEnabled val="1"/>
        </dgm:presLayoutVars>
      </dgm:prSet>
      <dgm:spPr/>
    </dgm:pt>
    <dgm:pt modelId="{BE504B98-9466-49DE-AEBA-74D59F43BCC8}" type="pres">
      <dgm:prSet presAssocID="{5B02A8D5-56F5-4764-A21A-480A95712279}" presName="childText" presStyleLbl="revTx" presStyleIdx="3" presStyleCnt="4">
        <dgm:presLayoutVars>
          <dgm:bulletEnabled val="1"/>
        </dgm:presLayoutVars>
      </dgm:prSet>
      <dgm:spPr/>
    </dgm:pt>
  </dgm:ptLst>
  <dgm:cxnLst>
    <dgm:cxn modelId="{557C6703-2EDA-4FB4-8A55-5F8ECC69C157}" srcId="{984DE146-455A-4DB0-A34F-3281236A86E4}" destId="{BD41FA6E-DD12-4526-A067-2F8FF6FFCBFE}" srcOrd="0" destOrd="0" parTransId="{D81DC345-243B-43DC-B2CC-968D7DAA5B5A}" sibTransId="{4E973545-A5C3-46A6-AD97-20A0B93CB55F}"/>
    <dgm:cxn modelId="{25643B08-8E99-4F52-B4A4-F69526C85937}" srcId="{984DE146-455A-4DB0-A34F-3281236A86E4}" destId="{DDB52AF1-805D-4F4E-9309-1ED00A06BBBF}" srcOrd="2" destOrd="0" parTransId="{CE35ABE3-C4A8-4A9E-BAA3-773EBBACFA96}" sibTransId="{2CF8EAB5-18E4-4F78-BEE1-387732A13630}"/>
    <dgm:cxn modelId="{798A1C09-CBB6-4E87-8290-08855435CA2C}" srcId="{56CF4669-F97A-4813-938E-CD6E261214D7}" destId="{D8D55C94-22BA-49B0-A70F-603D662CEF2B}" srcOrd="1" destOrd="0" parTransId="{52B137B7-3CE8-4437-BB58-BF657E6DA6FE}" sibTransId="{18B458CC-0CBD-4EA7-944A-A1C6FD6AB365}"/>
    <dgm:cxn modelId="{D7635D11-58CF-433E-918D-16519D762A60}" srcId="{984DE146-455A-4DB0-A34F-3281236A86E4}" destId="{5B02A8D5-56F5-4764-A21A-480A95712279}" srcOrd="3" destOrd="0" parTransId="{2DA541FA-A1DA-490A-8405-972CFB523444}" sibTransId="{BD4FD7D5-A007-47CB-AE1F-8243F2B10537}"/>
    <dgm:cxn modelId="{BDBC3C14-F326-4D64-AC4E-0887C60A3C7A}" type="presOf" srcId="{1519CDB4-65D3-4467-BA9C-5BE4E698F9B9}" destId="{DAAAFDA8-BE11-4964-B48E-D1994475344C}" srcOrd="0" destOrd="3" presId="urn:microsoft.com/office/officeart/2005/8/layout/vList2"/>
    <dgm:cxn modelId="{696B7122-8766-471E-833F-2DF42E4F29E6}" type="presOf" srcId="{5B02A8D5-56F5-4764-A21A-480A95712279}" destId="{309EDC80-F9D8-4748-B0EC-BEDC41A6270A}" srcOrd="0" destOrd="0" presId="urn:microsoft.com/office/officeart/2005/8/layout/vList2"/>
    <dgm:cxn modelId="{0EA15727-473E-48A2-8125-9DFF56916ABA}" type="presOf" srcId="{DDB52AF1-805D-4F4E-9309-1ED00A06BBBF}" destId="{BFB11C46-5BE6-449F-AB51-3CE0B5E76566}" srcOrd="0" destOrd="0" presId="urn:microsoft.com/office/officeart/2005/8/layout/vList2"/>
    <dgm:cxn modelId="{928E8A27-3AE0-4C2D-BA57-E3AEC5F2C3E8}" srcId="{56CF4669-F97A-4813-938E-CD6E261214D7}" destId="{1519CDB4-65D3-4467-BA9C-5BE4E698F9B9}" srcOrd="3" destOrd="0" parTransId="{0EFBD0F3-4BC5-423D-B076-592EA6354F35}" sibTransId="{E0BD53AD-C4E2-47DB-B38B-82722A19013F}"/>
    <dgm:cxn modelId="{20AC1C32-B3DE-4D94-92BC-E4D0B1B250B9}" type="presOf" srcId="{D8D55C94-22BA-49B0-A70F-603D662CEF2B}" destId="{DAAAFDA8-BE11-4964-B48E-D1994475344C}" srcOrd="0" destOrd="1" presId="urn:microsoft.com/office/officeart/2005/8/layout/vList2"/>
    <dgm:cxn modelId="{8A967232-2B7B-4678-B637-8EAA7F9D40F4}" srcId="{BD41FA6E-DD12-4526-A067-2F8FF6FFCBFE}" destId="{3C1614E8-B55C-4774-AEF5-F458ACC1A0B2}" srcOrd="5" destOrd="0" parTransId="{8DA9EC61-27AD-4AA6-A537-E72C275D338A}" sibTransId="{CA06FC03-D5AF-4461-9A84-75B85B3CB7D3}"/>
    <dgm:cxn modelId="{E6CF0233-726F-4D56-BFF3-CF68C2A34829}" type="presOf" srcId="{5D570697-F31A-4735-8AC2-FA17B5C2E774}" destId="{44580BBB-3AC3-4051-AD53-60B6DEDB08F3}" srcOrd="0" destOrd="3" presId="urn:microsoft.com/office/officeart/2005/8/layout/vList2"/>
    <dgm:cxn modelId="{51064B33-E42A-4C30-837B-CF9557675B75}" srcId="{BD41FA6E-DD12-4526-A067-2F8FF6FFCBFE}" destId="{EFFB50BF-E84D-4E82-81AA-451F29A40D4C}" srcOrd="1" destOrd="0" parTransId="{CE862849-6336-41E9-9B3A-6797CB2DB0C6}" sibTransId="{B30CBDCE-99CA-4A2F-AFE5-B0B04A5FACA6}"/>
    <dgm:cxn modelId="{D073E133-9A72-4C1D-BB97-518946B18F85}" srcId="{56CF4669-F97A-4813-938E-CD6E261214D7}" destId="{5AE84F25-5B1A-4882-96B3-25FE65FF07D5}" srcOrd="2" destOrd="0" parTransId="{1B43919F-4137-4D59-8B3C-BA102AD25338}" sibTransId="{57449E17-4EC4-4282-8181-3A325FADE386}"/>
    <dgm:cxn modelId="{84E4C135-6193-453E-9547-A9DD5D96D8E2}" srcId="{BD41FA6E-DD12-4526-A067-2F8FF6FFCBFE}" destId="{80D9DF06-CC46-408E-B052-18142B252FA2}" srcOrd="4" destOrd="0" parTransId="{60F17F77-940D-4553-9279-B8A16FC57FC4}" sibTransId="{4A1B4987-63F9-466C-9A94-575C934B8A67}"/>
    <dgm:cxn modelId="{AB20A439-542C-4E6B-ABFE-88E8931E3EFA}" type="presOf" srcId="{DC1EA874-CA4F-47FF-B362-297F6635CE6E}" destId="{BE504B98-9466-49DE-AEBA-74D59F43BCC8}" srcOrd="0" destOrd="1" presId="urn:microsoft.com/office/officeart/2005/8/layout/vList2"/>
    <dgm:cxn modelId="{2CD4203E-0E37-4246-A2C5-2827F405DB2B}" type="presOf" srcId="{0AF7E345-4F9B-46DF-A9F6-1CDF5D9F05D4}" destId="{F11BA5DA-4B77-4318-A93E-F34C592E28F1}" srcOrd="0" destOrd="1" presId="urn:microsoft.com/office/officeart/2005/8/layout/vList2"/>
    <dgm:cxn modelId="{4BF4F95C-3A2B-4E9E-AC29-EBFF93EAB69F}" type="presOf" srcId="{EFFB50BF-E84D-4E82-81AA-451F29A40D4C}" destId="{44580BBB-3AC3-4051-AD53-60B6DEDB08F3}" srcOrd="0" destOrd="1" presId="urn:microsoft.com/office/officeart/2005/8/layout/vList2"/>
    <dgm:cxn modelId="{1B0D8B62-8116-4E13-88F8-CC281BA576E8}" type="presOf" srcId="{620994F3-3D21-4C83-8ED6-A473C8E75483}" destId="{44580BBB-3AC3-4051-AD53-60B6DEDB08F3}" srcOrd="0" destOrd="2" presId="urn:microsoft.com/office/officeart/2005/8/layout/vList2"/>
    <dgm:cxn modelId="{6AF0B046-A364-46F7-B2E2-6CDFFBA2A721}" type="presOf" srcId="{80D9DF06-CC46-408E-B052-18142B252FA2}" destId="{44580BBB-3AC3-4051-AD53-60B6DEDB08F3}" srcOrd="0" destOrd="4" presId="urn:microsoft.com/office/officeart/2005/8/layout/vList2"/>
    <dgm:cxn modelId="{5E8EEC4E-8E64-44EC-B2E7-32F674D875A1}" srcId="{BD41FA6E-DD12-4526-A067-2F8FF6FFCBFE}" destId="{5D570697-F31A-4735-8AC2-FA17B5C2E774}" srcOrd="3" destOrd="0" parTransId="{E5063149-0908-4B3F-99C6-8E034C89F35C}" sibTransId="{C36D734F-BED2-4DE0-87B8-2D880663620B}"/>
    <dgm:cxn modelId="{DD331A72-2D4F-4EA1-87BE-F41A8403B2A6}" srcId="{DDB52AF1-805D-4F4E-9309-1ED00A06BBBF}" destId="{0AF7E345-4F9B-46DF-A9F6-1CDF5D9F05D4}" srcOrd="1" destOrd="0" parTransId="{0B6C0C61-39B6-4CA4-8AD0-0D7E5598B0A8}" sibTransId="{FE25283B-F588-4636-9335-B974FDDE23B4}"/>
    <dgm:cxn modelId="{FBB3AE53-2A6F-4092-82AD-7CD87A859EBB}" type="presOf" srcId="{91547D31-5351-4398-8AEE-2B657655A569}" destId="{BE504B98-9466-49DE-AEBA-74D59F43BCC8}" srcOrd="0" destOrd="0" presId="urn:microsoft.com/office/officeart/2005/8/layout/vList2"/>
    <dgm:cxn modelId="{590EA97A-0FF0-49CD-8895-994C83843AE3}" type="presOf" srcId="{BBC5BE40-AD0C-45EE-A39E-BDD75198A7CA}" destId="{F11BA5DA-4B77-4318-A93E-F34C592E28F1}" srcOrd="0" destOrd="3" presId="urn:microsoft.com/office/officeart/2005/8/layout/vList2"/>
    <dgm:cxn modelId="{7E1D6F7B-A32C-4883-A9C9-A77F87F6154C}" type="presOf" srcId="{3C1614E8-B55C-4774-AEF5-F458ACC1A0B2}" destId="{44580BBB-3AC3-4051-AD53-60B6DEDB08F3}" srcOrd="0" destOrd="5" presId="urn:microsoft.com/office/officeart/2005/8/layout/vList2"/>
    <dgm:cxn modelId="{D7617F7B-8EE1-41FB-880B-88E993B246BE}" srcId="{DDB52AF1-805D-4F4E-9309-1ED00A06BBBF}" destId="{AD50E5EC-FC77-461D-88A8-5DF616489AD1}" srcOrd="2" destOrd="0" parTransId="{31A4FE40-CC20-4683-A239-AE956E0FA613}" sibTransId="{B3E6C56F-953B-4CFF-92E0-0C03E2298271}"/>
    <dgm:cxn modelId="{D6712591-BFB9-4DD4-81AB-0891425210D2}" type="presOf" srcId="{AC0E1D50-1D12-41D4-B113-B737A28123DA}" destId="{44580BBB-3AC3-4051-AD53-60B6DEDB08F3}" srcOrd="0" destOrd="0" presId="urn:microsoft.com/office/officeart/2005/8/layout/vList2"/>
    <dgm:cxn modelId="{30944698-CFB4-4E3D-87B7-4460131BBB42}" srcId="{984DE146-455A-4DB0-A34F-3281236A86E4}" destId="{56CF4669-F97A-4813-938E-CD6E261214D7}" srcOrd="1" destOrd="0" parTransId="{D2364D2F-CB7E-4D1B-94A3-A75184894F5F}" sibTransId="{E5DB37EF-A7E1-49CA-9A73-FBE59C67C474}"/>
    <dgm:cxn modelId="{5BBE6FA5-52BC-4513-AAAE-8DF7059F3910}" type="presOf" srcId="{AD50E5EC-FC77-461D-88A8-5DF616489AD1}" destId="{F11BA5DA-4B77-4318-A93E-F34C592E28F1}" srcOrd="0" destOrd="2" presId="urn:microsoft.com/office/officeart/2005/8/layout/vList2"/>
    <dgm:cxn modelId="{134CAEAB-DE88-47F0-B372-4240F6D4880D}" type="presOf" srcId="{7A8B668A-0FB4-4520-B2E4-16A763BD2CFB}" destId="{BE504B98-9466-49DE-AEBA-74D59F43BCC8}" srcOrd="0" destOrd="2" presId="urn:microsoft.com/office/officeart/2005/8/layout/vList2"/>
    <dgm:cxn modelId="{96BF58AC-9DEA-4BBA-B3CD-CE0DD69A6E1C}" srcId="{DDB52AF1-805D-4F4E-9309-1ED00A06BBBF}" destId="{E093F7C4-C9F3-47DA-9C09-BA433166F075}" srcOrd="0" destOrd="0" parTransId="{DFB14BC3-9DCA-4E6A-9F35-DB5FF575DB63}" sibTransId="{F4744AA1-835B-4F00-B23F-A4A050FD1B43}"/>
    <dgm:cxn modelId="{44CD31AE-9785-4793-AFD8-3E0B6ED52A8F}" srcId="{5B02A8D5-56F5-4764-A21A-480A95712279}" destId="{7A8B668A-0FB4-4520-B2E4-16A763BD2CFB}" srcOrd="2" destOrd="0" parTransId="{DFA2910E-4225-4B52-B8BB-AA23D532443C}" sibTransId="{3DCAA02E-21D5-4358-8103-7B9F9FD721FD}"/>
    <dgm:cxn modelId="{B5A9A0AF-2AD3-406F-8A2F-371E800E3117}" srcId="{DDB52AF1-805D-4F4E-9309-1ED00A06BBBF}" destId="{BBC5BE40-AD0C-45EE-A39E-BDD75198A7CA}" srcOrd="3" destOrd="0" parTransId="{60FD3387-01AD-4473-B595-044501464232}" sibTransId="{284851B3-F5E7-45B4-87FC-F42DA51986D2}"/>
    <dgm:cxn modelId="{91D54BB7-6B7A-4F62-A156-DE17E9BC9831}" srcId="{56CF4669-F97A-4813-938E-CD6E261214D7}" destId="{6D1E8717-3511-447C-B7DB-A89D47140611}" srcOrd="0" destOrd="0" parTransId="{A7488C43-12E1-4E03-BFEC-5D4DA966C009}" sibTransId="{6BC41105-DCCC-4942-B79A-D97583BAD391}"/>
    <dgm:cxn modelId="{999F35BF-A509-46F8-BA7F-360A1E8A7AD6}" type="presOf" srcId="{984DE146-455A-4DB0-A34F-3281236A86E4}" destId="{95FA5C23-435E-43F3-983E-8016C7B62ECB}" srcOrd="0" destOrd="0" presId="urn:microsoft.com/office/officeart/2005/8/layout/vList2"/>
    <dgm:cxn modelId="{4D451EC1-093F-46B5-8418-3AF802E6D973}" srcId="{5B02A8D5-56F5-4764-A21A-480A95712279}" destId="{DC1EA874-CA4F-47FF-B362-297F6635CE6E}" srcOrd="1" destOrd="0" parTransId="{C29C8EFB-E8EA-4FD3-96FF-32FC15EE57D7}" sibTransId="{FDDDE9D9-B29C-430C-AC66-EEC34B146B45}"/>
    <dgm:cxn modelId="{A43E44C4-C77D-4E6F-989B-C342E5CDD6DB}" type="presOf" srcId="{5AE84F25-5B1A-4882-96B3-25FE65FF07D5}" destId="{DAAAFDA8-BE11-4964-B48E-D1994475344C}" srcOrd="0" destOrd="2" presId="urn:microsoft.com/office/officeart/2005/8/layout/vList2"/>
    <dgm:cxn modelId="{A8F274C5-9C3B-4475-9375-D4D5DADECEBD}" type="presOf" srcId="{E093F7C4-C9F3-47DA-9C09-BA433166F075}" destId="{F11BA5DA-4B77-4318-A93E-F34C592E28F1}" srcOrd="0" destOrd="0" presId="urn:microsoft.com/office/officeart/2005/8/layout/vList2"/>
    <dgm:cxn modelId="{F38890CE-8EB9-4160-AB0A-97C7BA858CB3}" srcId="{BD41FA6E-DD12-4526-A067-2F8FF6FFCBFE}" destId="{620994F3-3D21-4C83-8ED6-A473C8E75483}" srcOrd="2" destOrd="0" parTransId="{AC316DD5-3F48-4F4C-AD7A-0C4C838AA1EE}" sibTransId="{F5C65A94-84A9-4EB9-B2F0-BD3FC67A9AF8}"/>
    <dgm:cxn modelId="{24DE97CF-3CA2-4466-B661-1E27B386DF27}" type="presOf" srcId="{56CF4669-F97A-4813-938E-CD6E261214D7}" destId="{40B71E01-6BFB-4C6F-9223-259B310EB2C7}" srcOrd="0" destOrd="0" presId="urn:microsoft.com/office/officeart/2005/8/layout/vList2"/>
    <dgm:cxn modelId="{D6D012D7-8266-480A-BA8C-D8B24C20799D}" type="presOf" srcId="{6D1E8717-3511-447C-B7DB-A89D47140611}" destId="{DAAAFDA8-BE11-4964-B48E-D1994475344C}" srcOrd="0" destOrd="0" presId="urn:microsoft.com/office/officeart/2005/8/layout/vList2"/>
    <dgm:cxn modelId="{B3880FD9-74E9-4ED2-814A-8F8259F13D5E}" type="presOf" srcId="{25F5D1A9-9E37-4EBD-B801-1DAF15F64906}" destId="{44580BBB-3AC3-4051-AD53-60B6DEDB08F3}" srcOrd="0" destOrd="6" presId="urn:microsoft.com/office/officeart/2005/8/layout/vList2"/>
    <dgm:cxn modelId="{E10483DB-C7E3-44C2-AE05-A91166453A44}" srcId="{BD41FA6E-DD12-4526-A067-2F8FF6FFCBFE}" destId="{AC0E1D50-1D12-41D4-B113-B737A28123DA}" srcOrd="0" destOrd="0" parTransId="{724D3794-4C43-4DB5-B73E-2270E42836C7}" sibTransId="{6F949CAD-2231-424C-A60A-6C0B33B338E9}"/>
    <dgm:cxn modelId="{34EC11FC-E125-4B03-A227-315041E315D3}" srcId="{BD41FA6E-DD12-4526-A067-2F8FF6FFCBFE}" destId="{25F5D1A9-9E37-4EBD-B801-1DAF15F64906}" srcOrd="6" destOrd="0" parTransId="{B61947C7-5669-41F3-BC6B-BC6FEFC71383}" sibTransId="{F2C92A6E-A32B-45E9-8E58-B0B971624FCF}"/>
    <dgm:cxn modelId="{BFD2FBFD-6F72-484E-BF3A-7EA478F395A6}" type="presOf" srcId="{BD41FA6E-DD12-4526-A067-2F8FF6FFCBFE}" destId="{06580502-3957-4CF6-A381-D10BCF4A7736}" srcOrd="0" destOrd="0" presId="urn:microsoft.com/office/officeart/2005/8/layout/vList2"/>
    <dgm:cxn modelId="{87CBE6FE-4127-421E-A083-1B7AC3C579E6}" srcId="{5B02A8D5-56F5-4764-A21A-480A95712279}" destId="{91547D31-5351-4398-8AEE-2B657655A569}" srcOrd="0" destOrd="0" parTransId="{2DBB9A87-1228-480A-96B0-C493FAB3F70F}" sibTransId="{08FC9260-BDA7-4704-B5C6-181A86B2BCAE}"/>
    <dgm:cxn modelId="{1D4DEC86-D9A6-4A62-A719-85419DA9E158}" type="presParOf" srcId="{95FA5C23-435E-43F3-983E-8016C7B62ECB}" destId="{06580502-3957-4CF6-A381-D10BCF4A7736}" srcOrd="0" destOrd="0" presId="urn:microsoft.com/office/officeart/2005/8/layout/vList2"/>
    <dgm:cxn modelId="{888B0362-647D-4C8C-A042-B38C2701D1B3}" type="presParOf" srcId="{95FA5C23-435E-43F3-983E-8016C7B62ECB}" destId="{44580BBB-3AC3-4051-AD53-60B6DEDB08F3}" srcOrd="1" destOrd="0" presId="urn:microsoft.com/office/officeart/2005/8/layout/vList2"/>
    <dgm:cxn modelId="{F35722F2-9955-4536-AA1A-BB243E04393E}" type="presParOf" srcId="{95FA5C23-435E-43F3-983E-8016C7B62ECB}" destId="{40B71E01-6BFB-4C6F-9223-259B310EB2C7}" srcOrd="2" destOrd="0" presId="urn:microsoft.com/office/officeart/2005/8/layout/vList2"/>
    <dgm:cxn modelId="{47FD3B2C-A9E1-4879-92C6-C235CCC1AEEB}" type="presParOf" srcId="{95FA5C23-435E-43F3-983E-8016C7B62ECB}" destId="{DAAAFDA8-BE11-4964-B48E-D1994475344C}" srcOrd="3" destOrd="0" presId="urn:microsoft.com/office/officeart/2005/8/layout/vList2"/>
    <dgm:cxn modelId="{70093007-1F75-43C3-9E9B-DF65CB8F7FAD}" type="presParOf" srcId="{95FA5C23-435E-43F3-983E-8016C7B62ECB}" destId="{BFB11C46-5BE6-449F-AB51-3CE0B5E76566}" srcOrd="4" destOrd="0" presId="urn:microsoft.com/office/officeart/2005/8/layout/vList2"/>
    <dgm:cxn modelId="{9C808C22-84D0-424C-8132-C42D1FA46132}" type="presParOf" srcId="{95FA5C23-435E-43F3-983E-8016C7B62ECB}" destId="{F11BA5DA-4B77-4318-A93E-F34C592E28F1}" srcOrd="5" destOrd="0" presId="urn:microsoft.com/office/officeart/2005/8/layout/vList2"/>
    <dgm:cxn modelId="{494B0422-EC4C-4CDC-81FF-48AB3024BF6C}" type="presParOf" srcId="{95FA5C23-435E-43F3-983E-8016C7B62ECB}" destId="{309EDC80-F9D8-4748-B0EC-BEDC41A6270A}" srcOrd="6" destOrd="0" presId="urn:microsoft.com/office/officeart/2005/8/layout/vList2"/>
    <dgm:cxn modelId="{AE3F52D9-D6C9-4292-BA9D-2B555754DE06}" type="presParOf" srcId="{95FA5C23-435E-43F3-983E-8016C7B62ECB}" destId="{BE504B98-9466-49DE-AEBA-74D59F43BCC8}" srcOrd="7"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27798-B450-4497-809B-1369C244E7D7}">
      <dsp:nvSpPr>
        <dsp:cNvPr id="0" name=""/>
        <dsp:cNvSpPr/>
      </dsp:nvSpPr>
      <dsp:spPr>
        <a:xfrm>
          <a:off x="0" y="56255"/>
          <a:ext cx="3989614" cy="304200"/>
        </a:xfrm>
        <a:prstGeom prst="roundRect">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Solution Capabilities</a:t>
          </a:r>
        </a:p>
      </dsp:txBody>
      <dsp:txXfrm>
        <a:off x="14850" y="71105"/>
        <a:ext cx="3959914" cy="274500"/>
      </dsp:txXfrm>
    </dsp:sp>
    <dsp:sp modelId="{585B5044-96E9-4960-AB97-5B00C49B0AFE}">
      <dsp:nvSpPr>
        <dsp:cNvPr id="0" name=""/>
        <dsp:cNvSpPr/>
      </dsp:nvSpPr>
      <dsp:spPr>
        <a:xfrm>
          <a:off x="0" y="360455"/>
          <a:ext cx="3989614"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t>Unbalanced multi-phase power flow</a:t>
          </a:r>
        </a:p>
        <a:p>
          <a:pPr marL="57150" lvl="1" indent="-57150" algn="l" defTabSz="444500">
            <a:lnSpc>
              <a:spcPct val="90000"/>
            </a:lnSpc>
            <a:spcBef>
              <a:spcPct val="0"/>
            </a:spcBef>
            <a:spcAft>
              <a:spcPct val="20000"/>
            </a:spcAft>
            <a:buChar char="•"/>
          </a:pPr>
          <a:r>
            <a:rPr lang="en-US" sz="1000" kern="1200" dirty="0"/>
            <a:t>Quasi-static time-series (QSTS)</a:t>
          </a:r>
        </a:p>
        <a:p>
          <a:pPr marL="57150" lvl="1" indent="-57150" algn="l" defTabSz="444500">
            <a:lnSpc>
              <a:spcPct val="90000"/>
            </a:lnSpc>
            <a:spcBef>
              <a:spcPct val="0"/>
            </a:spcBef>
            <a:spcAft>
              <a:spcPct val="20000"/>
            </a:spcAft>
            <a:buChar char="•"/>
          </a:pPr>
          <a:r>
            <a:rPr lang="en-US" sz="1000" kern="1200" dirty="0"/>
            <a:t>Fault analysis</a:t>
          </a:r>
        </a:p>
        <a:p>
          <a:pPr marL="57150" lvl="1" indent="-57150" algn="l" defTabSz="444500">
            <a:lnSpc>
              <a:spcPct val="90000"/>
            </a:lnSpc>
            <a:spcBef>
              <a:spcPct val="0"/>
            </a:spcBef>
            <a:spcAft>
              <a:spcPct val="20000"/>
            </a:spcAft>
            <a:buChar char="•"/>
          </a:pPr>
          <a:r>
            <a:rPr lang="en-US" sz="1000" kern="1200" dirty="0"/>
            <a:t>Harmonic analysis</a:t>
          </a:r>
        </a:p>
        <a:p>
          <a:pPr marL="57150" lvl="1" indent="-57150" algn="l" defTabSz="444500">
            <a:lnSpc>
              <a:spcPct val="90000"/>
            </a:lnSpc>
            <a:spcBef>
              <a:spcPct val="0"/>
            </a:spcBef>
            <a:spcAft>
              <a:spcPct val="20000"/>
            </a:spcAft>
            <a:buChar char="•"/>
          </a:pPr>
          <a:r>
            <a:rPr lang="en-US" sz="1000" kern="1200" dirty="0"/>
            <a:t>Flicker analysis</a:t>
          </a:r>
        </a:p>
        <a:p>
          <a:pPr marL="57150" lvl="1" indent="-57150" algn="l" defTabSz="444500">
            <a:lnSpc>
              <a:spcPct val="90000"/>
            </a:lnSpc>
            <a:spcBef>
              <a:spcPct val="0"/>
            </a:spcBef>
            <a:spcAft>
              <a:spcPct val="20000"/>
            </a:spcAft>
            <a:buChar char="•"/>
          </a:pPr>
          <a:r>
            <a:rPr lang="en-US" sz="1000" kern="1200" dirty="0"/>
            <a:t>Linear and non-linear analysis</a:t>
          </a:r>
        </a:p>
        <a:p>
          <a:pPr marL="57150" lvl="1" indent="-57150" algn="l" defTabSz="444500">
            <a:lnSpc>
              <a:spcPct val="90000"/>
            </a:lnSpc>
            <a:spcBef>
              <a:spcPct val="0"/>
            </a:spcBef>
            <a:spcAft>
              <a:spcPct val="20000"/>
            </a:spcAft>
            <a:buChar char="•"/>
          </a:pPr>
          <a:r>
            <a:rPr lang="en-US" sz="1000" kern="1200" dirty="0"/>
            <a:t>Stray voltage/current analysis</a:t>
          </a:r>
        </a:p>
      </dsp:txBody>
      <dsp:txXfrm>
        <a:off x="0" y="360455"/>
        <a:ext cx="3989614" cy="1130220"/>
      </dsp:txXfrm>
    </dsp:sp>
    <dsp:sp modelId="{E2C6C0C5-9C03-4CBF-95B6-6682E516DB13}">
      <dsp:nvSpPr>
        <dsp:cNvPr id="0" name=""/>
        <dsp:cNvSpPr/>
      </dsp:nvSpPr>
      <dsp:spPr>
        <a:xfrm>
          <a:off x="0" y="1490675"/>
          <a:ext cx="3989614" cy="304200"/>
        </a:xfrm>
        <a:prstGeom prst="roundRect">
          <a:avLst/>
        </a:prstGeom>
        <a:solidFill>
          <a:schemeClr val="accent1">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Grid Devices</a:t>
          </a:r>
        </a:p>
      </dsp:txBody>
      <dsp:txXfrm>
        <a:off x="14850" y="1505525"/>
        <a:ext cx="3959914" cy="274500"/>
      </dsp:txXfrm>
    </dsp:sp>
    <dsp:sp modelId="{AD284B58-6828-4CEC-BC35-E5979F40F0FE}">
      <dsp:nvSpPr>
        <dsp:cNvPr id="0" name=""/>
        <dsp:cNvSpPr/>
      </dsp:nvSpPr>
      <dsp:spPr>
        <a:xfrm>
          <a:off x="0" y="1794875"/>
          <a:ext cx="3989614" cy="457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t>Full library of traditional assets (lines, conductors, transformers, cap banks, switches, etc.)</a:t>
          </a:r>
        </a:p>
        <a:p>
          <a:pPr marL="57150" lvl="1" indent="-57150" algn="l" defTabSz="444500">
            <a:lnSpc>
              <a:spcPct val="90000"/>
            </a:lnSpc>
            <a:spcBef>
              <a:spcPct val="0"/>
            </a:spcBef>
            <a:spcAft>
              <a:spcPct val="20000"/>
            </a:spcAft>
            <a:buChar char="•"/>
          </a:pPr>
          <a:r>
            <a:rPr lang="en-US" sz="1000" kern="1200" dirty="0"/>
            <a:t>Load models</a:t>
          </a:r>
        </a:p>
      </dsp:txBody>
      <dsp:txXfrm>
        <a:off x="0" y="1794875"/>
        <a:ext cx="3989614" cy="457470"/>
      </dsp:txXfrm>
    </dsp:sp>
    <dsp:sp modelId="{22E15E88-1047-4876-BA86-447A3463695A}">
      <dsp:nvSpPr>
        <dsp:cNvPr id="0" name=""/>
        <dsp:cNvSpPr/>
      </dsp:nvSpPr>
      <dsp:spPr>
        <a:xfrm>
          <a:off x="0" y="2252346"/>
          <a:ext cx="3989614" cy="304200"/>
        </a:xfrm>
        <a:prstGeom prst="roundRect">
          <a:avLst/>
        </a:prstGeom>
        <a:solidFill>
          <a:schemeClr val="accent1">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Controls</a:t>
          </a:r>
        </a:p>
      </dsp:txBody>
      <dsp:txXfrm>
        <a:off x="14850" y="2267196"/>
        <a:ext cx="3959914" cy="274500"/>
      </dsp:txXfrm>
    </dsp:sp>
    <dsp:sp modelId="{774A68B6-3E3A-4BA9-8E88-3833DB2833F9}">
      <dsp:nvSpPr>
        <dsp:cNvPr id="0" name=""/>
        <dsp:cNvSpPr/>
      </dsp:nvSpPr>
      <dsp:spPr>
        <a:xfrm>
          <a:off x="0" y="2556545"/>
          <a:ext cx="3989614"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t>Line Reg/LTC, cap banks</a:t>
          </a:r>
        </a:p>
        <a:p>
          <a:pPr marL="57150" lvl="1" indent="-57150" algn="l" defTabSz="444500">
            <a:lnSpc>
              <a:spcPct val="90000"/>
            </a:lnSpc>
            <a:spcBef>
              <a:spcPct val="0"/>
            </a:spcBef>
            <a:spcAft>
              <a:spcPct val="20000"/>
            </a:spcAft>
            <a:buChar char="•"/>
          </a:pPr>
          <a:r>
            <a:rPr lang="en-US" sz="1000" kern="1200" dirty="0"/>
            <a:t>DER smart inverter</a:t>
          </a:r>
        </a:p>
        <a:p>
          <a:pPr marL="57150" lvl="1" indent="-57150" algn="l" defTabSz="444500">
            <a:lnSpc>
              <a:spcPct val="90000"/>
            </a:lnSpc>
            <a:spcBef>
              <a:spcPct val="0"/>
            </a:spcBef>
            <a:spcAft>
              <a:spcPct val="20000"/>
            </a:spcAft>
            <a:buChar char="•"/>
          </a:pPr>
          <a:r>
            <a:rPr lang="en-US" sz="1000" kern="1200" dirty="0"/>
            <a:t>Energy storage dispatch</a:t>
          </a:r>
        </a:p>
        <a:p>
          <a:pPr marL="57150" lvl="1" indent="-57150" algn="l" defTabSz="444500">
            <a:lnSpc>
              <a:spcPct val="90000"/>
            </a:lnSpc>
            <a:spcBef>
              <a:spcPct val="0"/>
            </a:spcBef>
            <a:spcAft>
              <a:spcPct val="20000"/>
            </a:spcAft>
            <a:buChar char="•"/>
          </a:pPr>
          <a:r>
            <a:rPr lang="en-US" sz="1000" kern="1200" dirty="0"/>
            <a:t>DMS/DERMS</a:t>
          </a:r>
        </a:p>
        <a:p>
          <a:pPr marL="57150" lvl="1" indent="-57150" algn="l" defTabSz="444500">
            <a:lnSpc>
              <a:spcPct val="90000"/>
            </a:lnSpc>
            <a:spcBef>
              <a:spcPct val="0"/>
            </a:spcBef>
            <a:spcAft>
              <a:spcPct val="20000"/>
            </a:spcAft>
            <a:buChar char="•"/>
          </a:pPr>
          <a:r>
            <a:rPr lang="en-US" sz="1000" kern="1200" dirty="0"/>
            <a:t>VVO</a:t>
          </a:r>
        </a:p>
        <a:p>
          <a:pPr marL="57150" lvl="1" indent="-57150" algn="l" defTabSz="444500">
            <a:lnSpc>
              <a:spcPct val="90000"/>
            </a:lnSpc>
            <a:spcBef>
              <a:spcPct val="0"/>
            </a:spcBef>
            <a:spcAft>
              <a:spcPct val="20000"/>
            </a:spcAft>
            <a:buChar char="•"/>
          </a:pPr>
          <a:r>
            <a:rPr lang="en-US" sz="1000" kern="1200" dirty="0"/>
            <a:t>Price modeling/dispatch</a:t>
          </a:r>
        </a:p>
      </dsp:txBody>
      <dsp:txXfrm>
        <a:off x="0" y="2556545"/>
        <a:ext cx="3989614" cy="968760"/>
      </dsp:txXfrm>
    </dsp:sp>
    <dsp:sp modelId="{AF5B46B8-88EE-4436-B336-27DC83626841}">
      <dsp:nvSpPr>
        <dsp:cNvPr id="0" name=""/>
        <dsp:cNvSpPr/>
      </dsp:nvSpPr>
      <dsp:spPr>
        <a:xfrm>
          <a:off x="0" y="3525306"/>
          <a:ext cx="3989614" cy="304200"/>
        </a:xfrm>
        <a:prstGeom prst="roundRect">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Automation</a:t>
          </a:r>
          <a:endParaRPr lang="en-US" sz="1300" kern="1200" dirty="0"/>
        </a:p>
      </dsp:txBody>
      <dsp:txXfrm>
        <a:off x="14850" y="3540156"/>
        <a:ext cx="3959914" cy="274500"/>
      </dsp:txXfrm>
    </dsp:sp>
    <dsp:sp modelId="{74604D28-80FF-4E1E-839E-FDE93F769C8F}">
      <dsp:nvSpPr>
        <dsp:cNvPr id="0" name=""/>
        <dsp:cNvSpPr/>
      </dsp:nvSpPr>
      <dsp:spPr>
        <a:xfrm>
          <a:off x="0" y="3829506"/>
          <a:ext cx="3989614" cy="497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t>Distribution automation</a:t>
          </a:r>
        </a:p>
        <a:p>
          <a:pPr marL="57150" lvl="1" indent="-57150" algn="l" defTabSz="444500">
            <a:lnSpc>
              <a:spcPct val="90000"/>
            </a:lnSpc>
            <a:spcBef>
              <a:spcPct val="0"/>
            </a:spcBef>
            <a:spcAft>
              <a:spcPct val="20000"/>
            </a:spcAft>
            <a:buChar char="•"/>
          </a:pPr>
          <a:r>
            <a:rPr lang="en-US" sz="1000" kern="1200" dirty="0"/>
            <a:t>Load transfers</a:t>
          </a:r>
        </a:p>
        <a:p>
          <a:pPr marL="57150" lvl="1" indent="-57150" algn="l" defTabSz="444500">
            <a:lnSpc>
              <a:spcPct val="90000"/>
            </a:lnSpc>
            <a:spcBef>
              <a:spcPct val="0"/>
            </a:spcBef>
            <a:spcAft>
              <a:spcPct val="20000"/>
            </a:spcAft>
            <a:buChar char="•"/>
          </a:pPr>
          <a:r>
            <a:rPr lang="en-US" sz="1000" kern="1200" dirty="0"/>
            <a:t>FLISR (Fault Location, Isolation, and Service Restoration)</a:t>
          </a:r>
        </a:p>
      </dsp:txBody>
      <dsp:txXfrm>
        <a:off x="0" y="3829506"/>
        <a:ext cx="3989614" cy="4978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80502-3957-4CF6-A381-D10BCF4A7736}">
      <dsp:nvSpPr>
        <dsp:cNvPr id="0" name=""/>
        <dsp:cNvSpPr/>
      </dsp:nvSpPr>
      <dsp:spPr>
        <a:xfrm>
          <a:off x="0" y="188430"/>
          <a:ext cx="3916250" cy="280799"/>
        </a:xfrm>
        <a:prstGeom prst="roundRect">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DER </a:t>
          </a:r>
          <a:r>
            <a:rPr lang="en-US" sz="1200" kern="1200" dirty="0"/>
            <a:t>Models</a:t>
          </a:r>
        </a:p>
      </dsp:txBody>
      <dsp:txXfrm>
        <a:off x="13707" y="202137"/>
        <a:ext cx="3888836" cy="253385"/>
      </dsp:txXfrm>
    </dsp:sp>
    <dsp:sp modelId="{44580BBB-3AC3-4051-AD53-60B6DEDB08F3}">
      <dsp:nvSpPr>
        <dsp:cNvPr id="0" name=""/>
        <dsp:cNvSpPr/>
      </dsp:nvSpPr>
      <dsp:spPr>
        <a:xfrm>
          <a:off x="0" y="469230"/>
          <a:ext cx="3916250" cy="101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Smart inverters</a:t>
          </a:r>
        </a:p>
        <a:p>
          <a:pPr marL="57150" lvl="1" indent="-57150" algn="l" defTabSz="400050">
            <a:lnSpc>
              <a:spcPct val="90000"/>
            </a:lnSpc>
            <a:spcBef>
              <a:spcPct val="0"/>
            </a:spcBef>
            <a:spcAft>
              <a:spcPct val="20000"/>
            </a:spcAft>
            <a:buChar char="•"/>
          </a:pPr>
          <a:r>
            <a:rPr lang="en-US" sz="900" kern="1200" dirty="0"/>
            <a:t>Energy storage</a:t>
          </a:r>
        </a:p>
        <a:p>
          <a:pPr marL="57150" lvl="1" indent="-57150" algn="l" defTabSz="400050">
            <a:lnSpc>
              <a:spcPct val="90000"/>
            </a:lnSpc>
            <a:spcBef>
              <a:spcPct val="0"/>
            </a:spcBef>
            <a:spcAft>
              <a:spcPct val="20000"/>
            </a:spcAft>
            <a:buChar char="•"/>
          </a:pPr>
          <a:r>
            <a:rPr lang="en-US" sz="900" kern="1200" dirty="0"/>
            <a:t>PV systems</a:t>
          </a:r>
        </a:p>
        <a:p>
          <a:pPr marL="57150" lvl="1" indent="-57150" algn="l" defTabSz="400050">
            <a:lnSpc>
              <a:spcPct val="90000"/>
            </a:lnSpc>
            <a:spcBef>
              <a:spcPct val="0"/>
            </a:spcBef>
            <a:spcAft>
              <a:spcPct val="20000"/>
            </a:spcAft>
            <a:buChar char="•"/>
          </a:pPr>
          <a:r>
            <a:rPr lang="en-US" sz="900" kern="1200" dirty="0"/>
            <a:t>Wind systems</a:t>
          </a:r>
        </a:p>
        <a:p>
          <a:pPr marL="57150" lvl="1" indent="-57150" algn="l" defTabSz="400050">
            <a:lnSpc>
              <a:spcPct val="90000"/>
            </a:lnSpc>
            <a:spcBef>
              <a:spcPct val="0"/>
            </a:spcBef>
            <a:spcAft>
              <a:spcPct val="20000"/>
            </a:spcAft>
            <a:buChar char="•"/>
          </a:pPr>
          <a:r>
            <a:rPr lang="en-US" sz="900" kern="1200" dirty="0"/>
            <a:t>Demand response</a:t>
          </a:r>
        </a:p>
        <a:p>
          <a:pPr marL="57150" lvl="1" indent="-57150" algn="l" defTabSz="400050">
            <a:lnSpc>
              <a:spcPct val="90000"/>
            </a:lnSpc>
            <a:spcBef>
              <a:spcPct val="0"/>
            </a:spcBef>
            <a:spcAft>
              <a:spcPct val="20000"/>
            </a:spcAft>
            <a:buChar char="•"/>
          </a:pPr>
          <a:r>
            <a:rPr lang="en-US" sz="900" kern="1200" dirty="0"/>
            <a:t>Microgrids</a:t>
          </a:r>
        </a:p>
        <a:p>
          <a:pPr marL="57150" lvl="1" indent="-57150" algn="l" defTabSz="400050">
            <a:lnSpc>
              <a:spcPct val="90000"/>
            </a:lnSpc>
            <a:spcBef>
              <a:spcPct val="0"/>
            </a:spcBef>
            <a:spcAft>
              <a:spcPct val="20000"/>
            </a:spcAft>
            <a:buChar char="•"/>
          </a:pPr>
          <a:r>
            <a:rPr lang="en-US" sz="900" kern="1200" dirty="0"/>
            <a:t>DER short-</a:t>
          </a:r>
          <a:r>
            <a:rPr lang="en-US" sz="900" kern="1200" dirty="0" err="1"/>
            <a:t>ckt</a:t>
          </a:r>
          <a:endParaRPr lang="en-US" sz="900" kern="1200" dirty="0"/>
        </a:p>
      </dsp:txBody>
      <dsp:txXfrm>
        <a:off x="0" y="469230"/>
        <a:ext cx="3916250" cy="1018440"/>
      </dsp:txXfrm>
    </dsp:sp>
    <dsp:sp modelId="{40B71E01-6BFB-4C6F-9223-259B310EB2C7}">
      <dsp:nvSpPr>
        <dsp:cNvPr id="0" name=""/>
        <dsp:cNvSpPr/>
      </dsp:nvSpPr>
      <dsp:spPr>
        <a:xfrm>
          <a:off x="0" y="1487671"/>
          <a:ext cx="3916250" cy="280799"/>
        </a:xfrm>
        <a:prstGeom prst="roundRect">
          <a:avLst/>
        </a:prstGeom>
        <a:solidFill>
          <a:schemeClr val="accent1">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Solution Interfaces</a:t>
          </a:r>
        </a:p>
      </dsp:txBody>
      <dsp:txXfrm>
        <a:off x="13707" y="1501378"/>
        <a:ext cx="3888836" cy="253385"/>
      </dsp:txXfrm>
    </dsp:sp>
    <dsp:sp modelId="{DAAAFDA8-BE11-4964-B48E-D1994475344C}">
      <dsp:nvSpPr>
        <dsp:cNvPr id="0" name=""/>
        <dsp:cNvSpPr/>
      </dsp:nvSpPr>
      <dsp:spPr>
        <a:xfrm>
          <a:off x="0" y="1768471"/>
          <a:ext cx="3916250" cy="583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Font typeface="Calibri" panose="020F0502020204030204" pitchFamily="34" charset="0"/>
            <a:buChar char="•"/>
          </a:pPr>
          <a:r>
            <a:rPr lang="en-US" sz="900" kern="1200"/>
            <a:t>Distribution System Scripting language</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Full graphical user-interface</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Co-simulation capabilities</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Integrated SDK for customized development</a:t>
          </a:r>
        </a:p>
      </dsp:txBody>
      <dsp:txXfrm>
        <a:off x="0" y="1768471"/>
        <a:ext cx="3916250" cy="583740"/>
      </dsp:txXfrm>
    </dsp:sp>
    <dsp:sp modelId="{BFB11C46-5BE6-449F-AB51-3CE0B5E76566}">
      <dsp:nvSpPr>
        <dsp:cNvPr id="0" name=""/>
        <dsp:cNvSpPr/>
      </dsp:nvSpPr>
      <dsp:spPr>
        <a:xfrm>
          <a:off x="0" y="2352211"/>
          <a:ext cx="3916250" cy="280799"/>
        </a:xfrm>
        <a:prstGeom prst="roundRect">
          <a:avLst/>
        </a:prstGeom>
        <a:solidFill>
          <a:schemeClr val="accent1">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High-Performance </a:t>
          </a:r>
          <a:r>
            <a:rPr lang="en-US" sz="1200" kern="1200" dirty="0"/>
            <a:t>Solutions</a:t>
          </a:r>
        </a:p>
      </dsp:txBody>
      <dsp:txXfrm>
        <a:off x="13707" y="2365918"/>
        <a:ext cx="3888836" cy="253385"/>
      </dsp:txXfrm>
    </dsp:sp>
    <dsp:sp modelId="{F11BA5DA-4B77-4318-A93E-F34C592E28F1}">
      <dsp:nvSpPr>
        <dsp:cNvPr id="0" name=""/>
        <dsp:cNvSpPr/>
      </dsp:nvSpPr>
      <dsp:spPr>
        <a:xfrm>
          <a:off x="0" y="2633011"/>
          <a:ext cx="3916250" cy="583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Parallel processing using actors</a:t>
          </a:r>
        </a:p>
        <a:p>
          <a:pPr marL="57150" lvl="1" indent="-57150" algn="l" defTabSz="400050">
            <a:lnSpc>
              <a:spcPct val="90000"/>
            </a:lnSpc>
            <a:spcBef>
              <a:spcPct val="0"/>
            </a:spcBef>
            <a:spcAft>
              <a:spcPct val="20000"/>
            </a:spcAft>
            <a:buChar char="•"/>
          </a:pPr>
          <a:r>
            <a:rPr lang="en-US" sz="900" kern="1200" dirty="0"/>
            <a:t>Multithreading circuit processing</a:t>
          </a:r>
        </a:p>
        <a:p>
          <a:pPr marL="57150" lvl="1" indent="-57150" algn="l" defTabSz="400050">
            <a:lnSpc>
              <a:spcPct val="90000"/>
            </a:lnSpc>
            <a:spcBef>
              <a:spcPct val="0"/>
            </a:spcBef>
            <a:spcAft>
              <a:spcPct val="20000"/>
            </a:spcAft>
            <a:buChar char="•"/>
          </a:pPr>
          <a:r>
            <a:rPr lang="en-US" sz="900" kern="1200" dirty="0"/>
            <a:t>Multi-core management</a:t>
          </a:r>
        </a:p>
        <a:p>
          <a:pPr marL="57150" lvl="1" indent="-57150" algn="l" defTabSz="400050">
            <a:lnSpc>
              <a:spcPct val="90000"/>
            </a:lnSpc>
            <a:spcBef>
              <a:spcPct val="0"/>
            </a:spcBef>
            <a:spcAft>
              <a:spcPct val="20000"/>
            </a:spcAft>
            <a:buChar char="•"/>
          </a:pPr>
          <a:r>
            <a:rPr lang="en-US" sz="900" kern="1200" dirty="0"/>
            <a:t>Fast power flow</a:t>
          </a:r>
        </a:p>
      </dsp:txBody>
      <dsp:txXfrm>
        <a:off x="0" y="2633011"/>
        <a:ext cx="3916250" cy="583740"/>
      </dsp:txXfrm>
    </dsp:sp>
    <dsp:sp modelId="{309EDC80-F9D8-4748-B0EC-BEDC41A6270A}">
      <dsp:nvSpPr>
        <dsp:cNvPr id="0" name=""/>
        <dsp:cNvSpPr/>
      </dsp:nvSpPr>
      <dsp:spPr>
        <a:xfrm>
          <a:off x="0" y="3216751"/>
          <a:ext cx="3916250" cy="280799"/>
        </a:xfrm>
        <a:prstGeom prst="roundRect">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err="1"/>
            <a:t>Misc</a:t>
          </a:r>
          <a:endParaRPr lang="en-US" sz="1200" kern="1200" dirty="0"/>
        </a:p>
      </dsp:txBody>
      <dsp:txXfrm>
        <a:off x="13707" y="3230458"/>
        <a:ext cx="3888836" cy="253385"/>
      </dsp:txXfrm>
    </dsp:sp>
    <dsp:sp modelId="{BE504B98-9466-49DE-AEBA-74D59F43BCC8}">
      <dsp:nvSpPr>
        <dsp:cNvPr id="0" name=""/>
        <dsp:cNvSpPr/>
      </dsp:nvSpPr>
      <dsp:spPr>
        <a:xfrm>
          <a:off x="0" y="3497551"/>
          <a:ext cx="3916250"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Radial and networked systems</a:t>
          </a:r>
        </a:p>
        <a:p>
          <a:pPr marL="57150" lvl="1" indent="-57150" algn="l" defTabSz="400050">
            <a:lnSpc>
              <a:spcPct val="90000"/>
            </a:lnSpc>
            <a:spcBef>
              <a:spcPct val="0"/>
            </a:spcBef>
            <a:spcAft>
              <a:spcPct val="20000"/>
            </a:spcAft>
            <a:buChar char="•"/>
          </a:pPr>
          <a:r>
            <a:rPr lang="en-US" sz="900" kern="1200" dirty="0"/>
            <a:t>Arbitrary sized systems (single feeder to planning area)</a:t>
          </a:r>
        </a:p>
        <a:p>
          <a:pPr marL="57150" lvl="1" indent="-57150" algn="l" defTabSz="400050">
            <a:lnSpc>
              <a:spcPct val="90000"/>
            </a:lnSpc>
            <a:spcBef>
              <a:spcPct val="0"/>
            </a:spcBef>
            <a:spcAft>
              <a:spcPct val="20000"/>
            </a:spcAft>
            <a:buChar char="•"/>
          </a:pPr>
          <a:r>
            <a:rPr lang="en-US" sz="900" kern="1200" dirty="0"/>
            <a:t>Transmission and distribution modeling</a:t>
          </a:r>
        </a:p>
      </dsp:txBody>
      <dsp:txXfrm>
        <a:off x="0" y="3497551"/>
        <a:ext cx="3916250" cy="4471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10/23/2018</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25431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032A4BA-19DC-4301-9B81-AFC0BD708A47}" type="slidenum">
              <a:rPr lang="en-US" altLang="en-US" sz="1200">
                <a:solidFill>
                  <a:schemeClr val="tx1"/>
                </a:solidFill>
              </a:rPr>
              <a:pPr/>
              <a:t>14</a:t>
            </a:fld>
            <a:endParaRPr lang="en-US" altLang="en-US" sz="1200">
              <a:solidFill>
                <a:schemeClr val="tx1"/>
              </a:solidFill>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27965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6420221-9BB0-4609-8D4A-E891A2EF3CE9}" type="slidenum">
              <a:rPr lang="en-US" altLang="en-US" sz="1200">
                <a:solidFill>
                  <a:schemeClr val="tx1"/>
                </a:solidFill>
              </a:rPr>
              <a:pPr/>
              <a:t>15</a:t>
            </a:fld>
            <a:endParaRPr lang="en-US" altLang="en-US" sz="1200">
              <a:solidFill>
                <a:schemeClr val="tx1"/>
              </a:solidFill>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00235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8F1EBF2-F604-4A38-AC40-7B45D16DFA89}" type="slidenum">
              <a:rPr lang="en-US" altLang="en-US" sz="1200">
                <a:solidFill>
                  <a:schemeClr val="tx1"/>
                </a:solidFill>
              </a:rPr>
              <a:pPr/>
              <a:t>16</a:t>
            </a:fld>
            <a:endParaRPr lang="en-US" altLang="en-US" sz="1200">
              <a:solidFill>
                <a:schemeClr val="tx1"/>
              </a:solidFill>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21520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1581DD7-6321-4457-87CF-E10AD80D8DFB}" type="slidenum">
              <a:rPr lang="en-US" altLang="en-US" sz="1200">
                <a:solidFill>
                  <a:schemeClr val="tx1"/>
                </a:solidFill>
              </a:rPr>
              <a:pPr/>
              <a:t>17</a:t>
            </a:fld>
            <a:endParaRPr lang="en-US" altLang="en-US" sz="1200">
              <a:solidFill>
                <a:schemeClr val="tx1"/>
              </a:solidFill>
            </a:endParaRPr>
          </a:p>
        </p:txBody>
      </p:sp>
      <p:sp>
        <p:nvSpPr>
          <p:cNvPr id="220163" name="Rectangle 2"/>
          <p:cNvSpPr>
            <a:spLocks noGrp="1" noRot="1" noChangeAspect="1" noChangeArrowheads="1" noTextEdit="1"/>
          </p:cNvSpPr>
          <p:nvPr>
            <p:ph type="sldImg"/>
          </p:nvPr>
        </p:nvSpPr>
        <p:spPr>
          <a:xfrm>
            <a:off x="1108075" y="695325"/>
            <a:ext cx="4646613" cy="3486150"/>
          </a:xfrm>
          <a:ln/>
        </p:spPr>
      </p:sp>
      <p:sp>
        <p:nvSpPr>
          <p:cNvPr id="220164"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043075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D334D2F-BAC7-4705-9623-665619546E89}" type="slidenum">
              <a:rPr lang="en-US" altLang="en-US" sz="1200">
                <a:solidFill>
                  <a:schemeClr val="tx1"/>
                </a:solidFill>
              </a:rPr>
              <a:pPr/>
              <a:t>18</a:t>
            </a:fld>
            <a:endParaRPr lang="en-US" altLang="en-US" sz="1200">
              <a:solidFill>
                <a:schemeClr val="tx1"/>
              </a:solidFill>
            </a:endParaRPr>
          </a:p>
        </p:txBody>
      </p:sp>
      <p:sp>
        <p:nvSpPr>
          <p:cNvPr id="221187" name="Rectangle 2"/>
          <p:cNvSpPr>
            <a:spLocks noGrp="1" noRot="1" noChangeAspect="1" noChangeArrowheads="1" noTextEdit="1"/>
          </p:cNvSpPr>
          <p:nvPr>
            <p:ph type="sldImg"/>
          </p:nvPr>
        </p:nvSpPr>
        <p:spPr>
          <a:xfrm>
            <a:off x="1108075" y="695325"/>
            <a:ext cx="4646613" cy="3486150"/>
          </a:xfrm>
          <a:ln/>
        </p:spPr>
      </p:sp>
      <p:sp>
        <p:nvSpPr>
          <p:cNvPr id="22118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38988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51A9668-A94A-4CC8-BB14-0A7EAABF8F53}" type="slidenum">
              <a:rPr lang="en-US" altLang="en-US" sz="1200">
                <a:solidFill>
                  <a:schemeClr val="tx1"/>
                </a:solidFill>
              </a:rPr>
              <a:pPr/>
              <a:t>21</a:t>
            </a:fld>
            <a:endParaRPr lang="en-US" altLang="en-US" sz="1200">
              <a:solidFill>
                <a:schemeClr val="tx1"/>
              </a:solidFill>
            </a:endParaRPr>
          </a:p>
        </p:txBody>
      </p:sp>
      <p:sp>
        <p:nvSpPr>
          <p:cNvPr id="227331" name="Rectangle 2"/>
          <p:cNvSpPr>
            <a:spLocks noGrp="1" noRot="1" noChangeAspect="1" noChangeArrowheads="1" noTextEdit="1"/>
          </p:cNvSpPr>
          <p:nvPr>
            <p:ph type="sldImg"/>
          </p:nvPr>
        </p:nvSpPr>
        <p:spPr>
          <a:xfrm>
            <a:off x="1108075" y="695325"/>
            <a:ext cx="4646613" cy="3486150"/>
          </a:xfrm>
          <a:ln/>
        </p:spPr>
      </p:sp>
      <p:sp>
        <p:nvSpPr>
          <p:cNvPr id="22733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767983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3E117B2-8D5F-4AEA-A2BF-9BFC7605AC7F}" type="slidenum">
              <a:rPr lang="en-US" altLang="en-US" sz="1200">
                <a:solidFill>
                  <a:schemeClr val="tx1"/>
                </a:solidFill>
              </a:rPr>
              <a:pPr/>
              <a:t>22</a:t>
            </a:fld>
            <a:endParaRPr lang="en-US" altLang="en-US" sz="1200">
              <a:solidFill>
                <a:schemeClr val="tx1"/>
              </a:solidFill>
            </a:endParaRPr>
          </a:p>
        </p:txBody>
      </p:sp>
      <p:sp>
        <p:nvSpPr>
          <p:cNvPr id="228355" name="Rectangle 2"/>
          <p:cNvSpPr>
            <a:spLocks noGrp="1" noRot="1" noChangeAspect="1" noChangeArrowheads="1" noTextEdit="1"/>
          </p:cNvSpPr>
          <p:nvPr>
            <p:ph type="sldImg"/>
          </p:nvPr>
        </p:nvSpPr>
        <p:spPr>
          <a:xfrm>
            <a:off x="1108075" y="695325"/>
            <a:ext cx="4646613" cy="3486150"/>
          </a:xfrm>
          <a:ln/>
        </p:spPr>
      </p:sp>
      <p:sp>
        <p:nvSpPr>
          <p:cNvPr id="228356"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2955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70C2D6C-1B9E-4435-9E5D-1AFC300C4984}" type="slidenum">
              <a:rPr lang="en-US" altLang="en-US" sz="1200">
                <a:solidFill>
                  <a:schemeClr val="tx1"/>
                </a:solidFill>
              </a:rPr>
              <a:pPr/>
              <a:t>23</a:t>
            </a:fld>
            <a:endParaRPr lang="en-US" altLang="en-US" sz="1200">
              <a:solidFill>
                <a:schemeClr val="tx1"/>
              </a:solidFill>
            </a:endParaRPr>
          </a:p>
        </p:txBody>
      </p:sp>
      <p:sp>
        <p:nvSpPr>
          <p:cNvPr id="231427" name="Rectangle 2"/>
          <p:cNvSpPr>
            <a:spLocks noGrp="1" noRot="1" noChangeAspect="1" noChangeArrowheads="1" noTextEdit="1"/>
          </p:cNvSpPr>
          <p:nvPr>
            <p:ph type="sldImg"/>
          </p:nvPr>
        </p:nvSpPr>
        <p:spPr>
          <a:xfrm>
            <a:off x="1106488" y="695325"/>
            <a:ext cx="4646612" cy="3486150"/>
          </a:xfrm>
          <a:ln/>
        </p:spPr>
      </p:sp>
      <p:sp>
        <p:nvSpPr>
          <p:cNvPr id="23142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24303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473BCCC-4626-47E8-B555-D5B5F2F37910}" type="slidenum">
              <a:rPr lang="en-US" altLang="en-US" sz="1200">
                <a:solidFill>
                  <a:schemeClr val="tx1"/>
                </a:solidFill>
              </a:rPr>
              <a:pPr/>
              <a:t>24</a:t>
            </a:fld>
            <a:endParaRPr lang="en-US" altLang="en-US" sz="1200">
              <a:solidFill>
                <a:schemeClr val="tx1"/>
              </a:solidFill>
            </a:endParaRPr>
          </a:p>
        </p:txBody>
      </p:sp>
      <p:sp>
        <p:nvSpPr>
          <p:cNvPr id="232451" name="Rectangle 2"/>
          <p:cNvSpPr>
            <a:spLocks noGrp="1" noRot="1" noChangeAspect="1" noChangeArrowheads="1" noTextEdit="1"/>
          </p:cNvSpPr>
          <p:nvPr>
            <p:ph type="sldImg"/>
          </p:nvPr>
        </p:nvSpPr>
        <p:spPr>
          <a:xfrm>
            <a:off x="1106488" y="695325"/>
            <a:ext cx="4646612" cy="3486150"/>
          </a:xfrm>
          <a:ln/>
        </p:spPr>
      </p:sp>
      <p:sp>
        <p:nvSpPr>
          <p:cNvPr id="23245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06505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F20E3F8-A434-4D36-91EA-4B9D3BAEF055}" type="slidenum">
              <a:rPr lang="en-US" altLang="en-US" sz="1200">
                <a:solidFill>
                  <a:schemeClr val="tx1"/>
                </a:solidFill>
              </a:rPr>
              <a:pPr/>
              <a:t>25</a:t>
            </a:fld>
            <a:endParaRPr lang="en-US" altLang="en-US" sz="1200">
              <a:solidFill>
                <a:schemeClr val="tx1"/>
              </a:solidFill>
            </a:endParaRPr>
          </a:p>
        </p:txBody>
      </p:sp>
      <p:sp>
        <p:nvSpPr>
          <p:cNvPr id="233475" name="Rectangle 2"/>
          <p:cNvSpPr>
            <a:spLocks noGrp="1" noRot="1" noChangeAspect="1" noChangeArrowheads="1" noTextEdit="1"/>
          </p:cNvSpPr>
          <p:nvPr>
            <p:ph type="sldImg"/>
          </p:nvPr>
        </p:nvSpPr>
        <p:spPr>
          <a:xfrm>
            <a:off x="1106488" y="695325"/>
            <a:ext cx="4646612" cy="3486150"/>
          </a:xfrm>
          <a:ln/>
        </p:spPr>
      </p:sp>
      <p:sp>
        <p:nvSpPr>
          <p:cNvPr id="233476"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4245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OpenDSS – EPRI’s best kept secret. </a:t>
            </a:r>
            <a:r>
              <a:rPr lang="en-US" dirty="0">
                <a:sym typeface="Wingdings" panose="05000000000000000000" pitchFamily="2" charset="2"/>
              </a:rPr>
              <a:t></a:t>
            </a:r>
          </a:p>
          <a:p>
            <a:endParaRPr lang="en-US" dirty="0"/>
          </a:p>
        </p:txBody>
      </p:sp>
      <p:sp>
        <p:nvSpPr>
          <p:cNvPr id="4" name="Slide Number Placeholder 3"/>
          <p:cNvSpPr>
            <a:spLocks noGrp="1"/>
          </p:cNvSpPr>
          <p:nvPr>
            <p:ph type="sldNum" sz="quarter" idx="10"/>
          </p:nvPr>
        </p:nvSpPr>
        <p:spPr/>
        <p:txBody>
          <a:bodyPr/>
          <a:lstStyle/>
          <a:p>
            <a:fld id="{788F879F-D9B5-4FBF-AE43-BD6079C78E43}" type="slidenum">
              <a:rPr lang="en-US" smtClean="0"/>
              <a:t>4</a:t>
            </a:fld>
            <a:endParaRPr lang="en-US"/>
          </a:p>
        </p:txBody>
      </p:sp>
    </p:spTree>
    <p:extLst>
      <p:ext uri="{BB962C8B-B14F-4D97-AF65-F5344CB8AC3E}">
        <p14:creationId xmlns:p14="http://schemas.microsoft.com/office/powerpoint/2010/main" val="3453690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297EBF1-57A8-408D-AC0E-E8FFA8AF7080}" type="slidenum">
              <a:rPr lang="en-US" altLang="en-US" sz="1200">
                <a:solidFill>
                  <a:schemeClr val="tx1"/>
                </a:solidFill>
              </a:rPr>
              <a:pPr/>
              <a:t>31</a:t>
            </a:fld>
            <a:endParaRPr lang="en-US" altLang="en-US" sz="1200">
              <a:solidFill>
                <a:schemeClr val="tx1"/>
              </a:solidFill>
            </a:endParaRPr>
          </a:p>
        </p:txBody>
      </p:sp>
      <p:sp>
        <p:nvSpPr>
          <p:cNvPr id="339971" name="Rectangle 2"/>
          <p:cNvSpPr>
            <a:spLocks noGrp="1" noRot="1" noChangeAspect="1" noChangeArrowheads="1" noTextEdit="1"/>
          </p:cNvSpPr>
          <p:nvPr>
            <p:ph type="sldImg"/>
          </p:nvPr>
        </p:nvSpPr>
        <p:spPr>
          <a:xfrm>
            <a:off x="1181100" y="695325"/>
            <a:ext cx="4649788" cy="3486150"/>
          </a:xfrm>
          <a:ln/>
        </p:spPr>
      </p:sp>
      <p:sp>
        <p:nvSpPr>
          <p:cNvPr id="339972"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60004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BBE539E-9305-4442-8C4B-498F4F6DFB14}" type="slidenum">
              <a:rPr lang="en-US" altLang="en-US" sz="1200">
                <a:solidFill>
                  <a:schemeClr val="tx1"/>
                </a:solidFill>
              </a:rPr>
              <a:pPr/>
              <a:t>33</a:t>
            </a:fld>
            <a:endParaRPr lang="en-US" altLang="en-US" sz="1200">
              <a:solidFill>
                <a:schemeClr val="tx1"/>
              </a:solidFill>
            </a:endParaRPr>
          </a:p>
        </p:txBody>
      </p:sp>
      <p:sp>
        <p:nvSpPr>
          <p:cNvPr id="343043" name="Rectangle 2"/>
          <p:cNvSpPr>
            <a:spLocks noGrp="1" noRot="1" noChangeAspect="1" noChangeArrowheads="1" noTextEdit="1"/>
          </p:cNvSpPr>
          <p:nvPr>
            <p:ph type="sldImg"/>
          </p:nvPr>
        </p:nvSpPr>
        <p:spPr>
          <a:xfrm>
            <a:off x="1184275" y="695325"/>
            <a:ext cx="4648200" cy="3486150"/>
          </a:xfrm>
          <a:ln/>
        </p:spPr>
      </p:sp>
      <p:sp>
        <p:nvSpPr>
          <p:cNvPr id="343044"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90455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5781AB2-B2A6-4FA4-8284-267746FD66EC}" type="slidenum">
              <a:rPr lang="en-US" altLang="en-US" sz="1200">
                <a:solidFill>
                  <a:schemeClr val="tx1"/>
                </a:solidFill>
              </a:rPr>
              <a:pPr/>
              <a:t>34</a:t>
            </a:fld>
            <a:endParaRPr lang="en-US" altLang="en-US" sz="1200">
              <a:solidFill>
                <a:schemeClr val="tx1"/>
              </a:solidFill>
            </a:endParaRPr>
          </a:p>
        </p:txBody>
      </p:sp>
      <p:sp>
        <p:nvSpPr>
          <p:cNvPr id="345091" name="Rectangle 2"/>
          <p:cNvSpPr>
            <a:spLocks noGrp="1" noRot="1" noChangeAspect="1" noChangeArrowheads="1" noTextEdit="1"/>
          </p:cNvSpPr>
          <p:nvPr>
            <p:ph type="sldImg"/>
          </p:nvPr>
        </p:nvSpPr>
        <p:spPr>
          <a:xfrm>
            <a:off x="1184275" y="695325"/>
            <a:ext cx="4648200" cy="3486150"/>
          </a:xfrm>
          <a:ln/>
        </p:spPr>
      </p:sp>
      <p:sp>
        <p:nvSpPr>
          <p:cNvPr id="345092"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27073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576B999-35A4-4F09-A7CA-AD6AE69A9D24}" type="slidenum">
              <a:rPr lang="en-US" altLang="en-US" sz="1200">
                <a:solidFill>
                  <a:schemeClr val="tx1"/>
                </a:solidFill>
              </a:rPr>
              <a:pPr/>
              <a:t>36</a:t>
            </a:fld>
            <a:endParaRPr lang="en-US" altLang="en-US" sz="1200">
              <a:solidFill>
                <a:schemeClr val="tx1"/>
              </a:solidFill>
            </a:endParaRPr>
          </a:p>
        </p:txBody>
      </p:sp>
      <p:sp>
        <p:nvSpPr>
          <p:cNvPr id="346115" name="Rectangle 2"/>
          <p:cNvSpPr>
            <a:spLocks noGrp="1" noRot="1" noChangeAspect="1" noChangeArrowheads="1" noTextEdit="1"/>
          </p:cNvSpPr>
          <p:nvPr>
            <p:ph type="sldImg"/>
          </p:nvPr>
        </p:nvSpPr>
        <p:spPr>
          <a:xfrm>
            <a:off x="1181100" y="695325"/>
            <a:ext cx="4649788" cy="3486150"/>
          </a:xfrm>
          <a:ln/>
        </p:spPr>
      </p:sp>
      <p:sp>
        <p:nvSpPr>
          <p:cNvPr id="34611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852141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23B134-3C01-482F-9923-55A3B9EDEA61}" type="slidenum">
              <a:rPr lang="en-US" altLang="en-US" sz="1200">
                <a:solidFill>
                  <a:schemeClr val="tx1"/>
                </a:solidFill>
              </a:rPr>
              <a:pPr/>
              <a:t>37</a:t>
            </a:fld>
            <a:endParaRPr lang="en-US" altLang="en-US" sz="1200">
              <a:solidFill>
                <a:schemeClr val="tx1"/>
              </a:solidFill>
            </a:endParaRPr>
          </a:p>
        </p:txBody>
      </p:sp>
      <p:sp>
        <p:nvSpPr>
          <p:cNvPr id="347139" name="Rectangle 2"/>
          <p:cNvSpPr>
            <a:spLocks noGrp="1" noRot="1" noChangeAspect="1" noChangeArrowheads="1" noTextEdit="1"/>
          </p:cNvSpPr>
          <p:nvPr>
            <p:ph type="sldImg"/>
          </p:nvPr>
        </p:nvSpPr>
        <p:spPr>
          <a:xfrm>
            <a:off x="1181100" y="695325"/>
            <a:ext cx="4649788" cy="3486150"/>
          </a:xfrm>
          <a:ln/>
        </p:spPr>
      </p:sp>
      <p:sp>
        <p:nvSpPr>
          <p:cNvPr id="34714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542095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CC828B9-91BA-4529-8A2E-3DEA18175D31}" type="slidenum">
              <a:rPr lang="en-US" altLang="en-US" sz="1200">
                <a:solidFill>
                  <a:schemeClr val="tx1"/>
                </a:solidFill>
              </a:rPr>
              <a:pPr/>
              <a:t>41</a:t>
            </a:fld>
            <a:endParaRPr lang="en-US" altLang="en-US" sz="1200">
              <a:solidFill>
                <a:schemeClr val="tx1"/>
              </a:solidFill>
            </a:endParaRPr>
          </a:p>
        </p:txBody>
      </p:sp>
      <p:sp>
        <p:nvSpPr>
          <p:cNvPr id="239619" name="Rectangle 2"/>
          <p:cNvSpPr>
            <a:spLocks noGrp="1" noRot="1" noChangeAspect="1" noChangeArrowheads="1" noTextEdit="1"/>
          </p:cNvSpPr>
          <p:nvPr>
            <p:ph type="sldImg"/>
          </p:nvPr>
        </p:nvSpPr>
        <p:spPr>
          <a:xfrm>
            <a:off x="1106488" y="695325"/>
            <a:ext cx="4646612" cy="3486150"/>
          </a:xfrm>
          <a:ln/>
        </p:spPr>
      </p:sp>
      <p:sp>
        <p:nvSpPr>
          <p:cNvPr id="239620"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119899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CC828B9-91BA-4529-8A2E-3DEA18175D31}" type="slidenum">
              <a:rPr lang="en-US" altLang="en-US" sz="1200">
                <a:solidFill>
                  <a:schemeClr val="tx1"/>
                </a:solidFill>
              </a:rPr>
              <a:pPr/>
              <a:t>42</a:t>
            </a:fld>
            <a:endParaRPr lang="en-US" altLang="en-US" sz="1200">
              <a:solidFill>
                <a:schemeClr val="tx1"/>
              </a:solidFill>
            </a:endParaRPr>
          </a:p>
        </p:txBody>
      </p:sp>
      <p:sp>
        <p:nvSpPr>
          <p:cNvPr id="239619" name="Rectangle 2"/>
          <p:cNvSpPr>
            <a:spLocks noGrp="1" noRot="1" noChangeAspect="1" noChangeArrowheads="1" noTextEdit="1"/>
          </p:cNvSpPr>
          <p:nvPr>
            <p:ph type="sldImg"/>
          </p:nvPr>
        </p:nvSpPr>
        <p:spPr>
          <a:xfrm>
            <a:off x="1106488" y="695325"/>
            <a:ext cx="4646612" cy="3486150"/>
          </a:xfrm>
          <a:ln/>
        </p:spPr>
      </p:sp>
      <p:sp>
        <p:nvSpPr>
          <p:cNvPr id="239620"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34148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683557D-012D-45BF-96D7-26FF2DABF960}" type="slidenum">
              <a:rPr lang="en-US" altLang="en-US" sz="1200">
                <a:solidFill>
                  <a:schemeClr val="tx1"/>
                </a:solidFill>
              </a:rPr>
              <a:pPr/>
              <a:t>43</a:t>
            </a:fld>
            <a:endParaRPr lang="en-US" altLang="en-US" sz="1200">
              <a:solidFill>
                <a:schemeClr val="tx1"/>
              </a:solidFill>
            </a:endParaRPr>
          </a:p>
        </p:txBody>
      </p:sp>
      <p:sp>
        <p:nvSpPr>
          <p:cNvPr id="240643" name="Rectangle 2"/>
          <p:cNvSpPr>
            <a:spLocks noGrp="1" noRot="1" noChangeAspect="1" noChangeArrowheads="1" noTextEdit="1"/>
          </p:cNvSpPr>
          <p:nvPr>
            <p:ph type="sldImg"/>
          </p:nvPr>
        </p:nvSpPr>
        <p:spPr>
          <a:xfrm>
            <a:off x="1106488" y="695325"/>
            <a:ext cx="4646612" cy="3486150"/>
          </a:xfrm>
          <a:ln/>
        </p:spPr>
      </p:sp>
      <p:sp>
        <p:nvSpPr>
          <p:cNvPr id="24064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90631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64BD3DF-8ADC-4277-BE36-BFCDEE970660}" type="slidenum">
              <a:rPr lang="en-US" altLang="en-US" sz="1200">
                <a:solidFill>
                  <a:schemeClr val="tx1"/>
                </a:solidFill>
              </a:rPr>
              <a:pPr/>
              <a:t>44</a:t>
            </a:fld>
            <a:endParaRPr lang="en-US" altLang="en-US" sz="1200">
              <a:solidFill>
                <a:schemeClr val="tx1"/>
              </a:solidFill>
            </a:endParaRPr>
          </a:p>
        </p:txBody>
      </p:sp>
      <p:sp>
        <p:nvSpPr>
          <p:cNvPr id="241667" name="Rectangle 2"/>
          <p:cNvSpPr>
            <a:spLocks noGrp="1" noRot="1" noChangeAspect="1" noChangeArrowheads="1" noTextEdit="1"/>
          </p:cNvSpPr>
          <p:nvPr>
            <p:ph type="sldImg"/>
          </p:nvPr>
        </p:nvSpPr>
        <p:spPr>
          <a:xfrm>
            <a:off x="1106488" y="695325"/>
            <a:ext cx="4646612" cy="3486150"/>
          </a:xfrm>
          <a:ln/>
        </p:spPr>
      </p:sp>
      <p:sp>
        <p:nvSpPr>
          <p:cNvPr id="24166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37465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65915B7-A34F-4AE0-893A-132FAA466150}" type="slidenum">
              <a:rPr lang="en-US" altLang="en-US" sz="1200">
                <a:solidFill>
                  <a:schemeClr val="tx1"/>
                </a:solidFill>
              </a:rPr>
              <a:pPr/>
              <a:t>45</a:t>
            </a:fld>
            <a:endParaRPr lang="en-US" altLang="en-US" sz="1200">
              <a:solidFill>
                <a:schemeClr val="tx1"/>
              </a:solidFill>
            </a:endParaRPr>
          </a:p>
        </p:txBody>
      </p:sp>
      <p:sp>
        <p:nvSpPr>
          <p:cNvPr id="242691" name="Rectangle 2"/>
          <p:cNvSpPr>
            <a:spLocks noGrp="1" noRot="1" noChangeAspect="1" noChangeArrowheads="1" noTextEdit="1"/>
          </p:cNvSpPr>
          <p:nvPr>
            <p:ph type="sldImg"/>
          </p:nvPr>
        </p:nvSpPr>
        <p:spPr>
          <a:xfrm>
            <a:off x="1106488" y="695325"/>
            <a:ext cx="4646612" cy="3486150"/>
          </a:xfrm>
          <a:ln/>
        </p:spPr>
      </p:sp>
      <p:sp>
        <p:nvSpPr>
          <p:cNvPr id="24269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71229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main points</a:t>
            </a:r>
          </a:p>
          <a:p>
            <a:pPr marL="0" indent="0">
              <a:buNone/>
            </a:pPr>
            <a:r>
              <a:rPr lang="en-US" b="1" dirty="0"/>
              <a:t>1. Wide range of </a:t>
            </a:r>
            <a:r>
              <a:rPr lang="en-US" b="1" dirty="0" err="1"/>
              <a:t>capabiliites</a:t>
            </a:r>
            <a:endParaRPr lang="en-US" b="1" dirty="0"/>
          </a:p>
          <a:p>
            <a:pPr marL="171450" indent="-171450">
              <a:buFontTx/>
              <a:buChar char="-"/>
            </a:pPr>
            <a:r>
              <a:rPr lang="en-US" dirty="0"/>
              <a:t>Highlight main points</a:t>
            </a:r>
          </a:p>
          <a:p>
            <a:pPr marL="171450" indent="-171450">
              <a:buFontTx/>
              <a:buChar char="-"/>
            </a:pPr>
            <a:r>
              <a:rPr lang="en-US" dirty="0"/>
              <a:t>These have been added through many years of research-driven needs</a:t>
            </a:r>
          </a:p>
          <a:p>
            <a:pPr marL="171450" indent="-171450">
              <a:buFontTx/>
              <a:buChar char="-"/>
            </a:pPr>
            <a:endParaRPr lang="en-US" dirty="0"/>
          </a:p>
          <a:p>
            <a:pPr marL="0" indent="0">
              <a:buNone/>
            </a:pPr>
            <a:r>
              <a:rPr lang="en-US" b="1" dirty="0"/>
              <a:t>2. A few we are going to be able to show</a:t>
            </a:r>
          </a:p>
          <a:p>
            <a:pPr marL="0" indent="0">
              <a:buNone/>
            </a:pPr>
            <a:endParaRPr lang="en-US" dirty="0"/>
          </a:p>
          <a:p>
            <a:pPr marL="0" indent="0">
              <a:buNone/>
            </a:pPr>
            <a:r>
              <a:rPr lang="en-US" b="1" dirty="0"/>
              <a:t>3. Some we are not:</a:t>
            </a:r>
          </a:p>
          <a:p>
            <a:pPr marL="0" indent="0">
              <a:buNone/>
            </a:pPr>
            <a:r>
              <a:rPr lang="en-US" dirty="0"/>
              <a:t>- Distribution system scripting language</a:t>
            </a:r>
          </a:p>
          <a:p>
            <a:pPr marL="0" indent="0">
              <a:buNone/>
            </a:pPr>
            <a:endParaRPr lang="en-US" dirty="0"/>
          </a:p>
          <a:p>
            <a:pPr marL="0" indent="0">
              <a:buNone/>
            </a:pPr>
            <a:endParaRPr lang="en-US" dirty="0"/>
          </a:p>
          <a:p>
            <a:pPr marL="0" indent="0">
              <a:buNone/>
            </a:pPr>
            <a:endParaRPr lang="en-US" dirty="0"/>
          </a:p>
          <a:p>
            <a:pPr rtl="0" fontAlgn="ctr"/>
            <a:r>
              <a:rPr lang="en-US" sz="1200" kern="1200" dirty="0">
                <a:solidFill>
                  <a:schemeClr val="tx1"/>
                </a:solidFill>
                <a:effectLst/>
                <a:latin typeface="+mn-lt"/>
                <a:ea typeface="+mn-ea"/>
                <a:cs typeface="+mn-cs"/>
              </a:rPr>
              <a:t>&lt;Extra not to be discussed&gt;</a:t>
            </a:r>
          </a:p>
          <a:p>
            <a:pPr marL="0" indent="0">
              <a:buNone/>
            </a:pPr>
            <a:endParaRPr lang="en-US" dirty="0"/>
          </a:p>
          <a:p>
            <a:r>
              <a:rPr lang="en-US" dirty="0"/>
              <a:t>EPRI R&amp;D and other industry partners (National Labs, universities) continue to advance the tool</a:t>
            </a:r>
          </a:p>
          <a:p>
            <a:r>
              <a:rPr lang="en-US" dirty="0"/>
              <a:t>Advanced capabilities fully vetted through years of user application</a:t>
            </a:r>
          </a:p>
          <a:p>
            <a:r>
              <a:rPr lang="en-US" dirty="0"/>
              <a:t>User-minded approach to modeling</a:t>
            </a:r>
          </a:p>
          <a:p>
            <a:pPr lvl="1"/>
            <a:endParaRPr lang="en-US" dirty="0"/>
          </a:p>
          <a:p>
            <a:pPr lvl="1"/>
            <a:endParaRPr lang="en-US" dirty="0"/>
          </a:p>
          <a:p>
            <a:pPr lvl="1"/>
            <a:endParaRPr lang="en-US" dirty="0"/>
          </a:p>
          <a:p>
            <a:pPr lvl="1"/>
            <a:r>
              <a:rPr lang="en-US" dirty="0"/>
              <a:t>All modeling capabilities have and continue to be developed through the years with two things in mind:</a:t>
            </a:r>
          </a:p>
          <a:p>
            <a:pPr lvl="2"/>
            <a:r>
              <a:rPr lang="en-US" dirty="0"/>
              <a:t>Application: How can system models/solutions be created to answer the question/issue at hand</a:t>
            </a:r>
          </a:p>
          <a:p>
            <a:pPr lvl="2"/>
            <a:r>
              <a:rPr lang="en-US" dirty="0"/>
              <a:t>User: how can this be modeled to enable ease of use, but flexible enough for customized analysis</a:t>
            </a:r>
          </a:p>
          <a:p>
            <a:endParaRPr lang="en-US" dirty="0"/>
          </a:p>
        </p:txBody>
      </p:sp>
      <p:sp>
        <p:nvSpPr>
          <p:cNvPr id="4" name="Slide Number Placeholder 3"/>
          <p:cNvSpPr>
            <a:spLocks noGrp="1"/>
          </p:cNvSpPr>
          <p:nvPr>
            <p:ph type="sldNum" sz="quarter" idx="10"/>
          </p:nvPr>
        </p:nvSpPr>
        <p:spPr/>
        <p:txBody>
          <a:bodyPr/>
          <a:lstStyle/>
          <a:p>
            <a:fld id="{788F879F-D9B5-4FBF-AE43-BD6079C78E43}" type="slidenum">
              <a:rPr lang="en-US" smtClean="0"/>
              <a:t>5</a:t>
            </a:fld>
            <a:endParaRPr lang="en-US"/>
          </a:p>
        </p:txBody>
      </p:sp>
    </p:spTree>
    <p:extLst>
      <p:ext uri="{BB962C8B-B14F-4D97-AF65-F5344CB8AC3E}">
        <p14:creationId xmlns:p14="http://schemas.microsoft.com/office/powerpoint/2010/main" val="863580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1BF82F3-F2C0-4841-AFB9-E8AAB6A7629E}" type="slidenum">
              <a:rPr lang="en-US" altLang="en-US" sz="1200">
                <a:solidFill>
                  <a:schemeClr val="tx1"/>
                </a:solidFill>
              </a:rPr>
              <a:pPr/>
              <a:t>47</a:t>
            </a:fld>
            <a:endParaRPr lang="en-US" altLang="en-US" sz="1200">
              <a:solidFill>
                <a:schemeClr val="tx1"/>
              </a:solidFill>
            </a:endParaRPr>
          </a:p>
        </p:txBody>
      </p:sp>
      <p:sp>
        <p:nvSpPr>
          <p:cNvPr id="265219" name="Rectangle 2"/>
          <p:cNvSpPr>
            <a:spLocks noGrp="1" noRot="1" noChangeAspect="1" noChangeArrowheads="1" noTextEdit="1"/>
          </p:cNvSpPr>
          <p:nvPr>
            <p:ph type="sldImg"/>
          </p:nvPr>
        </p:nvSpPr>
        <p:spPr>
          <a:xfrm>
            <a:off x="1106488" y="695325"/>
            <a:ext cx="4646612" cy="3486150"/>
          </a:xfrm>
          <a:ln/>
        </p:spPr>
      </p:sp>
      <p:sp>
        <p:nvSpPr>
          <p:cNvPr id="265220"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884817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1DAEB54-13AF-4ED4-A9D7-DA76DBD928E1}" type="slidenum">
              <a:rPr lang="en-US" altLang="en-US" sz="1200">
                <a:solidFill>
                  <a:schemeClr val="tx1"/>
                </a:solidFill>
              </a:rPr>
              <a:pPr/>
              <a:t>48</a:t>
            </a:fld>
            <a:endParaRPr lang="en-US" altLang="en-US" sz="1200">
              <a:solidFill>
                <a:schemeClr val="tx1"/>
              </a:solidFill>
            </a:endParaRPr>
          </a:p>
        </p:txBody>
      </p:sp>
      <p:sp>
        <p:nvSpPr>
          <p:cNvPr id="266243" name="Rectangle 2"/>
          <p:cNvSpPr>
            <a:spLocks noGrp="1" noRot="1" noChangeAspect="1" noChangeArrowheads="1" noTextEdit="1"/>
          </p:cNvSpPr>
          <p:nvPr>
            <p:ph type="sldImg"/>
          </p:nvPr>
        </p:nvSpPr>
        <p:spPr>
          <a:xfrm>
            <a:off x="1106488" y="695325"/>
            <a:ext cx="4646612" cy="3486150"/>
          </a:xfrm>
          <a:ln/>
        </p:spPr>
      </p:sp>
      <p:sp>
        <p:nvSpPr>
          <p:cNvPr id="266244"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331760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47206B5-C256-4B24-B22D-F27A31C75CC4}" type="slidenum">
              <a:rPr lang="en-US" altLang="en-US" sz="1200">
                <a:solidFill>
                  <a:schemeClr val="tx1"/>
                </a:solidFill>
              </a:rPr>
              <a:pPr/>
              <a:t>49</a:t>
            </a:fld>
            <a:endParaRPr lang="en-US" altLang="en-US" sz="1200">
              <a:solidFill>
                <a:schemeClr val="tx1"/>
              </a:solidFill>
            </a:endParaRPr>
          </a:p>
        </p:txBody>
      </p:sp>
      <p:sp>
        <p:nvSpPr>
          <p:cNvPr id="267267" name="Rectangle 2"/>
          <p:cNvSpPr>
            <a:spLocks noGrp="1" noRot="1" noChangeAspect="1" noChangeArrowheads="1" noTextEdit="1"/>
          </p:cNvSpPr>
          <p:nvPr>
            <p:ph type="sldImg"/>
          </p:nvPr>
        </p:nvSpPr>
        <p:spPr>
          <a:xfrm>
            <a:off x="1106488" y="695325"/>
            <a:ext cx="4646612" cy="3486150"/>
          </a:xfrm>
          <a:ln/>
        </p:spPr>
      </p:sp>
      <p:sp>
        <p:nvSpPr>
          <p:cNvPr id="267268"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71379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157F4D3-F37E-445F-A73B-B2EEAEEC5D15}" type="slidenum">
              <a:rPr lang="en-US" altLang="en-US" sz="1200">
                <a:solidFill>
                  <a:schemeClr val="tx1"/>
                </a:solidFill>
              </a:rPr>
              <a:pPr/>
              <a:t>50</a:t>
            </a:fld>
            <a:endParaRPr lang="en-US" altLang="en-US" sz="1200">
              <a:solidFill>
                <a:schemeClr val="tx1"/>
              </a:solidFill>
            </a:endParaRPr>
          </a:p>
        </p:txBody>
      </p:sp>
      <p:sp>
        <p:nvSpPr>
          <p:cNvPr id="268291" name="Rectangle 2"/>
          <p:cNvSpPr>
            <a:spLocks noGrp="1" noRot="1" noChangeAspect="1" noChangeArrowheads="1" noTextEdit="1"/>
          </p:cNvSpPr>
          <p:nvPr>
            <p:ph type="sldImg"/>
          </p:nvPr>
        </p:nvSpPr>
        <p:spPr>
          <a:xfrm>
            <a:off x="1106488" y="695325"/>
            <a:ext cx="4646612" cy="3486150"/>
          </a:xfrm>
          <a:ln/>
        </p:spPr>
      </p:sp>
      <p:sp>
        <p:nvSpPr>
          <p:cNvPr id="268292"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266317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695BE7B-3E95-4FE6-ACB5-6B5F90A76885}" type="slidenum">
              <a:rPr lang="en-US" altLang="en-US" sz="1200">
                <a:solidFill>
                  <a:schemeClr val="tx1"/>
                </a:solidFill>
              </a:rPr>
              <a:pPr/>
              <a:t>51</a:t>
            </a:fld>
            <a:endParaRPr lang="en-US" altLang="en-US" sz="1200">
              <a:solidFill>
                <a:schemeClr val="tx1"/>
              </a:solidFill>
            </a:endParaRPr>
          </a:p>
        </p:txBody>
      </p:sp>
      <p:sp>
        <p:nvSpPr>
          <p:cNvPr id="270339" name="Rectangle 2"/>
          <p:cNvSpPr>
            <a:spLocks noGrp="1" noRot="1" noChangeAspect="1" noChangeArrowheads="1" noTextEdit="1"/>
          </p:cNvSpPr>
          <p:nvPr>
            <p:ph type="sldImg"/>
          </p:nvPr>
        </p:nvSpPr>
        <p:spPr>
          <a:xfrm>
            <a:off x="1106488" y="695325"/>
            <a:ext cx="4646612" cy="3486150"/>
          </a:xfrm>
          <a:ln/>
        </p:spPr>
      </p:sp>
      <p:sp>
        <p:nvSpPr>
          <p:cNvPr id="270340"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25715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22764AA-7678-49E4-9491-6F6F3546590A}" type="slidenum">
              <a:rPr lang="en-US" altLang="en-US" sz="1200">
                <a:solidFill>
                  <a:schemeClr val="tx1"/>
                </a:solidFill>
              </a:rPr>
              <a:pPr/>
              <a:t>52</a:t>
            </a:fld>
            <a:endParaRPr lang="en-US" altLang="en-US" sz="1200">
              <a:solidFill>
                <a:schemeClr val="tx1"/>
              </a:solidFill>
            </a:endParaRPr>
          </a:p>
        </p:txBody>
      </p:sp>
      <p:sp>
        <p:nvSpPr>
          <p:cNvPr id="285699" name="Rectangle 2"/>
          <p:cNvSpPr>
            <a:spLocks noGrp="1" noRot="1" noChangeAspect="1" noChangeArrowheads="1" noTextEdit="1"/>
          </p:cNvSpPr>
          <p:nvPr>
            <p:ph type="sldImg"/>
          </p:nvPr>
        </p:nvSpPr>
        <p:spPr>
          <a:xfrm>
            <a:off x="1106488" y="695325"/>
            <a:ext cx="4646612" cy="3486150"/>
          </a:xfrm>
          <a:ln/>
        </p:spPr>
      </p:sp>
      <p:sp>
        <p:nvSpPr>
          <p:cNvPr id="285700"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399833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Slide Image Placeholder 1"/>
          <p:cNvSpPr>
            <a:spLocks noGrp="1" noRot="1" noChangeAspect="1" noTextEdit="1"/>
          </p:cNvSpPr>
          <p:nvPr>
            <p:ph type="sldImg"/>
          </p:nvPr>
        </p:nvSpPr>
        <p:spPr>
          <a:ln/>
        </p:spPr>
      </p:sp>
      <p:sp>
        <p:nvSpPr>
          <p:cNvPr id="278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78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9F22986-7265-46AE-9AC9-E27BCE045C40}" type="slidenum">
              <a:rPr lang="en-US" altLang="en-US" sz="1200">
                <a:solidFill>
                  <a:schemeClr val="tx1"/>
                </a:solidFill>
              </a:rPr>
              <a:pPr/>
              <a:t>54</a:t>
            </a:fld>
            <a:endParaRPr lang="en-US" altLang="en-US" sz="1200">
              <a:solidFill>
                <a:schemeClr val="tx1"/>
              </a:solidFill>
            </a:endParaRPr>
          </a:p>
        </p:txBody>
      </p:sp>
    </p:spTree>
    <p:extLst>
      <p:ext uri="{BB962C8B-B14F-4D97-AF65-F5344CB8AC3E}">
        <p14:creationId xmlns:p14="http://schemas.microsoft.com/office/powerpoint/2010/main" val="28900334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11A910D-69BB-4418-992D-DC539D81EF1F}" type="slidenum">
              <a:rPr lang="en-US" altLang="en-US" sz="1200">
                <a:solidFill>
                  <a:schemeClr val="tx1"/>
                </a:solidFill>
              </a:rPr>
              <a:pPr/>
              <a:t>55</a:t>
            </a:fld>
            <a:endParaRPr lang="en-US" altLang="en-US" sz="1200">
              <a:solidFill>
                <a:schemeClr val="tx1"/>
              </a:solidFill>
            </a:endParaRPr>
          </a:p>
        </p:txBody>
      </p:sp>
      <p:sp>
        <p:nvSpPr>
          <p:cNvPr id="282627" name="Rectangle 2"/>
          <p:cNvSpPr>
            <a:spLocks noGrp="1" noRot="1" noChangeAspect="1" noChangeArrowheads="1" noTextEdit="1"/>
          </p:cNvSpPr>
          <p:nvPr>
            <p:ph type="sldImg"/>
          </p:nvPr>
        </p:nvSpPr>
        <p:spPr>
          <a:xfrm>
            <a:off x="1106488" y="695325"/>
            <a:ext cx="4646612" cy="3486150"/>
          </a:xfrm>
          <a:ln/>
        </p:spPr>
      </p:sp>
      <p:sp>
        <p:nvSpPr>
          <p:cNvPr id="282628"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15570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some of these things matter to you and ADP?</a:t>
            </a:r>
          </a:p>
          <a:p>
            <a:r>
              <a:rPr lang="en-US" dirty="0"/>
              <a:t>- Strength of DSS is it’s w</a:t>
            </a:r>
          </a:p>
        </p:txBody>
      </p:sp>
      <p:sp>
        <p:nvSpPr>
          <p:cNvPr id="4" name="Slide Number Placeholder 3"/>
          <p:cNvSpPr>
            <a:spLocks noGrp="1"/>
          </p:cNvSpPr>
          <p:nvPr>
            <p:ph type="sldNum" sz="quarter" idx="10"/>
          </p:nvPr>
        </p:nvSpPr>
        <p:spPr/>
        <p:txBody>
          <a:bodyPr/>
          <a:lstStyle/>
          <a:p>
            <a:fld id="{788F879F-D9B5-4FBF-AE43-BD6079C78E43}" type="slidenum">
              <a:rPr lang="en-US" smtClean="0"/>
              <a:t>6</a:t>
            </a:fld>
            <a:endParaRPr lang="en-US"/>
          </a:p>
        </p:txBody>
      </p:sp>
    </p:spTree>
    <p:extLst>
      <p:ext uri="{BB962C8B-B14F-4D97-AF65-F5344CB8AC3E}">
        <p14:creationId xmlns:p14="http://schemas.microsoft.com/office/powerpoint/2010/main" val="1045003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E47E265-EBAC-4E72-A4E4-4E51A622F909}" type="slidenum">
              <a:rPr lang="en-US" altLang="en-US" sz="1200">
                <a:solidFill>
                  <a:schemeClr val="tx1"/>
                </a:solidFill>
              </a:rPr>
              <a:pPr/>
              <a:t>7</a:t>
            </a:fld>
            <a:endParaRPr lang="en-US" altLang="en-US" sz="1200">
              <a:solidFill>
                <a:schemeClr val="tx1"/>
              </a:solidFill>
            </a:endParaRPr>
          </a:p>
        </p:txBody>
      </p:sp>
      <p:sp>
        <p:nvSpPr>
          <p:cNvPr id="183299" name="Rectangle 2"/>
          <p:cNvSpPr>
            <a:spLocks noGrp="1" noRot="1" noChangeAspect="1" noChangeArrowheads="1" noTextEdit="1"/>
          </p:cNvSpPr>
          <p:nvPr>
            <p:ph type="sldImg"/>
          </p:nvPr>
        </p:nvSpPr>
        <p:spPr>
          <a:xfrm>
            <a:off x="1133475" y="731838"/>
            <a:ext cx="4592638" cy="3446462"/>
          </a:xfrm>
          <a:ln/>
        </p:spPr>
      </p:sp>
      <p:sp>
        <p:nvSpPr>
          <p:cNvPr id="183300" name="Rectangle 3"/>
          <p:cNvSpPr>
            <a:spLocks noGrp="1" noChangeArrowheads="1"/>
          </p:cNvSpPr>
          <p:nvPr>
            <p:ph type="body" idx="1"/>
          </p:nvPr>
        </p:nvSpPr>
        <p:spPr>
          <a:xfrm>
            <a:off x="912813" y="4414838"/>
            <a:ext cx="5032375"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75699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451EE1D-1BF6-4C67-B055-15C00104BA75}" type="slidenum">
              <a:rPr lang="en-US" altLang="en-US" sz="1200">
                <a:solidFill>
                  <a:schemeClr val="tx1"/>
                </a:solidFill>
              </a:rPr>
              <a:pPr/>
              <a:t>8</a:t>
            </a:fld>
            <a:endParaRPr lang="en-US" altLang="en-US" sz="1200">
              <a:solidFill>
                <a:schemeClr val="tx1"/>
              </a:solidFill>
            </a:endParaRPr>
          </a:p>
        </p:txBody>
      </p:sp>
      <p:sp>
        <p:nvSpPr>
          <p:cNvPr id="184323" name="Rectangle 2"/>
          <p:cNvSpPr>
            <a:spLocks noGrp="1" noRot="1" noChangeAspect="1" noChangeArrowheads="1" noTextEdit="1"/>
          </p:cNvSpPr>
          <p:nvPr>
            <p:ph type="sldImg"/>
          </p:nvPr>
        </p:nvSpPr>
        <p:spPr>
          <a:xfrm>
            <a:off x="1133475" y="733425"/>
            <a:ext cx="4592638" cy="3444875"/>
          </a:xfrm>
          <a:ln/>
        </p:spPr>
      </p:sp>
      <p:sp>
        <p:nvSpPr>
          <p:cNvPr id="184324"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381053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CFE5DEC-EBA3-4021-A9ED-08F6736FB52E}" type="slidenum">
              <a:rPr lang="en-US" altLang="en-US" sz="1200">
                <a:solidFill>
                  <a:schemeClr val="tx1"/>
                </a:solidFill>
              </a:rPr>
              <a:pPr/>
              <a:t>11</a:t>
            </a:fld>
            <a:endParaRPr lang="en-US" altLang="en-US" sz="1200">
              <a:solidFill>
                <a:schemeClr val="tx1"/>
              </a:solidFill>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11539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0BC35B8-9F60-45CD-A253-CFC71DC27127}" type="slidenum">
              <a:rPr lang="en-US" altLang="en-US" sz="1200">
                <a:solidFill>
                  <a:schemeClr val="tx1"/>
                </a:solidFill>
              </a:rPr>
              <a:pPr/>
              <a:t>12</a:t>
            </a:fld>
            <a:endParaRPr lang="en-US" altLang="en-US" sz="1200">
              <a:solidFill>
                <a:schemeClr val="tx1"/>
              </a:solidFill>
            </a:endParaRPr>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24806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F13D36C-805D-4DCA-8821-7A16A63B5CFE}" type="slidenum">
              <a:rPr lang="en-US" altLang="en-US" sz="1200">
                <a:solidFill>
                  <a:schemeClr val="tx1"/>
                </a:solidFill>
              </a:rPr>
              <a:pPr/>
              <a:t>13</a:t>
            </a:fld>
            <a:endParaRPr lang="en-US" altLang="en-US" sz="1200">
              <a:solidFill>
                <a:schemeClr val="tx1"/>
              </a:solidFill>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480297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hyperlink" Target="https://www.epri.com/#/pages/sa/opendss" TargetMode="External"/><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34.wmf"/><Relationship Id="rId5" Type="http://schemas.openxmlformats.org/officeDocument/2006/relationships/oleObject" Target="../embeddings/oleObject3.bin"/><Relationship Id="rId4" Type="http://schemas.openxmlformats.org/officeDocument/2006/relationships/image" Target="../media/image35.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4.emf"/><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16.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pPr algn="r"/>
            <a:r>
              <a:rPr lang="en-US" b="1" dirty="0"/>
              <a:t>Roger Dugan</a:t>
            </a:r>
            <a:br>
              <a:rPr lang="en-US" b="1" dirty="0"/>
            </a:br>
            <a:r>
              <a:rPr lang="en-US" dirty="0"/>
              <a:t>Sr. Technical Executive</a:t>
            </a:r>
          </a:p>
          <a:p>
            <a:pPr algn="r"/>
            <a:r>
              <a:rPr lang="en-US" b="1" dirty="0"/>
              <a:t>NCSU </a:t>
            </a:r>
            <a:r>
              <a:rPr lang="en-US" b="1" dirty="0" err="1"/>
              <a:t>OpenDSS</a:t>
            </a:r>
            <a:r>
              <a:rPr lang="en-US" b="1" dirty="0"/>
              <a:t> Workshop</a:t>
            </a:r>
            <a:br>
              <a:rPr lang="en-US" dirty="0"/>
            </a:br>
            <a:r>
              <a:rPr lang="en-US" dirty="0"/>
              <a:t>Oct 25-26, 2018</a:t>
            </a:r>
            <a:br>
              <a:rPr lang="en-US" dirty="0"/>
            </a:br>
            <a:r>
              <a:rPr lang="en-US" dirty="0"/>
              <a:t>Raleigh</a:t>
            </a:r>
            <a:r>
              <a:rPr lang="en-US"/>
              <a:t>, NC</a:t>
            </a:r>
            <a:endParaRPr lang="en-US" dirty="0"/>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a:solidFill>
                  <a:schemeClr val="tx2"/>
                </a:solidFill>
              </a:rPr>
              <a:t>Introduction to </a:t>
            </a:r>
            <a:r>
              <a:rPr lang="en-US" dirty="0" err="1">
                <a:solidFill>
                  <a:schemeClr val="tx2"/>
                </a:solidFill>
              </a:rPr>
              <a:t>OpenDSS</a:t>
            </a:r>
            <a:br>
              <a:rPr lang="en-US" dirty="0">
                <a:solidFill>
                  <a:schemeClr val="tx2"/>
                </a:solidFill>
              </a:rPr>
            </a:b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1" y="182562"/>
            <a:ext cx="2666999" cy="5151437"/>
          </a:xfrm>
        </p:spPr>
        <p:txBody>
          <a:bodyPr/>
          <a:lstStyle/>
          <a:p>
            <a:r>
              <a:rPr lang="en-US" dirty="0"/>
              <a:t>Urban </a:t>
            </a:r>
            <a:br>
              <a:rPr lang="en-US" dirty="0"/>
            </a:br>
            <a:r>
              <a:rPr lang="en-US" dirty="0"/>
              <a:t>Low-Voltage Network Systems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1160" y="381000"/>
            <a:ext cx="5692165" cy="6007100"/>
          </a:xfrm>
          <a:prstGeom prst="rect">
            <a:avLst/>
          </a:prstGeom>
          <a:solidFill>
            <a:schemeClr val="bg1"/>
          </a:solidFill>
          <a:ln>
            <a:solidFill>
              <a:schemeClr val="tx1"/>
            </a:solidFill>
          </a:ln>
        </p:spPr>
      </p:pic>
    </p:spTree>
    <p:extLst>
      <p:ext uri="{BB962C8B-B14F-4D97-AF65-F5344CB8AC3E}">
        <p14:creationId xmlns:p14="http://schemas.microsoft.com/office/powerpoint/2010/main" val="2397801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What is the OpenDSS?</a:t>
            </a:r>
          </a:p>
        </p:txBody>
      </p:sp>
      <p:sp>
        <p:nvSpPr>
          <p:cNvPr id="11267" name="Rectangle 3"/>
          <p:cNvSpPr>
            <a:spLocks noGrp="1" noChangeArrowheads="1"/>
          </p:cNvSpPr>
          <p:nvPr>
            <p:ph type="body" idx="1"/>
          </p:nvPr>
        </p:nvSpPr>
        <p:spPr/>
        <p:txBody>
          <a:bodyPr/>
          <a:lstStyle/>
          <a:p>
            <a:pPr eaLnBrk="1" hangingPunct="1"/>
            <a:r>
              <a:rPr lang="en-US" altLang="en-US" dirty="0"/>
              <a:t>Script-driven, frequency-domain electrical circuit simulation tool</a:t>
            </a:r>
          </a:p>
          <a:p>
            <a:pPr lvl="1" eaLnBrk="1" hangingPunct="1"/>
            <a:r>
              <a:rPr lang="en-US" altLang="en-US" dirty="0"/>
              <a:t>Nodal Admittance formulation</a:t>
            </a:r>
          </a:p>
          <a:p>
            <a:pPr eaLnBrk="1" hangingPunct="1"/>
            <a:r>
              <a:rPr lang="en-US" altLang="en-US" dirty="0"/>
              <a:t>Specific models for:</a:t>
            </a:r>
          </a:p>
          <a:p>
            <a:pPr lvl="1" eaLnBrk="1" hangingPunct="1"/>
            <a:r>
              <a:rPr lang="en-US" altLang="en-US" dirty="0"/>
              <a:t>Supporting </a:t>
            </a:r>
            <a:r>
              <a:rPr lang="en-US" altLang="en-US" b="1" dirty="0"/>
              <a:t>utility distribution system</a:t>
            </a:r>
            <a:r>
              <a:rPr lang="en-US" altLang="en-US" dirty="0"/>
              <a:t> analysis</a:t>
            </a:r>
          </a:p>
          <a:p>
            <a:pPr lvl="1" eaLnBrk="1" hangingPunct="1"/>
            <a:r>
              <a:rPr lang="en-US" altLang="en-US" dirty="0"/>
              <a:t>Designed for the unbalanced, multi-phase North American power distribution systems</a:t>
            </a:r>
          </a:p>
          <a:p>
            <a:pPr lvl="2" eaLnBrk="1" hangingPunct="1"/>
            <a:r>
              <a:rPr lang="en-US" altLang="en-US" dirty="0"/>
              <a:t>As well as European-style systems</a:t>
            </a:r>
          </a:p>
          <a:p>
            <a:pPr lvl="3" eaLnBrk="1" hangingPunct="1"/>
            <a:r>
              <a:rPr lang="en-US" altLang="en-US" dirty="0"/>
              <a:t>These typically have a simpler structure</a:t>
            </a:r>
          </a:p>
          <a:p>
            <a:pPr eaLnBrk="1" hangingPunct="1"/>
            <a:endParaRPr lang="en-US" altLang="en-US" dirty="0"/>
          </a:p>
        </p:txBody>
      </p:sp>
    </p:spTree>
    <p:extLst>
      <p:ext uri="{BB962C8B-B14F-4D97-AF65-F5344CB8AC3E}">
        <p14:creationId xmlns:p14="http://schemas.microsoft.com/office/powerpoint/2010/main" val="3249572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a:t>What can OpenDSS be used for?</a:t>
            </a:r>
          </a:p>
        </p:txBody>
      </p:sp>
      <p:sp>
        <p:nvSpPr>
          <p:cNvPr id="26627" name="Rectangle 3"/>
          <p:cNvSpPr>
            <a:spLocks noGrp="1" noChangeArrowheads="1"/>
          </p:cNvSpPr>
          <p:nvPr>
            <p:ph type="body" idx="1"/>
          </p:nvPr>
        </p:nvSpPr>
        <p:spPr/>
        <p:txBody>
          <a:bodyPr/>
          <a:lstStyle/>
          <a:p>
            <a:pPr eaLnBrk="1" hangingPunct="1">
              <a:lnSpc>
                <a:spcPct val="75000"/>
              </a:lnSpc>
            </a:pPr>
            <a:r>
              <a:rPr lang="en-US" altLang="en-US" sz="2000" dirty="0"/>
              <a:t>Simple power flow (unbalanced, n-phase)</a:t>
            </a:r>
          </a:p>
          <a:p>
            <a:pPr eaLnBrk="1" hangingPunct="1">
              <a:lnSpc>
                <a:spcPct val="75000"/>
              </a:lnSpc>
            </a:pPr>
            <a:r>
              <a:rPr lang="en-US" altLang="en-US" sz="2000" dirty="0"/>
              <a:t>Daily loading simulations</a:t>
            </a:r>
          </a:p>
          <a:p>
            <a:pPr eaLnBrk="1" hangingPunct="1">
              <a:lnSpc>
                <a:spcPct val="75000"/>
              </a:lnSpc>
            </a:pPr>
            <a:r>
              <a:rPr lang="en-US" altLang="en-US" sz="2000" dirty="0"/>
              <a:t>Yearly loading simulations</a:t>
            </a:r>
          </a:p>
          <a:p>
            <a:pPr eaLnBrk="1" hangingPunct="1">
              <a:lnSpc>
                <a:spcPct val="75000"/>
              </a:lnSpc>
            </a:pPr>
            <a:r>
              <a:rPr lang="en-US" altLang="en-US" sz="2000" dirty="0"/>
              <a:t>Duty cycle simulations</a:t>
            </a:r>
          </a:p>
          <a:p>
            <a:pPr lvl="1" eaLnBrk="1" hangingPunct="1">
              <a:lnSpc>
                <a:spcPct val="75000"/>
              </a:lnSpc>
            </a:pPr>
            <a:r>
              <a:rPr lang="en-US" altLang="en-US" sz="2000" dirty="0"/>
              <a:t>Impulse loads</a:t>
            </a:r>
          </a:p>
          <a:p>
            <a:pPr lvl="2" eaLnBrk="1" hangingPunct="1">
              <a:lnSpc>
                <a:spcPct val="75000"/>
              </a:lnSpc>
            </a:pPr>
            <a:r>
              <a:rPr lang="en-US" altLang="en-US" sz="2000" dirty="0"/>
              <a:t>Rock crushers</a:t>
            </a:r>
          </a:p>
          <a:p>
            <a:pPr lvl="2" eaLnBrk="1" hangingPunct="1">
              <a:lnSpc>
                <a:spcPct val="75000"/>
              </a:lnSpc>
            </a:pPr>
            <a:r>
              <a:rPr lang="en-US" altLang="en-US" sz="2000" dirty="0"/>
              <a:t>Car crushers</a:t>
            </a:r>
          </a:p>
          <a:p>
            <a:pPr lvl="1" eaLnBrk="1" hangingPunct="1">
              <a:lnSpc>
                <a:spcPct val="75000"/>
              </a:lnSpc>
            </a:pPr>
            <a:r>
              <a:rPr lang="en-US" altLang="en-US" sz="2000" dirty="0"/>
              <a:t>Renewable generation</a:t>
            </a:r>
          </a:p>
          <a:p>
            <a:pPr eaLnBrk="1" hangingPunct="1">
              <a:lnSpc>
                <a:spcPct val="75000"/>
              </a:lnSpc>
            </a:pPr>
            <a:r>
              <a:rPr lang="en-US" altLang="en-US" sz="2000" dirty="0"/>
              <a:t>DG</a:t>
            </a:r>
          </a:p>
          <a:p>
            <a:pPr lvl="1" eaLnBrk="1" hangingPunct="1">
              <a:lnSpc>
                <a:spcPct val="75000"/>
              </a:lnSpc>
            </a:pPr>
            <a:r>
              <a:rPr lang="en-US" altLang="en-US" sz="2000" dirty="0"/>
              <a:t>Interconnection studies/screening</a:t>
            </a:r>
          </a:p>
          <a:p>
            <a:pPr lvl="1" eaLnBrk="1" hangingPunct="1">
              <a:lnSpc>
                <a:spcPct val="75000"/>
              </a:lnSpc>
            </a:pPr>
            <a:r>
              <a:rPr lang="en-US" altLang="en-US" sz="2000" dirty="0"/>
              <a:t>Value of service studies (risk based)</a:t>
            </a:r>
          </a:p>
          <a:p>
            <a:pPr lvl="1" eaLnBrk="1" hangingPunct="1">
              <a:lnSpc>
                <a:spcPct val="75000"/>
              </a:lnSpc>
            </a:pPr>
            <a:r>
              <a:rPr lang="en-US" altLang="en-US" sz="2000" dirty="0"/>
              <a:t>Solar PV voltage rise/fluctuation</a:t>
            </a:r>
          </a:p>
          <a:p>
            <a:pPr lvl="1" eaLnBrk="1" hangingPunct="1">
              <a:lnSpc>
                <a:spcPct val="75000"/>
              </a:lnSpc>
            </a:pPr>
            <a:r>
              <a:rPr lang="en-US" altLang="en-US" sz="2000" dirty="0"/>
              <a:t>Wind power variations impact</a:t>
            </a:r>
          </a:p>
          <a:p>
            <a:pPr lvl="1" eaLnBrk="1" hangingPunct="1">
              <a:lnSpc>
                <a:spcPct val="75000"/>
              </a:lnSpc>
            </a:pPr>
            <a:r>
              <a:rPr lang="en-US" altLang="en-US" sz="2000" dirty="0"/>
              <a:t>Hi-penetration solar PV impacts</a:t>
            </a:r>
          </a:p>
          <a:p>
            <a:pPr lvl="1" eaLnBrk="1" hangingPunct="1">
              <a:lnSpc>
                <a:spcPct val="75000"/>
              </a:lnSpc>
            </a:pPr>
            <a:r>
              <a:rPr lang="en-US" altLang="en-US" sz="2000" dirty="0"/>
              <a:t>Harmonic distortion</a:t>
            </a:r>
          </a:p>
          <a:p>
            <a:pPr lvl="1" eaLnBrk="1" hangingPunct="1">
              <a:lnSpc>
                <a:spcPct val="75000"/>
              </a:lnSpc>
            </a:pPr>
            <a:r>
              <a:rPr lang="en-US" altLang="en-US" sz="2000" dirty="0"/>
              <a:t>Dynamics/islanding</a:t>
            </a:r>
          </a:p>
        </p:txBody>
      </p:sp>
    </p:spTree>
    <p:extLst>
      <p:ext uri="{BB962C8B-B14F-4D97-AF65-F5344CB8AC3E}">
        <p14:creationId xmlns:p14="http://schemas.microsoft.com/office/powerpoint/2010/main" val="710083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a:t>What is the OpenDSS? (cont’d)</a:t>
            </a:r>
          </a:p>
        </p:txBody>
      </p:sp>
      <p:sp>
        <p:nvSpPr>
          <p:cNvPr id="13315" name="Rectangle 3"/>
          <p:cNvSpPr>
            <a:spLocks noGrp="1" noChangeArrowheads="1"/>
          </p:cNvSpPr>
          <p:nvPr>
            <p:ph type="body" idx="1"/>
          </p:nvPr>
        </p:nvSpPr>
        <p:spPr>
          <a:xfrm>
            <a:off x="457200" y="1417638"/>
            <a:ext cx="8229600" cy="4525963"/>
          </a:xfrm>
        </p:spPr>
        <p:txBody>
          <a:bodyPr>
            <a:normAutofit lnSpcReduction="10000"/>
          </a:bodyPr>
          <a:lstStyle/>
          <a:p>
            <a:pPr eaLnBrk="1" hangingPunct="1"/>
            <a:r>
              <a:rPr lang="en-US" altLang="en-US" sz="2800" dirty="0"/>
              <a:t>Heritage</a:t>
            </a:r>
          </a:p>
          <a:p>
            <a:pPr lvl="1" eaLnBrk="1" hangingPunct="1"/>
            <a:r>
              <a:rPr lang="en-US" altLang="en-US" sz="2400" b="1" dirty="0"/>
              <a:t>Harmonics solvers</a:t>
            </a:r>
            <a:r>
              <a:rPr lang="en-US" altLang="en-US" sz="2400" dirty="0"/>
              <a:t> rather than </a:t>
            </a:r>
            <a:r>
              <a:rPr lang="en-US" altLang="en-US" sz="2400" b="1" dirty="0"/>
              <a:t>power flow</a:t>
            </a:r>
          </a:p>
          <a:p>
            <a:pPr lvl="2" eaLnBrk="1" hangingPunct="1"/>
            <a:r>
              <a:rPr lang="en-US" altLang="en-US" sz="2000" dirty="0"/>
              <a:t>Gives </a:t>
            </a:r>
            <a:r>
              <a:rPr lang="en-US" altLang="en-US" sz="2000" dirty="0" err="1"/>
              <a:t>OpenDSS</a:t>
            </a:r>
            <a:r>
              <a:rPr lang="en-US" altLang="en-US" sz="2000" dirty="0"/>
              <a:t> extraordinary distribution system modeling capability</a:t>
            </a:r>
          </a:p>
          <a:p>
            <a:pPr lvl="1" eaLnBrk="1" hangingPunct="1"/>
            <a:r>
              <a:rPr lang="en-US" altLang="en-US" sz="2400" dirty="0"/>
              <a:t>Simpler to solve power flow problem with a harmonics solver than vice-versa</a:t>
            </a:r>
          </a:p>
          <a:p>
            <a:pPr eaLnBrk="1" hangingPunct="1"/>
            <a:r>
              <a:rPr lang="en-US" altLang="en-US" sz="2800" dirty="0"/>
              <a:t>Supports all </a:t>
            </a:r>
            <a:r>
              <a:rPr lang="en-US" altLang="en-US" sz="2800" dirty="0" err="1"/>
              <a:t>rms</a:t>
            </a:r>
            <a:r>
              <a:rPr lang="en-US" altLang="en-US" sz="2800" dirty="0"/>
              <a:t> steady-state (i.e., frequency domain) analyses commonly performed for utility distribution system planning</a:t>
            </a:r>
          </a:p>
          <a:p>
            <a:pPr lvl="1" eaLnBrk="1" hangingPunct="1"/>
            <a:r>
              <a:rPr lang="en-US" altLang="en-US" sz="2400" dirty="0"/>
              <a:t>And many new types of analyses</a:t>
            </a:r>
          </a:p>
          <a:p>
            <a:pPr lvl="1" eaLnBrk="1" hangingPunct="1"/>
            <a:r>
              <a:rPr lang="en-US" altLang="en-US" sz="2400" dirty="0"/>
              <a:t>Original purpose: DG interconnection analysis</a:t>
            </a:r>
          </a:p>
          <a:p>
            <a:pPr eaLnBrk="1" hangingPunct="1">
              <a:buFontTx/>
              <a:buNone/>
            </a:pPr>
            <a:endParaRPr lang="en-US" altLang="en-US" sz="2800" dirty="0"/>
          </a:p>
          <a:p>
            <a:pPr eaLnBrk="1" hangingPunct="1"/>
            <a:endParaRPr lang="en-US" altLang="en-US" sz="2800" dirty="0"/>
          </a:p>
        </p:txBody>
      </p:sp>
    </p:spTree>
    <p:extLst>
      <p:ext uri="{BB962C8B-B14F-4D97-AF65-F5344CB8AC3E}">
        <p14:creationId xmlns:p14="http://schemas.microsoft.com/office/powerpoint/2010/main" val="684194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What is the OpenDSS? (cont’d)</a:t>
            </a:r>
          </a:p>
        </p:txBody>
      </p:sp>
      <p:sp>
        <p:nvSpPr>
          <p:cNvPr id="14339" name="Rectangle 3"/>
          <p:cNvSpPr>
            <a:spLocks noGrp="1" noChangeArrowheads="1"/>
          </p:cNvSpPr>
          <p:nvPr>
            <p:ph type="body" idx="1"/>
          </p:nvPr>
        </p:nvSpPr>
        <p:spPr/>
        <p:txBody>
          <a:bodyPr/>
          <a:lstStyle/>
          <a:p>
            <a:pPr eaLnBrk="1" hangingPunct="1"/>
            <a:r>
              <a:rPr lang="en-US" altLang="en-US" sz="2800" dirty="0"/>
              <a:t>What it is NOT:</a:t>
            </a:r>
          </a:p>
          <a:p>
            <a:pPr lvl="1" eaLnBrk="1" hangingPunct="1"/>
            <a:r>
              <a:rPr lang="en-US" altLang="en-US" sz="2400" dirty="0"/>
              <a:t>An </a:t>
            </a:r>
            <a:r>
              <a:rPr lang="en-US" altLang="en-US" sz="2400" i="1" dirty="0"/>
              <a:t>Electromagnetic</a:t>
            </a:r>
            <a:r>
              <a:rPr lang="en-US" altLang="en-US" sz="2400" dirty="0"/>
              <a:t> transients solver (Time Domain)</a:t>
            </a:r>
          </a:p>
          <a:p>
            <a:pPr lvl="2" eaLnBrk="1" hangingPunct="1"/>
            <a:r>
              <a:rPr lang="en-US" altLang="en-US" sz="2000" dirty="0"/>
              <a:t>It can solve </a:t>
            </a:r>
            <a:r>
              <a:rPr lang="en-US" altLang="en-US" sz="2000" i="1" dirty="0"/>
              <a:t>Electromechanical transients</a:t>
            </a:r>
          </a:p>
          <a:p>
            <a:pPr lvl="3" eaLnBrk="1" hangingPunct="1"/>
            <a:r>
              <a:rPr lang="en-US" altLang="en-US" sz="1800" dirty="0"/>
              <a:t>Frequency Domain =&gt; “Dynamics” </a:t>
            </a:r>
          </a:p>
          <a:p>
            <a:pPr lvl="3" eaLnBrk="1" hangingPunct="1"/>
            <a:r>
              <a:rPr lang="en-US" altLang="en-US" sz="1800" dirty="0"/>
              <a:t>All solutions are in </a:t>
            </a:r>
            <a:r>
              <a:rPr lang="en-US" altLang="en-US" sz="1800" b="1" i="1" dirty="0"/>
              <a:t>phasors </a:t>
            </a:r>
            <a:r>
              <a:rPr lang="en-US" altLang="en-US" sz="1800" dirty="0"/>
              <a:t>(complex math)</a:t>
            </a:r>
          </a:p>
          <a:p>
            <a:pPr lvl="1" eaLnBrk="1" hangingPunct="1"/>
            <a:r>
              <a:rPr lang="en-US" altLang="en-US" sz="2400" dirty="0"/>
              <a:t>Not a Power Flow program</a:t>
            </a:r>
          </a:p>
          <a:p>
            <a:pPr lvl="1" eaLnBrk="1" hangingPunct="1"/>
            <a:r>
              <a:rPr lang="en-US" altLang="en-US" sz="2400" dirty="0"/>
              <a:t>Not a radial circuit solver</a:t>
            </a:r>
          </a:p>
          <a:p>
            <a:pPr lvl="2" eaLnBrk="1" hangingPunct="1"/>
            <a:r>
              <a:rPr lang="en-US" altLang="en-US" sz="2000" dirty="0"/>
              <a:t>Does meshed networks just as easily</a:t>
            </a:r>
          </a:p>
          <a:p>
            <a:pPr lvl="1" eaLnBrk="1" hangingPunct="1"/>
            <a:r>
              <a:rPr lang="en-US" altLang="en-US" sz="2400" dirty="0"/>
              <a:t>Not a distribution data management tool</a:t>
            </a:r>
          </a:p>
          <a:p>
            <a:pPr lvl="2" eaLnBrk="1" hangingPunct="1"/>
            <a:r>
              <a:rPr lang="en-US" altLang="en-US" sz="2000" dirty="0"/>
              <a:t>It is a simulation engine designed to work with data extracted from one or more utility databases</a:t>
            </a:r>
          </a:p>
          <a:p>
            <a:pPr eaLnBrk="1" hangingPunct="1"/>
            <a:endParaRPr lang="en-US" altLang="en-US" sz="2800" dirty="0"/>
          </a:p>
        </p:txBody>
      </p:sp>
    </p:spTree>
    <p:extLst>
      <p:ext uri="{BB962C8B-B14F-4D97-AF65-F5344CB8AC3E}">
        <p14:creationId xmlns:p14="http://schemas.microsoft.com/office/powerpoint/2010/main" val="3595864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a:t>Built-in Solution Modes</a:t>
            </a:r>
          </a:p>
        </p:txBody>
      </p:sp>
      <p:sp>
        <p:nvSpPr>
          <p:cNvPr id="18435" name="Rectangle 3"/>
          <p:cNvSpPr>
            <a:spLocks noGrp="1" noChangeArrowheads="1"/>
          </p:cNvSpPr>
          <p:nvPr>
            <p:ph type="body" idx="1"/>
          </p:nvPr>
        </p:nvSpPr>
        <p:spPr/>
        <p:txBody>
          <a:bodyPr/>
          <a:lstStyle/>
          <a:p>
            <a:pPr eaLnBrk="1" hangingPunct="1"/>
            <a:r>
              <a:rPr lang="en-US" altLang="en-US" sz="2400" dirty="0"/>
              <a:t>Snapshot (static) Power Flow </a:t>
            </a:r>
          </a:p>
          <a:p>
            <a:pPr eaLnBrk="1" hangingPunct="1"/>
            <a:r>
              <a:rPr lang="en-US" altLang="en-US" sz="2400" dirty="0"/>
              <a:t>Direct (non-iterative)</a:t>
            </a:r>
          </a:p>
          <a:p>
            <a:pPr eaLnBrk="1" hangingPunct="1"/>
            <a:r>
              <a:rPr lang="en-US" altLang="en-US" sz="2400" dirty="0"/>
              <a:t>Daily mode (default: 24 1-hr increments)</a:t>
            </a:r>
          </a:p>
          <a:p>
            <a:pPr eaLnBrk="1" hangingPunct="1"/>
            <a:r>
              <a:rPr lang="en-US" altLang="en-US" sz="2400" dirty="0"/>
              <a:t>Yearly mode (default 8760 1-hr increments)</a:t>
            </a:r>
          </a:p>
          <a:p>
            <a:pPr eaLnBrk="1" hangingPunct="1"/>
            <a:r>
              <a:rPr lang="en-US" altLang="en-US" sz="2400" dirty="0"/>
              <a:t>Duty cycle (1 to 5s increments)</a:t>
            </a:r>
          </a:p>
          <a:p>
            <a:pPr eaLnBrk="1" hangingPunct="1"/>
            <a:r>
              <a:rPr lang="en-US" altLang="en-US" sz="2400" dirty="0"/>
              <a:t>Dynamics (electromechanical transients)</a:t>
            </a:r>
          </a:p>
          <a:p>
            <a:pPr eaLnBrk="1" hangingPunct="1"/>
            <a:r>
              <a:rPr lang="en-US" altLang="en-US" sz="2400" dirty="0"/>
              <a:t>Fault study</a:t>
            </a:r>
          </a:p>
          <a:p>
            <a:pPr eaLnBrk="1" hangingPunct="1"/>
            <a:r>
              <a:rPr lang="en-US" altLang="en-US" sz="2400" dirty="0"/>
              <a:t>Monte </a:t>
            </a:r>
            <a:r>
              <a:rPr lang="en-US" altLang="en-US" sz="2400" dirty="0" err="1"/>
              <a:t>carlo</a:t>
            </a:r>
            <a:r>
              <a:rPr lang="en-US" altLang="en-US" sz="2400" dirty="0"/>
              <a:t> fault study</a:t>
            </a:r>
          </a:p>
          <a:p>
            <a:pPr eaLnBrk="1" hangingPunct="1"/>
            <a:r>
              <a:rPr lang="en-US" altLang="en-US" sz="2400" dirty="0"/>
              <a:t>Harmonic</a:t>
            </a:r>
          </a:p>
          <a:p>
            <a:pPr eaLnBrk="1" hangingPunct="1"/>
            <a:r>
              <a:rPr lang="en-US" altLang="en-US" sz="2400" dirty="0"/>
              <a:t>Custom user-defined solutions</a:t>
            </a:r>
          </a:p>
          <a:p>
            <a:pPr eaLnBrk="1" hangingPunct="1"/>
            <a:endParaRPr lang="en-US" altLang="en-US" sz="2400" dirty="0"/>
          </a:p>
        </p:txBody>
      </p:sp>
    </p:spTree>
    <p:extLst>
      <p:ext uri="{BB962C8B-B14F-4D97-AF65-F5344CB8AC3E}">
        <p14:creationId xmlns:p14="http://schemas.microsoft.com/office/powerpoint/2010/main" val="1545140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dirty="0"/>
              <a:t>User Interfaces</a:t>
            </a:r>
          </a:p>
        </p:txBody>
      </p:sp>
      <p:sp>
        <p:nvSpPr>
          <p:cNvPr id="21507" name="Rectangle 3"/>
          <p:cNvSpPr>
            <a:spLocks noGrp="1" noChangeArrowheads="1"/>
          </p:cNvSpPr>
          <p:nvPr>
            <p:ph type="body" idx="1"/>
          </p:nvPr>
        </p:nvSpPr>
        <p:spPr/>
        <p:txBody>
          <a:bodyPr/>
          <a:lstStyle/>
          <a:p>
            <a:pPr marL="457200" indent="-457200" eaLnBrk="1" hangingPunct="1"/>
            <a:r>
              <a:rPr lang="en-US" altLang="en-US" sz="2800" dirty="0"/>
              <a:t>A </a:t>
            </a:r>
            <a:r>
              <a:rPr lang="en-US" altLang="en-US" sz="2800" b="1" dirty="0">
                <a:solidFill>
                  <a:srgbClr val="FF0000"/>
                </a:solidFill>
              </a:rPr>
              <a:t>stand-alone executable </a:t>
            </a:r>
            <a:r>
              <a:rPr lang="en-US" altLang="en-US" sz="2800" dirty="0"/>
              <a:t>program that provides a text-based interface (multiple windows) </a:t>
            </a:r>
          </a:p>
          <a:p>
            <a:pPr marL="457200" indent="-457200" eaLnBrk="1" hangingPunct="1"/>
            <a:r>
              <a:rPr lang="en-US" altLang="en-US" sz="2800" dirty="0"/>
              <a:t>An </a:t>
            </a:r>
            <a:r>
              <a:rPr lang="en-US" altLang="en-US" sz="2800" b="1" dirty="0">
                <a:solidFill>
                  <a:srgbClr val="FF0000"/>
                </a:solidFill>
              </a:rPr>
              <a:t>in-process COM server</a:t>
            </a:r>
            <a:r>
              <a:rPr lang="en-US" altLang="en-US" sz="2800" dirty="0">
                <a:solidFill>
                  <a:srgbClr val="FF0000"/>
                </a:solidFill>
              </a:rPr>
              <a:t> </a:t>
            </a:r>
            <a:r>
              <a:rPr lang="en-US" altLang="en-US" sz="2800" dirty="0"/>
              <a:t>(for Windows) that supports driving the simulator from user-written programs. </a:t>
            </a:r>
          </a:p>
          <a:p>
            <a:pPr marL="457200" indent="-457200" eaLnBrk="1" hangingPunct="1"/>
            <a:r>
              <a:rPr lang="en-US" altLang="en-US" sz="2800" dirty="0"/>
              <a:t>A </a:t>
            </a:r>
            <a:r>
              <a:rPr lang="en-US" altLang="en-US" sz="2800" b="1" dirty="0">
                <a:solidFill>
                  <a:srgbClr val="FF0000"/>
                </a:solidFill>
              </a:rPr>
              <a:t>direct DLL </a:t>
            </a:r>
            <a:r>
              <a:rPr lang="en-US" altLang="en-US" sz="2800" dirty="0"/>
              <a:t>interface that mimics the COM interface</a:t>
            </a:r>
          </a:p>
          <a:p>
            <a:pPr marL="800100" lvl="1" indent="-457200"/>
            <a:r>
              <a:rPr lang="en-US" altLang="en-US" sz="2400" dirty="0"/>
              <a:t>For non-Windows platforms, such as HPCs</a:t>
            </a:r>
          </a:p>
          <a:p>
            <a:pPr marL="800100" lvl="1" indent="-457200"/>
            <a:r>
              <a:rPr lang="en-US" altLang="en-US" sz="2400" dirty="0"/>
              <a:t>For programming languages that do not support COM or are not efficient at supporting COM</a:t>
            </a:r>
          </a:p>
        </p:txBody>
      </p:sp>
    </p:spTree>
    <p:extLst>
      <p:ext uri="{BB962C8B-B14F-4D97-AF65-F5344CB8AC3E}">
        <p14:creationId xmlns:p14="http://schemas.microsoft.com/office/powerpoint/2010/main" val="3787636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a:t>Repository on SourceForge.Net</a:t>
            </a:r>
          </a:p>
        </p:txBody>
      </p:sp>
      <p:pic>
        <p:nvPicPr>
          <p:cNvPr id="2" name="Picture 1">
            <a:extLst>
              <a:ext uri="{FF2B5EF4-FFF2-40B4-BE49-F238E27FC236}">
                <a16:creationId xmlns:a16="http://schemas.microsoft.com/office/drawing/2014/main" id="{5B97F66A-914C-494C-84E6-3E36B08361E5}"/>
              </a:ext>
            </a:extLst>
          </p:cNvPr>
          <p:cNvPicPr>
            <a:picLocks noChangeAspect="1"/>
          </p:cNvPicPr>
          <p:nvPr/>
        </p:nvPicPr>
        <p:blipFill>
          <a:blip r:embed="rId3"/>
          <a:stretch>
            <a:fillRect/>
          </a:stretch>
        </p:blipFill>
        <p:spPr>
          <a:xfrm>
            <a:off x="439994" y="1143000"/>
            <a:ext cx="8134319" cy="4911135"/>
          </a:xfrm>
          <a:prstGeom prst="rect">
            <a:avLst/>
          </a:prstGeom>
        </p:spPr>
      </p:pic>
    </p:spTree>
    <p:extLst>
      <p:ext uri="{BB962C8B-B14F-4D97-AF65-F5344CB8AC3E}">
        <p14:creationId xmlns:p14="http://schemas.microsoft.com/office/powerpoint/2010/main" val="2109670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49826" y="381000"/>
            <a:ext cx="8229600" cy="1143000"/>
          </a:xfrm>
        </p:spPr>
        <p:txBody>
          <a:bodyPr>
            <a:normAutofit/>
          </a:bodyPr>
          <a:lstStyle/>
          <a:p>
            <a:pPr eaLnBrk="1" hangingPunct="1"/>
            <a:r>
              <a:rPr lang="en-US" altLang="en-US" dirty="0"/>
              <a:t>Accessing the </a:t>
            </a:r>
            <a:r>
              <a:rPr lang="en-US" altLang="en-US" dirty="0" err="1"/>
              <a:t>SourceForge.Net</a:t>
            </a:r>
            <a:r>
              <a:rPr lang="en-US" altLang="en-US" dirty="0"/>
              <a:t> Source Code Repository with </a:t>
            </a:r>
            <a:r>
              <a:rPr lang="en-US" altLang="en-US" dirty="0" err="1"/>
              <a:t>TortoiseSVN</a:t>
            </a:r>
            <a:endParaRPr lang="en-US" altLang="en-US" dirty="0"/>
          </a:p>
        </p:txBody>
      </p:sp>
      <p:sp>
        <p:nvSpPr>
          <p:cNvPr id="47107" name="Rectangle 3"/>
          <p:cNvSpPr>
            <a:spLocks noGrp="1" noChangeArrowheads="1"/>
          </p:cNvSpPr>
          <p:nvPr>
            <p:ph type="body" idx="1"/>
          </p:nvPr>
        </p:nvSpPr>
        <p:spPr>
          <a:xfrm>
            <a:off x="274320" y="1463040"/>
            <a:ext cx="8595360" cy="5394960"/>
          </a:xfrm>
        </p:spPr>
        <p:txBody>
          <a:bodyPr/>
          <a:lstStyle/>
          <a:p>
            <a:pPr eaLnBrk="1" hangingPunct="1">
              <a:lnSpc>
                <a:spcPct val="85000"/>
              </a:lnSpc>
            </a:pPr>
            <a:r>
              <a:rPr lang="en-US" altLang="en-US" sz="1800" dirty="0"/>
              <a:t>Install a </a:t>
            </a:r>
            <a:r>
              <a:rPr lang="en-US" altLang="en-US" sz="1800" dirty="0" err="1"/>
              <a:t>TortoiseSVN</a:t>
            </a:r>
            <a:r>
              <a:rPr lang="en-US" altLang="en-US" sz="1800" dirty="0"/>
              <a:t> client from T</a:t>
            </a:r>
            <a:r>
              <a:rPr lang="en-US" altLang="en-US" sz="1800" u="sng" dirty="0"/>
              <a:t>ortoisesvn.net/downloads</a:t>
            </a:r>
            <a:r>
              <a:rPr lang="en-US" altLang="en-US" sz="1800" dirty="0"/>
              <a:t>.  </a:t>
            </a:r>
          </a:p>
          <a:p>
            <a:pPr eaLnBrk="1" hangingPunct="1">
              <a:lnSpc>
                <a:spcPct val="85000"/>
              </a:lnSpc>
            </a:pPr>
            <a:r>
              <a:rPr lang="en-US" altLang="en-US" sz="1800" dirty="0"/>
              <a:t>Recommendation: </a:t>
            </a:r>
          </a:p>
          <a:p>
            <a:pPr marL="287338" lvl="1" indent="0" eaLnBrk="1" hangingPunct="1">
              <a:lnSpc>
                <a:spcPct val="85000"/>
              </a:lnSpc>
              <a:buNone/>
            </a:pPr>
            <a:br>
              <a:rPr lang="en-US" altLang="en-US" sz="1800" dirty="0"/>
            </a:br>
            <a:r>
              <a:rPr lang="en-US" altLang="en-US" sz="1800" dirty="0"/>
              <a:t>Then, to grab the files from </a:t>
            </a:r>
            <a:r>
              <a:rPr lang="en-US" altLang="en-US" sz="1800" dirty="0" err="1"/>
              <a:t>SourceForge</a:t>
            </a:r>
            <a:r>
              <a:rPr lang="en-US" altLang="en-US" sz="1800" dirty="0"/>
              <a:t> by:</a:t>
            </a:r>
            <a:br>
              <a:rPr lang="en-US" altLang="en-US" sz="1800" dirty="0"/>
            </a:br>
            <a:br>
              <a:rPr lang="en-US" altLang="en-US" sz="1800" dirty="0"/>
            </a:br>
            <a:r>
              <a:rPr lang="en-US" altLang="en-US" sz="1800" dirty="0"/>
              <a:t>1 - create a clean directory such as "c:\opendss"</a:t>
            </a:r>
            <a:br>
              <a:rPr lang="en-US" altLang="en-US" sz="1800" dirty="0"/>
            </a:br>
            <a:br>
              <a:rPr lang="en-US" altLang="en-US" sz="1800" dirty="0"/>
            </a:br>
            <a:r>
              <a:rPr lang="en-US" altLang="en-US" sz="1800" dirty="0"/>
              <a:t>2 - </a:t>
            </a:r>
            <a:r>
              <a:rPr lang="en-US" altLang="en-US" sz="1800" b="1" dirty="0"/>
              <a:t>right-click</a:t>
            </a:r>
            <a:r>
              <a:rPr lang="en-US" altLang="en-US" sz="1800" dirty="0"/>
              <a:t> on it and choose "SVN Checkout..." from the menu</a:t>
            </a:r>
            <a:br>
              <a:rPr lang="en-US" altLang="en-US" sz="1800" dirty="0"/>
            </a:br>
            <a:br>
              <a:rPr lang="en-US" altLang="en-US" sz="1800" dirty="0"/>
            </a:br>
            <a:r>
              <a:rPr lang="en-US" altLang="en-US" sz="1800" dirty="0"/>
              <a:t>3 - the repository URL is </a:t>
            </a:r>
          </a:p>
          <a:p>
            <a:pPr lvl="2" eaLnBrk="1" hangingPunct="1">
              <a:lnSpc>
                <a:spcPct val="85000"/>
              </a:lnSpc>
              <a:buFontTx/>
              <a:buNone/>
            </a:pPr>
            <a:r>
              <a:rPr lang="en-US" altLang="en-US" sz="1800" b="1" dirty="0"/>
              <a:t>http://electricdss.svn.sourceforge.net/svnroot/electricdss </a:t>
            </a:r>
          </a:p>
          <a:p>
            <a:pPr lvl="2" eaLnBrk="1" hangingPunct="1">
              <a:lnSpc>
                <a:spcPct val="85000"/>
              </a:lnSpc>
              <a:buFontTx/>
              <a:buNone/>
            </a:pPr>
            <a:endParaRPr lang="en-US" altLang="en-US" sz="1800" dirty="0"/>
          </a:p>
          <a:p>
            <a:pPr lvl="2" eaLnBrk="1" hangingPunct="1">
              <a:lnSpc>
                <a:spcPct val="85000"/>
              </a:lnSpc>
              <a:buFontTx/>
              <a:buNone/>
            </a:pPr>
            <a:r>
              <a:rPr lang="en-US" altLang="en-US" sz="1800" dirty="0"/>
              <a:t>(Change the checkout directory if it points somewhere other than what you want.)</a:t>
            </a:r>
          </a:p>
          <a:p>
            <a:pPr marL="0" lvl="2" indent="0" eaLnBrk="1" hangingPunct="1">
              <a:lnSpc>
                <a:spcPct val="85000"/>
              </a:lnSpc>
              <a:buFontTx/>
              <a:buNone/>
            </a:pPr>
            <a:r>
              <a:rPr lang="en-US" altLang="en-US" sz="2000" dirty="0"/>
              <a:t>Thereafter, to update a folder or file, right-click on the folder or file and select </a:t>
            </a:r>
            <a:r>
              <a:rPr lang="en-US" altLang="en-US" sz="2000" b="1" dirty="0"/>
              <a:t>SVN Update</a:t>
            </a:r>
          </a:p>
          <a:p>
            <a:pPr lvl="2" eaLnBrk="1" hangingPunct="1">
              <a:lnSpc>
                <a:spcPct val="85000"/>
              </a:lnSpc>
              <a:buFontTx/>
              <a:buNone/>
            </a:pPr>
            <a:endParaRPr lang="en-US" altLang="en-US" sz="1800" dirty="0"/>
          </a:p>
          <a:p>
            <a:pPr lvl="2" eaLnBrk="1" hangingPunct="1">
              <a:lnSpc>
                <a:spcPct val="85000"/>
              </a:lnSpc>
              <a:buFontTx/>
              <a:buNone/>
            </a:pPr>
            <a:endParaRPr lang="en-US" altLang="en-US" sz="1800" dirty="0"/>
          </a:p>
        </p:txBody>
      </p:sp>
    </p:spTree>
    <p:extLst>
      <p:ext uri="{BB962C8B-B14F-4D97-AF65-F5344CB8AC3E}">
        <p14:creationId xmlns:p14="http://schemas.microsoft.com/office/powerpoint/2010/main" val="417486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F95102-3851-43DC-90BF-54F5B146E510}"/>
              </a:ext>
            </a:extLst>
          </p:cNvPr>
          <p:cNvPicPr>
            <a:picLocks noChangeAspect="1"/>
          </p:cNvPicPr>
          <p:nvPr/>
        </p:nvPicPr>
        <p:blipFill>
          <a:blip r:embed="rId2"/>
          <a:stretch>
            <a:fillRect/>
          </a:stretch>
        </p:blipFill>
        <p:spPr>
          <a:xfrm>
            <a:off x="0" y="744316"/>
            <a:ext cx="9144000" cy="5369367"/>
          </a:xfrm>
          <a:prstGeom prst="rect">
            <a:avLst/>
          </a:prstGeom>
        </p:spPr>
      </p:pic>
      <p:sp>
        <p:nvSpPr>
          <p:cNvPr id="2" name="Title 1"/>
          <p:cNvSpPr>
            <a:spLocks noGrp="1"/>
          </p:cNvSpPr>
          <p:nvPr>
            <p:ph type="title"/>
          </p:nvPr>
        </p:nvSpPr>
        <p:spPr/>
        <p:txBody>
          <a:bodyPr/>
          <a:lstStyle/>
          <a:p>
            <a:r>
              <a:rPr lang="en-US" dirty="0"/>
              <a:t>Download the Installer Files</a:t>
            </a:r>
          </a:p>
        </p:txBody>
      </p:sp>
      <p:sp>
        <p:nvSpPr>
          <p:cNvPr id="4" name="Oval 3"/>
          <p:cNvSpPr/>
          <p:nvPr/>
        </p:nvSpPr>
        <p:spPr bwMode="auto">
          <a:xfrm>
            <a:off x="785446" y="2291861"/>
            <a:ext cx="4079631" cy="1312985"/>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388273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2514600"/>
            <a:ext cx="1701341" cy="17240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 y="987425"/>
            <a:ext cx="1809750" cy="5219700"/>
          </a:xfrm>
          <a:prstGeom prst="rect">
            <a:avLst/>
          </a:prstGeom>
        </p:spPr>
      </p:pic>
      <p:sp>
        <p:nvSpPr>
          <p:cNvPr id="5" name="TextBox 4"/>
          <p:cNvSpPr txBox="1"/>
          <p:nvPr/>
        </p:nvSpPr>
        <p:spPr>
          <a:xfrm>
            <a:off x="3729745" y="1685925"/>
            <a:ext cx="3038475" cy="338554"/>
          </a:xfrm>
          <a:prstGeom prst="rect">
            <a:avLst/>
          </a:prstGeom>
          <a:noFill/>
        </p:spPr>
        <p:txBody>
          <a:bodyPr wrap="square" rtlCol="0">
            <a:spAutoFit/>
          </a:bodyPr>
          <a:lstStyle/>
          <a:p>
            <a:r>
              <a:rPr lang="en-US" dirty="0"/>
              <a:t>Main Program Files</a:t>
            </a:r>
          </a:p>
        </p:txBody>
      </p:sp>
      <p:sp>
        <p:nvSpPr>
          <p:cNvPr id="6" name="TextBox 5">
            <a:extLst>
              <a:ext uri="{FF2B5EF4-FFF2-40B4-BE49-F238E27FC236}">
                <a16:creationId xmlns:a16="http://schemas.microsoft.com/office/drawing/2014/main" id="{ADF36F3A-20AD-421F-8228-ED873692A79D}"/>
              </a:ext>
            </a:extLst>
          </p:cNvPr>
          <p:cNvSpPr txBox="1"/>
          <p:nvPr/>
        </p:nvSpPr>
        <p:spPr>
          <a:xfrm>
            <a:off x="5562600" y="2211636"/>
            <a:ext cx="3124200" cy="338554"/>
          </a:xfrm>
          <a:prstGeom prst="rect">
            <a:avLst/>
          </a:prstGeom>
          <a:noFill/>
        </p:spPr>
        <p:txBody>
          <a:bodyPr wrap="square" rtlCol="0">
            <a:spAutoFit/>
          </a:bodyPr>
          <a:lstStyle/>
          <a:p>
            <a:pPr algn="l"/>
            <a:r>
              <a:rPr lang="en-US" dirty="0"/>
              <a:t>In-Process COM Server</a:t>
            </a:r>
          </a:p>
        </p:txBody>
      </p:sp>
      <p:sp>
        <p:nvSpPr>
          <p:cNvPr id="7" name="TextBox 6">
            <a:extLst>
              <a:ext uri="{FF2B5EF4-FFF2-40B4-BE49-F238E27FC236}">
                <a16:creationId xmlns:a16="http://schemas.microsoft.com/office/drawing/2014/main" id="{BE2E25BE-3587-46A1-B955-A898BAEECBA5}"/>
              </a:ext>
            </a:extLst>
          </p:cNvPr>
          <p:cNvSpPr txBox="1"/>
          <p:nvPr/>
        </p:nvSpPr>
        <p:spPr>
          <a:xfrm>
            <a:off x="5547852" y="2768125"/>
            <a:ext cx="3124200" cy="338554"/>
          </a:xfrm>
          <a:prstGeom prst="rect">
            <a:avLst/>
          </a:prstGeom>
          <a:noFill/>
        </p:spPr>
        <p:txBody>
          <a:bodyPr wrap="square" rtlCol="0">
            <a:spAutoFit/>
          </a:bodyPr>
          <a:lstStyle/>
          <a:p>
            <a:pPr algn="l"/>
            <a:r>
              <a:rPr lang="en-US" dirty="0"/>
              <a:t>Standalone EXE</a:t>
            </a:r>
          </a:p>
        </p:txBody>
      </p:sp>
      <p:sp>
        <p:nvSpPr>
          <p:cNvPr id="8" name="TextBox 7">
            <a:extLst>
              <a:ext uri="{FF2B5EF4-FFF2-40B4-BE49-F238E27FC236}">
                <a16:creationId xmlns:a16="http://schemas.microsoft.com/office/drawing/2014/main" id="{24435726-B5E8-4B4E-A058-7AD0ABFDEF15}"/>
              </a:ext>
            </a:extLst>
          </p:cNvPr>
          <p:cNvSpPr txBox="1"/>
          <p:nvPr/>
        </p:nvSpPr>
        <p:spPr>
          <a:xfrm>
            <a:off x="5638800" y="3400090"/>
            <a:ext cx="3124200" cy="338554"/>
          </a:xfrm>
          <a:prstGeom prst="rect">
            <a:avLst/>
          </a:prstGeom>
          <a:noFill/>
        </p:spPr>
        <p:txBody>
          <a:bodyPr wrap="square" rtlCol="0">
            <a:spAutoFit/>
          </a:bodyPr>
          <a:lstStyle/>
          <a:p>
            <a:pPr algn="l"/>
            <a:r>
              <a:rPr lang="en-US" dirty="0" err="1"/>
              <a:t>Stdcall</a:t>
            </a:r>
            <a:r>
              <a:rPr lang="en-US" dirty="0"/>
              <a:t> DLL</a:t>
            </a:r>
          </a:p>
        </p:txBody>
      </p:sp>
      <p:cxnSp>
        <p:nvCxnSpPr>
          <p:cNvPr id="10" name="Straight Arrow Connector 9">
            <a:extLst>
              <a:ext uri="{FF2B5EF4-FFF2-40B4-BE49-F238E27FC236}">
                <a16:creationId xmlns:a16="http://schemas.microsoft.com/office/drawing/2014/main" id="{EA7827AE-101B-41A1-86C3-4AF10C458D5E}"/>
              </a:ext>
            </a:extLst>
          </p:cNvPr>
          <p:cNvCxnSpPr>
            <a:endCxn id="8" idx="1"/>
          </p:cNvCxnSpPr>
          <p:nvPr/>
        </p:nvCxnSpPr>
        <p:spPr>
          <a:xfrm>
            <a:off x="4953000" y="3233641"/>
            <a:ext cx="685800" cy="3357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B260E7B-7265-482A-9832-144CC60B9BEE}"/>
              </a:ext>
            </a:extLst>
          </p:cNvPr>
          <p:cNvCxnSpPr>
            <a:cxnSpLocks/>
            <a:endCxn id="7" idx="1"/>
          </p:cNvCxnSpPr>
          <p:nvPr/>
        </p:nvCxnSpPr>
        <p:spPr>
          <a:xfrm flipV="1">
            <a:off x="4653297" y="2937402"/>
            <a:ext cx="894555" cy="2449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A4B3B67-139E-4768-B030-F7B17E602989}"/>
              </a:ext>
            </a:extLst>
          </p:cNvPr>
          <p:cNvCxnSpPr>
            <a:cxnSpLocks/>
          </p:cNvCxnSpPr>
          <p:nvPr/>
        </p:nvCxnSpPr>
        <p:spPr>
          <a:xfrm flipV="1">
            <a:off x="5004197" y="2504780"/>
            <a:ext cx="634603" cy="1937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err="1"/>
              <a:t>OpenDSS</a:t>
            </a:r>
            <a:r>
              <a:rPr lang="en-US" dirty="0"/>
              <a:t> Files Installed</a:t>
            </a:r>
          </a:p>
        </p:txBody>
      </p:sp>
    </p:spTree>
    <p:extLst>
      <p:ext uri="{BB962C8B-B14F-4D97-AF65-F5344CB8AC3E}">
        <p14:creationId xmlns:p14="http://schemas.microsoft.com/office/powerpoint/2010/main" val="1772517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dirty="0"/>
              <a:t>Registering the COM server</a:t>
            </a:r>
          </a:p>
        </p:txBody>
      </p:sp>
      <p:pic>
        <p:nvPicPr>
          <p:cNvPr id="53251" name="Picture 3" descr="Registr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1890713"/>
            <a:ext cx="875347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4"/>
          <p:cNvSpPr txBox="1">
            <a:spLocks noChangeArrowheads="1"/>
          </p:cNvSpPr>
          <p:nvPr/>
        </p:nvSpPr>
        <p:spPr bwMode="auto">
          <a:xfrm>
            <a:off x="3783013" y="4252913"/>
            <a:ext cx="51054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lnSpc>
                <a:spcPct val="95000"/>
              </a:lnSpc>
              <a:spcBef>
                <a:spcPct val="0"/>
              </a:spcBef>
              <a:spcAft>
                <a:spcPct val="25000"/>
              </a:spcAft>
              <a:buFontTx/>
              <a:buChar char="•"/>
            </a:pPr>
            <a:r>
              <a:rPr lang="en-US" altLang="en-US"/>
              <a:t>The Server shows up as “</a:t>
            </a:r>
            <a:r>
              <a:rPr lang="en-US" altLang="en-US" b="1"/>
              <a:t>OpenDSSEngine.DSS</a:t>
            </a:r>
            <a:r>
              <a:rPr lang="en-US" altLang="en-US"/>
              <a:t>” in the </a:t>
            </a:r>
            <a:r>
              <a:rPr lang="en-US" altLang="en-US" b="1"/>
              <a:t>Windows Registry</a:t>
            </a:r>
          </a:p>
          <a:p>
            <a:endParaRPr lang="en-US" altLang="en-US"/>
          </a:p>
        </p:txBody>
      </p:sp>
      <p:sp>
        <p:nvSpPr>
          <p:cNvPr id="53253" name="Line 5"/>
          <p:cNvSpPr>
            <a:spLocks noChangeShapeType="1"/>
          </p:cNvSpPr>
          <p:nvPr/>
        </p:nvSpPr>
        <p:spPr bwMode="auto">
          <a:xfrm flipH="1" flipV="1">
            <a:off x="2640013" y="4252913"/>
            <a:ext cx="1295400" cy="304800"/>
          </a:xfrm>
          <a:prstGeom prst="line">
            <a:avLst/>
          </a:prstGeom>
          <a:noFill/>
          <a:ln w="3810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53254" name="Oval 6"/>
          <p:cNvSpPr>
            <a:spLocks noChangeArrowheads="1"/>
          </p:cNvSpPr>
          <p:nvPr/>
        </p:nvSpPr>
        <p:spPr bwMode="auto">
          <a:xfrm>
            <a:off x="430213" y="4024313"/>
            <a:ext cx="2209800" cy="838200"/>
          </a:xfrm>
          <a:prstGeom prst="ellipse">
            <a:avLst/>
          </a:pr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3255" name="Text Box 7"/>
          <p:cNvSpPr txBox="1">
            <a:spLocks noChangeArrowheads="1"/>
          </p:cNvSpPr>
          <p:nvPr/>
        </p:nvSpPr>
        <p:spPr bwMode="auto">
          <a:xfrm>
            <a:off x="5611813" y="3338513"/>
            <a:ext cx="2743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GUID</a:t>
            </a:r>
          </a:p>
        </p:txBody>
      </p:sp>
      <p:sp>
        <p:nvSpPr>
          <p:cNvPr id="53256" name="AutoShape 8"/>
          <p:cNvSpPr>
            <a:spLocks/>
          </p:cNvSpPr>
          <p:nvPr/>
        </p:nvSpPr>
        <p:spPr bwMode="auto">
          <a:xfrm rot="-5400000">
            <a:off x="6640513" y="1624013"/>
            <a:ext cx="457200" cy="2819400"/>
          </a:xfrm>
          <a:prstGeom prst="leftBrace">
            <a:avLst>
              <a:gd name="adj1" fmla="val 513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3257" name="Text Box 9"/>
          <p:cNvSpPr txBox="1">
            <a:spLocks noChangeArrowheads="1"/>
          </p:cNvSpPr>
          <p:nvPr/>
        </p:nvSpPr>
        <p:spPr bwMode="auto">
          <a:xfrm>
            <a:off x="333375" y="1470025"/>
            <a:ext cx="4683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Windows Registry Entry</a:t>
            </a:r>
          </a:p>
        </p:txBody>
      </p:sp>
      <p:sp>
        <p:nvSpPr>
          <p:cNvPr id="53258" name="Text Box 10"/>
          <p:cNvSpPr txBox="1">
            <a:spLocks noChangeArrowheads="1"/>
          </p:cNvSpPr>
          <p:nvPr/>
        </p:nvSpPr>
        <p:spPr bwMode="auto">
          <a:xfrm>
            <a:off x="382588" y="5386388"/>
            <a:ext cx="8018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The OpenDSS is now available to any program on the computer</a:t>
            </a:r>
          </a:p>
        </p:txBody>
      </p:sp>
    </p:spTree>
    <p:extLst>
      <p:ext uri="{BB962C8B-B14F-4D97-AF65-F5344CB8AC3E}">
        <p14:creationId xmlns:p14="http://schemas.microsoft.com/office/powerpoint/2010/main" val="3846951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dirty="0"/>
              <a:t>The GUID References the DLL File</a:t>
            </a:r>
          </a:p>
        </p:txBody>
      </p:sp>
      <p:pic>
        <p:nvPicPr>
          <p:cNvPr id="54275" name="Picture 3" descr="Registry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90825"/>
            <a:ext cx="89154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 Box 4"/>
          <p:cNvSpPr txBox="1">
            <a:spLocks noChangeArrowheads="1"/>
          </p:cNvSpPr>
          <p:nvPr/>
        </p:nvSpPr>
        <p:spPr bwMode="auto">
          <a:xfrm>
            <a:off x="1411288" y="1866900"/>
            <a:ext cx="644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800" b="1"/>
              <a:t>If you look up the GUID in RegEdit</a:t>
            </a:r>
          </a:p>
        </p:txBody>
      </p:sp>
      <p:sp>
        <p:nvSpPr>
          <p:cNvPr id="54277" name="Line 5"/>
          <p:cNvSpPr>
            <a:spLocks noChangeShapeType="1"/>
          </p:cNvSpPr>
          <p:nvPr/>
        </p:nvSpPr>
        <p:spPr bwMode="auto">
          <a:xfrm flipH="1">
            <a:off x="3594100" y="2320925"/>
            <a:ext cx="1676400" cy="1143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54278" name="Text Box 6"/>
          <p:cNvSpPr txBox="1">
            <a:spLocks noChangeArrowheads="1"/>
          </p:cNvSpPr>
          <p:nvPr/>
        </p:nvSpPr>
        <p:spPr bwMode="auto">
          <a:xfrm>
            <a:off x="674688" y="5292725"/>
            <a:ext cx="82026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400" b="1"/>
              <a:t>Points to OpenDSSEngine.DLL</a:t>
            </a:r>
            <a:br>
              <a:rPr lang="en-US" altLang="en-US" sz="2400" b="1"/>
            </a:br>
            <a:r>
              <a:rPr lang="en-US" altLang="en-US" sz="2400" b="1"/>
              <a:t>(In-process server, Apartment Threading model)</a:t>
            </a:r>
          </a:p>
        </p:txBody>
      </p:sp>
      <p:sp>
        <p:nvSpPr>
          <p:cNvPr id="54279" name="Line 7"/>
          <p:cNvSpPr>
            <a:spLocks noChangeShapeType="1"/>
          </p:cNvSpPr>
          <p:nvPr/>
        </p:nvSpPr>
        <p:spPr bwMode="auto">
          <a:xfrm flipV="1">
            <a:off x="6413500" y="3616325"/>
            <a:ext cx="129540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454230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a:t>DSS Structure</a:t>
            </a:r>
          </a:p>
        </p:txBody>
      </p:sp>
      <p:sp>
        <p:nvSpPr>
          <p:cNvPr id="57347" name="Rectangle 3"/>
          <p:cNvSpPr>
            <a:spLocks noChangeArrowheads="1"/>
          </p:cNvSpPr>
          <p:nvPr/>
        </p:nvSpPr>
        <p:spPr bwMode="auto">
          <a:xfrm>
            <a:off x="3124200" y="1828800"/>
            <a:ext cx="3276600" cy="2362200"/>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2000" b="1">
                <a:solidFill>
                  <a:schemeClr val="tx1"/>
                </a:solidFill>
              </a:rPr>
              <a:t>Main Simulation Engine</a:t>
            </a:r>
          </a:p>
        </p:txBody>
      </p:sp>
      <p:sp>
        <p:nvSpPr>
          <p:cNvPr id="57348" name="AutoShape 4"/>
          <p:cNvSpPr>
            <a:spLocks noChangeArrowheads="1"/>
          </p:cNvSpPr>
          <p:nvPr/>
        </p:nvSpPr>
        <p:spPr bwMode="auto">
          <a:xfrm>
            <a:off x="4267200" y="4724400"/>
            <a:ext cx="762000" cy="1143000"/>
          </a:xfrm>
          <a:prstGeom prst="flowChartMagneticDisk">
            <a:avLst/>
          </a:prstGeom>
          <a:solidFill>
            <a:schemeClr val="hlink"/>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49" name="Line 5"/>
          <p:cNvSpPr>
            <a:spLocks noChangeShapeType="1"/>
          </p:cNvSpPr>
          <p:nvPr/>
        </p:nvSpPr>
        <p:spPr bwMode="auto">
          <a:xfrm>
            <a:off x="2514600" y="1981200"/>
            <a:ext cx="609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0" name="Line 6"/>
          <p:cNvSpPr>
            <a:spLocks noChangeShapeType="1"/>
          </p:cNvSpPr>
          <p:nvPr/>
        </p:nvSpPr>
        <p:spPr bwMode="auto">
          <a:xfrm>
            <a:off x="2743200" y="2286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1" name="Line 7"/>
          <p:cNvSpPr>
            <a:spLocks noChangeShapeType="1"/>
          </p:cNvSpPr>
          <p:nvPr/>
        </p:nvSpPr>
        <p:spPr bwMode="auto">
          <a:xfrm>
            <a:off x="2743200" y="2438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2" name="Line 8"/>
          <p:cNvSpPr>
            <a:spLocks noChangeShapeType="1"/>
          </p:cNvSpPr>
          <p:nvPr/>
        </p:nvSpPr>
        <p:spPr bwMode="auto">
          <a:xfrm>
            <a:off x="2743200" y="2590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3" name="Line 9"/>
          <p:cNvSpPr>
            <a:spLocks noChangeShapeType="1"/>
          </p:cNvSpPr>
          <p:nvPr/>
        </p:nvSpPr>
        <p:spPr bwMode="auto">
          <a:xfrm>
            <a:off x="2743200" y="2743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4" name="Line 10"/>
          <p:cNvSpPr>
            <a:spLocks noChangeShapeType="1"/>
          </p:cNvSpPr>
          <p:nvPr/>
        </p:nvSpPr>
        <p:spPr bwMode="auto">
          <a:xfrm>
            <a:off x="2743200" y="2895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5" name="Line 11"/>
          <p:cNvSpPr>
            <a:spLocks noChangeShapeType="1"/>
          </p:cNvSpPr>
          <p:nvPr/>
        </p:nvSpPr>
        <p:spPr bwMode="auto">
          <a:xfrm>
            <a:off x="2743200" y="3048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6" name="Line 12"/>
          <p:cNvSpPr>
            <a:spLocks noChangeShapeType="1"/>
          </p:cNvSpPr>
          <p:nvPr/>
        </p:nvSpPr>
        <p:spPr bwMode="auto">
          <a:xfrm>
            <a:off x="2743200" y="3200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7" name="Line 13"/>
          <p:cNvSpPr>
            <a:spLocks noChangeShapeType="1"/>
          </p:cNvSpPr>
          <p:nvPr/>
        </p:nvSpPr>
        <p:spPr bwMode="auto">
          <a:xfrm>
            <a:off x="2743200" y="3352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8" name="Line 14"/>
          <p:cNvSpPr>
            <a:spLocks noChangeShapeType="1"/>
          </p:cNvSpPr>
          <p:nvPr/>
        </p:nvSpPr>
        <p:spPr bwMode="auto">
          <a:xfrm>
            <a:off x="2743200" y="3505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9" name="Line 15"/>
          <p:cNvSpPr>
            <a:spLocks noChangeShapeType="1"/>
          </p:cNvSpPr>
          <p:nvPr/>
        </p:nvSpPr>
        <p:spPr bwMode="auto">
          <a:xfrm>
            <a:off x="2743200" y="3657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0" name="Line 16"/>
          <p:cNvSpPr>
            <a:spLocks noChangeShapeType="1"/>
          </p:cNvSpPr>
          <p:nvPr/>
        </p:nvSpPr>
        <p:spPr bwMode="auto">
          <a:xfrm>
            <a:off x="2743200" y="3810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1" name="Text Box 17"/>
          <p:cNvSpPr txBox="1">
            <a:spLocks noChangeArrowheads="1"/>
          </p:cNvSpPr>
          <p:nvPr/>
        </p:nvSpPr>
        <p:spPr bwMode="auto">
          <a:xfrm>
            <a:off x="1219200" y="26670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COM Interface</a:t>
            </a:r>
          </a:p>
        </p:txBody>
      </p:sp>
      <p:sp>
        <p:nvSpPr>
          <p:cNvPr id="57362" name="Text Box 18"/>
          <p:cNvSpPr txBox="1">
            <a:spLocks noChangeArrowheads="1"/>
          </p:cNvSpPr>
          <p:nvPr/>
        </p:nvSpPr>
        <p:spPr bwMode="auto">
          <a:xfrm>
            <a:off x="990600" y="16002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a:t>
            </a:r>
          </a:p>
        </p:txBody>
      </p:sp>
      <p:sp>
        <p:nvSpPr>
          <p:cNvPr id="57363" name="Line 19"/>
          <p:cNvSpPr>
            <a:spLocks noChangeShapeType="1"/>
          </p:cNvSpPr>
          <p:nvPr/>
        </p:nvSpPr>
        <p:spPr bwMode="auto">
          <a:xfrm>
            <a:off x="1524000" y="1981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4" name="AutoShape 20"/>
          <p:cNvSpPr>
            <a:spLocks/>
          </p:cNvSpPr>
          <p:nvPr/>
        </p:nvSpPr>
        <p:spPr bwMode="auto">
          <a:xfrm>
            <a:off x="2362200" y="2286000"/>
            <a:ext cx="304800" cy="1600200"/>
          </a:xfrm>
          <a:prstGeom prst="leftBrace">
            <a:avLst>
              <a:gd name="adj1" fmla="val 437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65" name="Line 21"/>
          <p:cNvSpPr>
            <a:spLocks noChangeShapeType="1"/>
          </p:cNvSpPr>
          <p:nvPr/>
        </p:nvSpPr>
        <p:spPr bwMode="auto">
          <a:xfrm>
            <a:off x="4648200" y="4191000"/>
            <a:ext cx="0" cy="5334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6" name="Text Box 22"/>
          <p:cNvSpPr txBox="1">
            <a:spLocks noChangeArrowheads="1"/>
          </p:cNvSpPr>
          <p:nvPr/>
        </p:nvSpPr>
        <p:spPr bwMode="auto">
          <a:xfrm>
            <a:off x="4800600" y="42672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 Results</a:t>
            </a:r>
          </a:p>
        </p:txBody>
      </p:sp>
      <p:sp>
        <p:nvSpPr>
          <p:cNvPr id="57367" name="Rectangle 23"/>
          <p:cNvSpPr>
            <a:spLocks noChangeArrowheads="1"/>
          </p:cNvSpPr>
          <p:nvPr/>
        </p:nvSpPr>
        <p:spPr bwMode="auto">
          <a:xfrm>
            <a:off x="7315200" y="2590800"/>
            <a:ext cx="914400" cy="990600"/>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endParaRPr lang="en-US" altLang="en-US" sz="1800">
              <a:solidFill>
                <a:schemeClr val="tx1"/>
              </a:solidFill>
            </a:endParaRPr>
          </a:p>
        </p:txBody>
      </p:sp>
      <p:sp>
        <p:nvSpPr>
          <p:cNvPr id="57368" name="Text Box 24"/>
          <p:cNvSpPr txBox="1">
            <a:spLocks noChangeArrowheads="1"/>
          </p:cNvSpPr>
          <p:nvPr/>
        </p:nvSpPr>
        <p:spPr bwMode="auto">
          <a:xfrm>
            <a:off x="7086600" y="3733800"/>
            <a:ext cx="1295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User-Written DLLs</a:t>
            </a:r>
          </a:p>
        </p:txBody>
      </p:sp>
      <p:sp>
        <p:nvSpPr>
          <p:cNvPr id="57369" name="AutoShape 25"/>
          <p:cNvSpPr>
            <a:spLocks noChangeArrowheads="1"/>
          </p:cNvSpPr>
          <p:nvPr/>
        </p:nvSpPr>
        <p:spPr bwMode="auto">
          <a:xfrm flipH="1">
            <a:off x="6400800" y="2895600"/>
            <a:ext cx="533400" cy="381000"/>
          </a:xfrm>
          <a:prstGeom prst="chevron">
            <a:avLst>
              <a:gd name="adj" fmla="val 35000"/>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70" name="AutoShape 26"/>
          <p:cNvSpPr>
            <a:spLocks noChangeArrowheads="1"/>
          </p:cNvSpPr>
          <p:nvPr/>
        </p:nvSpPr>
        <p:spPr bwMode="auto">
          <a:xfrm flipH="1">
            <a:off x="6858000" y="2895600"/>
            <a:ext cx="457200" cy="381000"/>
          </a:xfrm>
          <a:prstGeom prst="homePlate">
            <a:avLst>
              <a:gd name="adj" fmla="val 30000"/>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2212206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a:t>DSS Object Structure</a:t>
            </a:r>
          </a:p>
        </p:txBody>
      </p:sp>
      <p:sp>
        <p:nvSpPr>
          <p:cNvPr id="58371" name="Rectangle 3"/>
          <p:cNvSpPr>
            <a:spLocks noChangeArrowheads="1"/>
          </p:cNvSpPr>
          <p:nvPr/>
        </p:nvSpPr>
        <p:spPr bwMode="auto">
          <a:xfrm>
            <a:off x="419100" y="1600200"/>
            <a:ext cx="8305800" cy="381000"/>
          </a:xfrm>
          <a:prstGeom prst="rect">
            <a:avLst/>
          </a:prstGeom>
          <a:solidFill>
            <a:schemeClr val="tx1"/>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DSS Executive</a:t>
            </a:r>
          </a:p>
        </p:txBody>
      </p:sp>
      <p:sp>
        <p:nvSpPr>
          <p:cNvPr id="58372" name="Rectangle 4"/>
          <p:cNvSpPr>
            <a:spLocks noChangeArrowheads="1"/>
          </p:cNvSpPr>
          <p:nvPr/>
        </p:nvSpPr>
        <p:spPr bwMode="auto">
          <a:xfrm>
            <a:off x="3581400" y="2590800"/>
            <a:ext cx="1981200" cy="457200"/>
          </a:xfrm>
          <a:prstGeom prst="rect">
            <a:avLst/>
          </a:prstGeom>
          <a:solidFill>
            <a:srgbClr val="FFFFCC"/>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Circuit</a:t>
            </a:r>
          </a:p>
        </p:txBody>
      </p:sp>
      <p:sp>
        <p:nvSpPr>
          <p:cNvPr id="58373" name="Rectangle 5"/>
          <p:cNvSpPr>
            <a:spLocks noChangeArrowheads="1"/>
          </p:cNvSpPr>
          <p:nvPr/>
        </p:nvSpPr>
        <p:spPr bwMode="auto">
          <a:xfrm>
            <a:off x="3810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PDElement</a:t>
            </a:r>
          </a:p>
        </p:txBody>
      </p:sp>
      <p:sp>
        <p:nvSpPr>
          <p:cNvPr id="58374" name="Rectangle 6"/>
          <p:cNvSpPr>
            <a:spLocks noChangeArrowheads="1"/>
          </p:cNvSpPr>
          <p:nvPr/>
        </p:nvSpPr>
        <p:spPr bwMode="auto">
          <a:xfrm>
            <a:off x="2133600" y="3962400"/>
            <a:ext cx="14478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PCElement</a:t>
            </a:r>
          </a:p>
        </p:txBody>
      </p:sp>
      <p:sp>
        <p:nvSpPr>
          <p:cNvPr id="58375" name="Rectangle 7"/>
          <p:cNvSpPr>
            <a:spLocks noChangeArrowheads="1"/>
          </p:cNvSpPr>
          <p:nvPr/>
        </p:nvSpPr>
        <p:spPr bwMode="auto">
          <a:xfrm>
            <a:off x="3810000" y="3962400"/>
            <a:ext cx="14478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Controls</a:t>
            </a:r>
          </a:p>
        </p:txBody>
      </p:sp>
      <p:sp>
        <p:nvSpPr>
          <p:cNvPr id="58376" name="Rectangle 8"/>
          <p:cNvSpPr>
            <a:spLocks noChangeArrowheads="1"/>
          </p:cNvSpPr>
          <p:nvPr/>
        </p:nvSpPr>
        <p:spPr bwMode="auto">
          <a:xfrm>
            <a:off x="54864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Meters</a:t>
            </a:r>
          </a:p>
        </p:txBody>
      </p:sp>
      <p:sp>
        <p:nvSpPr>
          <p:cNvPr id="58377" name="Rectangle 9"/>
          <p:cNvSpPr>
            <a:spLocks noChangeArrowheads="1"/>
          </p:cNvSpPr>
          <p:nvPr/>
        </p:nvSpPr>
        <p:spPr bwMode="auto">
          <a:xfrm>
            <a:off x="72390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General</a:t>
            </a:r>
          </a:p>
        </p:txBody>
      </p:sp>
      <p:sp>
        <p:nvSpPr>
          <p:cNvPr id="58378" name="Text Box 10"/>
          <p:cNvSpPr txBox="1">
            <a:spLocks noChangeArrowheads="1"/>
          </p:cNvSpPr>
          <p:nvPr/>
        </p:nvSpPr>
        <p:spPr bwMode="auto">
          <a:xfrm>
            <a:off x="381000" y="4572000"/>
            <a:ext cx="15240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Line</a:t>
            </a:r>
            <a:br>
              <a:rPr lang="en-US" altLang="en-US" b="1">
                <a:latin typeface="Tahoma" panose="020B0604030504040204" pitchFamily="34" charset="0"/>
              </a:rPr>
            </a:br>
            <a:r>
              <a:rPr lang="en-US" altLang="en-US" b="1">
                <a:latin typeface="Tahoma" panose="020B0604030504040204" pitchFamily="34" charset="0"/>
              </a:rPr>
              <a:t>Transformer</a:t>
            </a:r>
            <a:br>
              <a:rPr lang="en-US" altLang="en-US" b="1">
                <a:latin typeface="Tahoma" panose="020B0604030504040204" pitchFamily="34" charset="0"/>
              </a:rPr>
            </a:br>
            <a:r>
              <a:rPr lang="en-US" altLang="en-US" b="1">
                <a:latin typeface="Tahoma" panose="020B0604030504040204" pitchFamily="34" charset="0"/>
              </a:rPr>
              <a:t>Capacitor</a:t>
            </a:r>
            <a:br>
              <a:rPr lang="en-US" altLang="en-US" b="1">
                <a:latin typeface="Tahoma" panose="020B0604030504040204" pitchFamily="34" charset="0"/>
              </a:rPr>
            </a:br>
            <a:r>
              <a:rPr lang="en-US" altLang="en-US" b="1">
                <a:latin typeface="Tahoma" panose="020B0604030504040204" pitchFamily="34" charset="0"/>
              </a:rPr>
              <a:t>Reactor</a:t>
            </a:r>
          </a:p>
        </p:txBody>
      </p:sp>
      <p:sp>
        <p:nvSpPr>
          <p:cNvPr id="58379" name="Text Box 11"/>
          <p:cNvSpPr txBox="1">
            <a:spLocks noChangeArrowheads="1"/>
          </p:cNvSpPr>
          <p:nvPr/>
        </p:nvSpPr>
        <p:spPr bwMode="auto">
          <a:xfrm>
            <a:off x="2133600" y="4572000"/>
            <a:ext cx="1524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Load</a:t>
            </a:r>
            <a:br>
              <a:rPr lang="en-US" altLang="en-US" b="1">
                <a:latin typeface="Tahoma" panose="020B0604030504040204" pitchFamily="34" charset="0"/>
              </a:rPr>
            </a:br>
            <a:r>
              <a:rPr lang="en-US" altLang="en-US" b="1">
                <a:latin typeface="Tahoma" panose="020B0604030504040204" pitchFamily="34" charset="0"/>
              </a:rPr>
              <a:t>Generator</a:t>
            </a:r>
            <a:br>
              <a:rPr lang="en-US" altLang="en-US" b="1">
                <a:latin typeface="Tahoma" panose="020B0604030504040204" pitchFamily="34" charset="0"/>
              </a:rPr>
            </a:br>
            <a:r>
              <a:rPr lang="en-US" altLang="en-US" b="1">
                <a:latin typeface="Tahoma" panose="020B0604030504040204" pitchFamily="34" charset="0"/>
              </a:rPr>
              <a:t>Vsource</a:t>
            </a:r>
            <a:br>
              <a:rPr lang="en-US" altLang="en-US" b="1">
                <a:latin typeface="Tahoma" panose="020B0604030504040204" pitchFamily="34" charset="0"/>
              </a:rPr>
            </a:br>
            <a:r>
              <a:rPr lang="en-US" altLang="en-US" b="1">
                <a:latin typeface="Tahoma" panose="020B0604030504040204" pitchFamily="34" charset="0"/>
              </a:rPr>
              <a:t>Isource</a:t>
            </a:r>
            <a:br>
              <a:rPr lang="en-US" altLang="en-US" b="1">
                <a:latin typeface="Tahoma" panose="020B0604030504040204" pitchFamily="34" charset="0"/>
              </a:rPr>
            </a:br>
            <a:r>
              <a:rPr lang="en-US" altLang="en-US" b="1">
                <a:latin typeface="Tahoma" panose="020B0604030504040204" pitchFamily="34" charset="0"/>
              </a:rPr>
              <a:t>Storage</a:t>
            </a:r>
          </a:p>
        </p:txBody>
      </p:sp>
      <p:sp>
        <p:nvSpPr>
          <p:cNvPr id="58380" name="Text Box 12"/>
          <p:cNvSpPr txBox="1">
            <a:spLocks noChangeArrowheads="1"/>
          </p:cNvSpPr>
          <p:nvPr/>
        </p:nvSpPr>
        <p:spPr bwMode="auto">
          <a:xfrm>
            <a:off x="3810000" y="4572000"/>
            <a:ext cx="1524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RegControl</a:t>
            </a:r>
            <a:br>
              <a:rPr lang="en-US" altLang="en-US" b="1">
                <a:latin typeface="Tahoma" panose="020B0604030504040204" pitchFamily="34" charset="0"/>
              </a:rPr>
            </a:br>
            <a:r>
              <a:rPr lang="en-US" altLang="en-US" b="1">
                <a:latin typeface="Tahoma" panose="020B0604030504040204" pitchFamily="34" charset="0"/>
              </a:rPr>
              <a:t>CapControl</a:t>
            </a:r>
            <a:br>
              <a:rPr lang="en-US" altLang="en-US" b="1">
                <a:latin typeface="Tahoma" panose="020B0604030504040204" pitchFamily="34" charset="0"/>
              </a:rPr>
            </a:br>
            <a:r>
              <a:rPr lang="en-US" altLang="en-US" b="1">
                <a:latin typeface="Tahoma" panose="020B0604030504040204" pitchFamily="34" charset="0"/>
              </a:rPr>
              <a:t>Relay</a:t>
            </a:r>
            <a:br>
              <a:rPr lang="en-US" altLang="en-US" b="1">
                <a:latin typeface="Tahoma" panose="020B0604030504040204" pitchFamily="34" charset="0"/>
              </a:rPr>
            </a:br>
            <a:r>
              <a:rPr lang="en-US" altLang="en-US" b="1">
                <a:latin typeface="Tahoma" panose="020B0604030504040204" pitchFamily="34" charset="0"/>
              </a:rPr>
              <a:t>Reclose</a:t>
            </a:r>
            <a:br>
              <a:rPr lang="en-US" altLang="en-US" b="1">
                <a:latin typeface="Tahoma" panose="020B0604030504040204" pitchFamily="34" charset="0"/>
              </a:rPr>
            </a:br>
            <a:r>
              <a:rPr lang="en-US" altLang="en-US" b="1">
                <a:latin typeface="Tahoma" panose="020B0604030504040204" pitchFamily="34" charset="0"/>
              </a:rPr>
              <a:t>Fuse</a:t>
            </a:r>
          </a:p>
        </p:txBody>
      </p:sp>
      <p:sp>
        <p:nvSpPr>
          <p:cNvPr id="58381" name="Text Box 13"/>
          <p:cNvSpPr txBox="1">
            <a:spLocks noChangeArrowheads="1"/>
          </p:cNvSpPr>
          <p:nvPr/>
        </p:nvSpPr>
        <p:spPr bwMode="auto">
          <a:xfrm>
            <a:off x="5562600" y="4572000"/>
            <a:ext cx="1524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Monitor</a:t>
            </a:r>
            <a:br>
              <a:rPr lang="en-US" altLang="en-US" b="1">
                <a:latin typeface="Tahoma" panose="020B0604030504040204" pitchFamily="34" charset="0"/>
              </a:rPr>
            </a:br>
            <a:r>
              <a:rPr lang="en-US" altLang="en-US" b="1">
                <a:latin typeface="Tahoma" panose="020B0604030504040204" pitchFamily="34" charset="0"/>
              </a:rPr>
              <a:t>EnergyMeter</a:t>
            </a:r>
            <a:br>
              <a:rPr lang="en-US" altLang="en-US" b="1">
                <a:latin typeface="Tahoma" panose="020B0604030504040204" pitchFamily="34" charset="0"/>
              </a:rPr>
            </a:br>
            <a:r>
              <a:rPr lang="en-US" altLang="en-US" b="1">
                <a:latin typeface="Tahoma" panose="020B0604030504040204" pitchFamily="34" charset="0"/>
              </a:rPr>
              <a:t>Sensor</a:t>
            </a:r>
          </a:p>
        </p:txBody>
      </p:sp>
      <p:sp>
        <p:nvSpPr>
          <p:cNvPr id="58382" name="Text Box 14"/>
          <p:cNvSpPr txBox="1">
            <a:spLocks noChangeArrowheads="1"/>
          </p:cNvSpPr>
          <p:nvPr/>
        </p:nvSpPr>
        <p:spPr bwMode="auto">
          <a:xfrm>
            <a:off x="7239000" y="4572000"/>
            <a:ext cx="1752600" cy="204787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LineCode</a:t>
            </a:r>
            <a:br>
              <a:rPr lang="en-US" altLang="en-US" b="1">
                <a:latin typeface="Tahoma" panose="020B0604030504040204" pitchFamily="34" charset="0"/>
              </a:rPr>
            </a:br>
            <a:r>
              <a:rPr lang="en-US" altLang="en-US" b="1">
                <a:latin typeface="Tahoma" panose="020B0604030504040204" pitchFamily="34" charset="0"/>
              </a:rPr>
              <a:t>LineGeometry</a:t>
            </a:r>
            <a:br>
              <a:rPr lang="en-US" altLang="en-US" b="1">
                <a:latin typeface="Tahoma" panose="020B0604030504040204" pitchFamily="34" charset="0"/>
              </a:rPr>
            </a:br>
            <a:r>
              <a:rPr lang="en-US" altLang="en-US" b="1">
                <a:latin typeface="Tahoma" panose="020B0604030504040204" pitchFamily="34" charset="0"/>
              </a:rPr>
              <a:t>WireData</a:t>
            </a:r>
            <a:br>
              <a:rPr lang="en-US" altLang="en-US" b="1">
                <a:latin typeface="Tahoma" panose="020B0604030504040204" pitchFamily="34" charset="0"/>
              </a:rPr>
            </a:br>
            <a:r>
              <a:rPr lang="en-US" altLang="en-US" b="1">
                <a:latin typeface="Tahoma" panose="020B0604030504040204" pitchFamily="34" charset="0"/>
              </a:rPr>
              <a:t>LoadShape</a:t>
            </a:r>
            <a:br>
              <a:rPr lang="en-US" altLang="en-US" b="1">
                <a:latin typeface="Tahoma" panose="020B0604030504040204" pitchFamily="34" charset="0"/>
              </a:rPr>
            </a:br>
            <a:r>
              <a:rPr lang="en-US" altLang="en-US" b="1">
                <a:latin typeface="Tahoma" panose="020B0604030504040204" pitchFamily="34" charset="0"/>
              </a:rPr>
              <a:t>GrowthShape</a:t>
            </a:r>
            <a:br>
              <a:rPr lang="en-US" altLang="en-US" b="1">
                <a:latin typeface="Tahoma" panose="020B0604030504040204" pitchFamily="34" charset="0"/>
              </a:rPr>
            </a:br>
            <a:r>
              <a:rPr lang="en-US" altLang="en-US" b="1">
                <a:latin typeface="Tahoma" panose="020B0604030504040204" pitchFamily="34" charset="0"/>
              </a:rPr>
              <a:t>Spectrum</a:t>
            </a:r>
            <a:br>
              <a:rPr lang="en-US" altLang="en-US" b="1">
                <a:latin typeface="Tahoma" panose="020B0604030504040204" pitchFamily="34" charset="0"/>
              </a:rPr>
            </a:br>
            <a:r>
              <a:rPr lang="en-US" altLang="en-US" b="1">
                <a:latin typeface="Tahoma" panose="020B0604030504040204" pitchFamily="34" charset="0"/>
              </a:rPr>
              <a:t>TCCcurve</a:t>
            </a:r>
            <a:br>
              <a:rPr lang="en-US" altLang="en-US" b="1">
                <a:latin typeface="Tahoma" panose="020B0604030504040204" pitchFamily="34" charset="0"/>
              </a:rPr>
            </a:br>
            <a:r>
              <a:rPr lang="en-US" altLang="en-US" b="1">
                <a:latin typeface="Tahoma" panose="020B0604030504040204" pitchFamily="34" charset="0"/>
              </a:rPr>
              <a:t>XfmrCode</a:t>
            </a:r>
          </a:p>
        </p:txBody>
      </p:sp>
      <p:sp>
        <p:nvSpPr>
          <p:cNvPr id="58383" name="Rectangle 15"/>
          <p:cNvSpPr>
            <a:spLocks noChangeArrowheads="1"/>
          </p:cNvSpPr>
          <p:nvPr/>
        </p:nvSpPr>
        <p:spPr bwMode="auto">
          <a:xfrm>
            <a:off x="419100" y="1981200"/>
            <a:ext cx="1371600" cy="304800"/>
          </a:xfrm>
          <a:prstGeom prst="rect">
            <a:avLst/>
          </a:prstGeom>
          <a:solidFill>
            <a:schemeClr val="folHlink"/>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Commands</a:t>
            </a:r>
          </a:p>
        </p:txBody>
      </p:sp>
      <p:sp>
        <p:nvSpPr>
          <p:cNvPr id="58384" name="Rectangle 16"/>
          <p:cNvSpPr>
            <a:spLocks noChangeArrowheads="1"/>
          </p:cNvSpPr>
          <p:nvPr/>
        </p:nvSpPr>
        <p:spPr bwMode="auto">
          <a:xfrm>
            <a:off x="1790700" y="1981200"/>
            <a:ext cx="1295400" cy="304800"/>
          </a:xfrm>
          <a:prstGeom prst="rect">
            <a:avLst/>
          </a:prstGeom>
          <a:solidFill>
            <a:schemeClr val="accent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Options</a:t>
            </a:r>
          </a:p>
        </p:txBody>
      </p:sp>
      <p:sp>
        <p:nvSpPr>
          <p:cNvPr id="58385" name="Rectangle 17"/>
          <p:cNvSpPr>
            <a:spLocks noChangeArrowheads="1"/>
          </p:cNvSpPr>
          <p:nvPr/>
        </p:nvSpPr>
        <p:spPr bwMode="auto">
          <a:xfrm>
            <a:off x="6400800" y="2590800"/>
            <a:ext cx="1524000" cy="457200"/>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Solution</a:t>
            </a:r>
          </a:p>
        </p:txBody>
      </p:sp>
      <p:sp>
        <p:nvSpPr>
          <p:cNvPr id="58386" name="Rectangle 18"/>
          <p:cNvSpPr>
            <a:spLocks noChangeArrowheads="1"/>
          </p:cNvSpPr>
          <p:nvPr/>
        </p:nvSpPr>
        <p:spPr bwMode="auto">
          <a:xfrm>
            <a:off x="6400800" y="3048000"/>
            <a:ext cx="5334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V</a:t>
            </a:r>
          </a:p>
        </p:txBody>
      </p:sp>
      <p:sp>
        <p:nvSpPr>
          <p:cNvPr id="58387" name="Rectangle 19"/>
          <p:cNvSpPr>
            <a:spLocks noChangeArrowheads="1"/>
          </p:cNvSpPr>
          <p:nvPr/>
        </p:nvSpPr>
        <p:spPr bwMode="auto">
          <a:xfrm>
            <a:off x="6934200" y="3048000"/>
            <a:ext cx="5334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a:t>
            </a:r>
          </a:p>
        </p:txBody>
      </p:sp>
      <p:sp>
        <p:nvSpPr>
          <p:cNvPr id="58388" name="Rectangle 20"/>
          <p:cNvSpPr>
            <a:spLocks noChangeArrowheads="1"/>
          </p:cNvSpPr>
          <p:nvPr/>
        </p:nvSpPr>
        <p:spPr bwMode="auto">
          <a:xfrm>
            <a:off x="7467600" y="3048000"/>
            <a:ext cx="4572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a:t>
            </a:r>
          </a:p>
        </p:txBody>
      </p:sp>
      <p:sp>
        <p:nvSpPr>
          <p:cNvPr id="58389" name="Line 21"/>
          <p:cNvSpPr>
            <a:spLocks noChangeShapeType="1"/>
          </p:cNvSpPr>
          <p:nvPr/>
        </p:nvSpPr>
        <p:spPr bwMode="auto">
          <a:xfrm>
            <a:off x="4572000" y="1981200"/>
            <a:ext cx="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0" name="Line 22"/>
          <p:cNvSpPr>
            <a:spLocks noChangeShapeType="1"/>
          </p:cNvSpPr>
          <p:nvPr/>
        </p:nvSpPr>
        <p:spPr bwMode="auto">
          <a:xfrm>
            <a:off x="4572000" y="3048000"/>
            <a:ext cx="0" cy="914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1" name="Line 23"/>
          <p:cNvSpPr>
            <a:spLocks noChangeShapeType="1"/>
          </p:cNvSpPr>
          <p:nvPr/>
        </p:nvSpPr>
        <p:spPr bwMode="auto">
          <a:xfrm>
            <a:off x="5562600" y="2819400"/>
            <a:ext cx="838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2" name="Line 24"/>
          <p:cNvSpPr>
            <a:spLocks noChangeShapeType="1"/>
          </p:cNvSpPr>
          <p:nvPr/>
        </p:nvSpPr>
        <p:spPr bwMode="auto">
          <a:xfrm>
            <a:off x="1066800" y="3581400"/>
            <a:ext cx="6858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3" name="Line 25"/>
          <p:cNvSpPr>
            <a:spLocks noChangeShapeType="1"/>
          </p:cNvSpPr>
          <p:nvPr/>
        </p:nvSpPr>
        <p:spPr bwMode="auto">
          <a:xfrm>
            <a:off x="10668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4" name="Line 26"/>
          <p:cNvSpPr>
            <a:spLocks noChangeShapeType="1"/>
          </p:cNvSpPr>
          <p:nvPr/>
        </p:nvSpPr>
        <p:spPr bwMode="auto">
          <a:xfrm>
            <a:off x="28194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5" name="Line 27"/>
          <p:cNvSpPr>
            <a:spLocks noChangeShapeType="1"/>
          </p:cNvSpPr>
          <p:nvPr/>
        </p:nvSpPr>
        <p:spPr bwMode="auto">
          <a:xfrm>
            <a:off x="61722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6" name="Line 28"/>
          <p:cNvSpPr>
            <a:spLocks noChangeShapeType="1"/>
          </p:cNvSpPr>
          <p:nvPr/>
        </p:nvSpPr>
        <p:spPr bwMode="auto">
          <a:xfrm>
            <a:off x="79248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065851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a:t>DSS Class Structure</a:t>
            </a:r>
          </a:p>
        </p:txBody>
      </p:sp>
      <p:sp>
        <p:nvSpPr>
          <p:cNvPr id="59395" name="Rectangle 3"/>
          <p:cNvSpPr>
            <a:spLocks noChangeArrowheads="1"/>
          </p:cNvSpPr>
          <p:nvPr/>
        </p:nvSpPr>
        <p:spPr bwMode="auto">
          <a:xfrm>
            <a:off x="4343400" y="1676400"/>
            <a:ext cx="3657600" cy="381000"/>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Instances of Objects of this class</a:t>
            </a:r>
          </a:p>
        </p:txBody>
      </p:sp>
      <p:sp>
        <p:nvSpPr>
          <p:cNvPr id="59396" name="Rectangle 4"/>
          <p:cNvSpPr>
            <a:spLocks noChangeArrowheads="1"/>
          </p:cNvSpPr>
          <p:nvPr/>
        </p:nvSpPr>
        <p:spPr bwMode="auto">
          <a:xfrm>
            <a:off x="609600" y="2438400"/>
            <a:ext cx="2438400" cy="6096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Definitions</a:t>
            </a:r>
          </a:p>
        </p:txBody>
      </p:sp>
      <p:sp>
        <p:nvSpPr>
          <p:cNvPr id="59397" name="Rectangle 5"/>
          <p:cNvSpPr>
            <a:spLocks noChangeArrowheads="1"/>
          </p:cNvSpPr>
          <p:nvPr/>
        </p:nvSpPr>
        <p:spPr bwMode="auto">
          <a:xfrm>
            <a:off x="609600" y="3048000"/>
            <a:ext cx="2438400" cy="4572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Class Property Editor</a:t>
            </a:r>
          </a:p>
        </p:txBody>
      </p:sp>
      <p:sp>
        <p:nvSpPr>
          <p:cNvPr id="59398" name="Rectangle 6"/>
          <p:cNvSpPr>
            <a:spLocks noChangeArrowheads="1"/>
          </p:cNvSpPr>
          <p:nvPr/>
        </p:nvSpPr>
        <p:spPr bwMode="auto">
          <a:xfrm>
            <a:off x="609600" y="3505200"/>
            <a:ext cx="2438400" cy="8001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Collection Manager</a:t>
            </a:r>
          </a:p>
        </p:txBody>
      </p:sp>
      <p:sp>
        <p:nvSpPr>
          <p:cNvPr id="59399" name="Rectangle 7"/>
          <p:cNvSpPr>
            <a:spLocks noChangeArrowheads="1"/>
          </p:cNvSpPr>
          <p:nvPr/>
        </p:nvSpPr>
        <p:spPr bwMode="auto">
          <a:xfrm>
            <a:off x="609600" y="2133600"/>
            <a:ext cx="2438400" cy="304800"/>
          </a:xfrm>
          <a:prstGeom prst="rect">
            <a:avLst/>
          </a:prstGeom>
          <a:solidFill>
            <a:schemeClr val="tx1"/>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Class </a:t>
            </a:r>
          </a:p>
        </p:txBody>
      </p:sp>
      <p:grpSp>
        <p:nvGrpSpPr>
          <p:cNvPr id="59400" name="Group 8"/>
          <p:cNvGrpSpPr>
            <a:grpSpLocks/>
          </p:cNvGrpSpPr>
          <p:nvPr/>
        </p:nvGrpSpPr>
        <p:grpSpPr bwMode="auto">
          <a:xfrm>
            <a:off x="4953000" y="2209800"/>
            <a:ext cx="2286000" cy="1828800"/>
            <a:chOff x="3120" y="1392"/>
            <a:chExt cx="1440" cy="1152"/>
          </a:xfrm>
        </p:grpSpPr>
        <p:sp>
          <p:nvSpPr>
            <p:cNvPr id="59410" name="Rectangle 9"/>
            <p:cNvSpPr>
              <a:spLocks noChangeArrowheads="1"/>
            </p:cNvSpPr>
            <p:nvPr/>
          </p:nvSpPr>
          <p:spPr bwMode="auto">
            <a:xfrm>
              <a:off x="3120" y="1392"/>
              <a:ext cx="1440" cy="192"/>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Object 1</a:t>
              </a:r>
            </a:p>
          </p:txBody>
        </p:sp>
        <p:sp>
          <p:nvSpPr>
            <p:cNvPr id="59411" name="Rectangle 10"/>
            <p:cNvSpPr>
              <a:spLocks noChangeArrowheads="1"/>
            </p:cNvSpPr>
            <p:nvPr/>
          </p:nvSpPr>
          <p:spPr bwMode="auto">
            <a:xfrm>
              <a:off x="3120" y="158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Values</a:t>
              </a:r>
            </a:p>
          </p:txBody>
        </p:sp>
        <p:sp>
          <p:nvSpPr>
            <p:cNvPr id="59412" name="Rectangle 11"/>
            <p:cNvSpPr>
              <a:spLocks noChangeArrowheads="1"/>
            </p:cNvSpPr>
            <p:nvPr/>
          </p:nvSpPr>
          <p:spPr bwMode="auto">
            <a:xfrm>
              <a:off x="3120" y="182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Methods</a:t>
              </a:r>
            </a:p>
          </p:txBody>
        </p:sp>
        <p:sp>
          <p:nvSpPr>
            <p:cNvPr id="59413" name="Rectangle 12"/>
            <p:cNvSpPr>
              <a:spLocks noChangeArrowheads="1"/>
            </p:cNvSpPr>
            <p:nvPr/>
          </p:nvSpPr>
          <p:spPr bwMode="auto">
            <a:xfrm>
              <a:off x="3120" y="206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a:t>
              </a:r>
            </a:p>
          </p:txBody>
        </p:sp>
        <p:sp>
          <p:nvSpPr>
            <p:cNvPr id="59414" name="Rectangle 13"/>
            <p:cNvSpPr>
              <a:spLocks noChangeArrowheads="1"/>
            </p:cNvSpPr>
            <p:nvPr/>
          </p:nvSpPr>
          <p:spPr bwMode="auto">
            <a:xfrm>
              <a:off x="3120" y="230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States</a:t>
              </a:r>
            </a:p>
          </p:txBody>
        </p:sp>
      </p:grpSp>
      <p:grpSp>
        <p:nvGrpSpPr>
          <p:cNvPr id="59401" name="Group 14"/>
          <p:cNvGrpSpPr>
            <a:grpSpLocks/>
          </p:cNvGrpSpPr>
          <p:nvPr/>
        </p:nvGrpSpPr>
        <p:grpSpPr bwMode="auto">
          <a:xfrm>
            <a:off x="4953000" y="4572000"/>
            <a:ext cx="2286000" cy="1828800"/>
            <a:chOff x="3120" y="1392"/>
            <a:chExt cx="1440" cy="1152"/>
          </a:xfrm>
        </p:grpSpPr>
        <p:sp>
          <p:nvSpPr>
            <p:cNvPr id="59405" name="Rectangle 15"/>
            <p:cNvSpPr>
              <a:spLocks noChangeArrowheads="1"/>
            </p:cNvSpPr>
            <p:nvPr/>
          </p:nvSpPr>
          <p:spPr bwMode="auto">
            <a:xfrm>
              <a:off x="3120" y="1392"/>
              <a:ext cx="1440" cy="192"/>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Object n</a:t>
              </a:r>
            </a:p>
          </p:txBody>
        </p:sp>
        <p:sp>
          <p:nvSpPr>
            <p:cNvPr id="59406" name="Rectangle 16"/>
            <p:cNvSpPr>
              <a:spLocks noChangeArrowheads="1"/>
            </p:cNvSpPr>
            <p:nvPr/>
          </p:nvSpPr>
          <p:spPr bwMode="auto">
            <a:xfrm>
              <a:off x="3120" y="158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Values</a:t>
              </a:r>
            </a:p>
          </p:txBody>
        </p:sp>
        <p:sp>
          <p:nvSpPr>
            <p:cNvPr id="59407" name="Rectangle 17"/>
            <p:cNvSpPr>
              <a:spLocks noChangeArrowheads="1"/>
            </p:cNvSpPr>
            <p:nvPr/>
          </p:nvSpPr>
          <p:spPr bwMode="auto">
            <a:xfrm>
              <a:off x="3120" y="182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Methods</a:t>
              </a:r>
            </a:p>
          </p:txBody>
        </p:sp>
        <p:sp>
          <p:nvSpPr>
            <p:cNvPr id="59408" name="Rectangle 18"/>
            <p:cNvSpPr>
              <a:spLocks noChangeArrowheads="1"/>
            </p:cNvSpPr>
            <p:nvPr/>
          </p:nvSpPr>
          <p:spPr bwMode="auto">
            <a:xfrm>
              <a:off x="3120" y="206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a:t>
              </a:r>
            </a:p>
          </p:txBody>
        </p:sp>
        <p:sp>
          <p:nvSpPr>
            <p:cNvPr id="59409" name="Rectangle 19"/>
            <p:cNvSpPr>
              <a:spLocks noChangeArrowheads="1"/>
            </p:cNvSpPr>
            <p:nvPr/>
          </p:nvSpPr>
          <p:spPr bwMode="auto">
            <a:xfrm>
              <a:off x="3120" y="230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States</a:t>
              </a:r>
            </a:p>
          </p:txBody>
        </p:sp>
      </p:grpSp>
      <p:sp>
        <p:nvSpPr>
          <p:cNvPr id="59402" name="Line 20"/>
          <p:cNvSpPr>
            <a:spLocks noChangeShapeType="1"/>
          </p:cNvSpPr>
          <p:nvPr/>
        </p:nvSpPr>
        <p:spPr bwMode="auto">
          <a:xfrm>
            <a:off x="6096000" y="4038600"/>
            <a:ext cx="0" cy="5334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3" name="Line 21"/>
          <p:cNvSpPr>
            <a:spLocks noChangeShapeType="1"/>
          </p:cNvSpPr>
          <p:nvPr/>
        </p:nvSpPr>
        <p:spPr bwMode="auto">
          <a:xfrm flipV="1">
            <a:off x="3048000" y="2590800"/>
            <a:ext cx="1828800" cy="1295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04" name="Line 22"/>
          <p:cNvSpPr>
            <a:spLocks noChangeShapeType="1"/>
          </p:cNvSpPr>
          <p:nvPr/>
        </p:nvSpPr>
        <p:spPr bwMode="auto">
          <a:xfrm>
            <a:off x="3048000" y="3886200"/>
            <a:ext cx="175260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23654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a:t>The Math …</a:t>
            </a:r>
          </a:p>
        </p:txBody>
      </p:sp>
      <p:sp>
        <p:nvSpPr>
          <p:cNvPr id="70659" name="Content Placeholder 2"/>
          <p:cNvSpPr>
            <a:spLocks noGrp="1"/>
          </p:cNvSpPr>
          <p:nvPr>
            <p:ph idx="1"/>
          </p:nvPr>
        </p:nvSpPr>
        <p:spPr/>
        <p:txBody>
          <a:bodyPr>
            <a:normAutofit/>
          </a:bodyPr>
          <a:lstStyle/>
          <a:p>
            <a:r>
              <a:rPr lang="en-US" altLang="en-US" dirty="0"/>
              <a:t>Nearly everything results in a </a:t>
            </a:r>
            <a:r>
              <a:rPr lang="en-US" altLang="en-US" b="1" dirty="0"/>
              <a:t>matrix</a:t>
            </a:r>
            <a:r>
              <a:rPr lang="en-US" altLang="en-US" dirty="0"/>
              <a:t> or </a:t>
            </a:r>
            <a:r>
              <a:rPr lang="en-US" altLang="en-US" b="1" dirty="0"/>
              <a:t>array</a:t>
            </a:r>
          </a:p>
          <a:p>
            <a:pPr lvl="1"/>
            <a:r>
              <a:rPr lang="en-US" altLang="en-US" b="1" dirty="0"/>
              <a:t>Nodal Admittance </a:t>
            </a:r>
            <a:r>
              <a:rPr lang="en-US" altLang="en-US" dirty="0"/>
              <a:t>formulation</a:t>
            </a:r>
          </a:p>
          <a:p>
            <a:pPr lvl="1"/>
            <a:r>
              <a:rPr lang="en-US" altLang="en-US" dirty="0"/>
              <a:t>Circuit elements modeled by primitive admittance matrices </a:t>
            </a:r>
          </a:p>
          <a:p>
            <a:pPr lvl="2"/>
            <a:r>
              <a:rPr lang="en-US" altLang="en-US" i="1" dirty="0" err="1"/>
              <a:t>Y</a:t>
            </a:r>
            <a:r>
              <a:rPr lang="en-US" altLang="en-US" i="1" baseline="-25000" dirty="0" err="1"/>
              <a:t>prim</a:t>
            </a:r>
            <a:endParaRPr lang="en-US" altLang="en-US" i="1" baseline="-25000" dirty="0"/>
          </a:p>
          <a:p>
            <a:pPr lvl="1"/>
            <a:r>
              <a:rPr lang="en-US" altLang="en-US" b="1" dirty="0"/>
              <a:t>Primitive Y </a:t>
            </a:r>
            <a:r>
              <a:rPr lang="en-US" altLang="en-US" dirty="0"/>
              <a:t>matrices used to build </a:t>
            </a:r>
            <a:r>
              <a:rPr lang="en-US" altLang="en-US" b="1" dirty="0"/>
              <a:t>System Y </a:t>
            </a:r>
            <a:r>
              <a:rPr lang="en-US" altLang="en-US" dirty="0"/>
              <a:t>matrix </a:t>
            </a:r>
          </a:p>
          <a:p>
            <a:pPr lvl="1">
              <a:buFontTx/>
              <a:buNone/>
            </a:pPr>
            <a:endParaRPr lang="en-US" altLang="en-US" baseline="-25000" dirty="0"/>
          </a:p>
          <a:p>
            <a:r>
              <a:rPr lang="en-US" altLang="en-US" dirty="0" err="1"/>
              <a:t>OpenDSS</a:t>
            </a:r>
            <a:r>
              <a:rPr lang="en-US" altLang="en-US" dirty="0"/>
              <a:t> Works In</a:t>
            </a:r>
          </a:p>
          <a:p>
            <a:pPr lvl="1"/>
            <a:r>
              <a:rPr lang="en-US" altLang="en-US" dirty="0"/>
              <a:t>Phase domain</a:t>
            </a:r>
          </a:p>
          <a:p>
            <a:pPr lvl="1"/>
            <a:r>
              <a:rPr lang="en-US" altLang="en-US" dirty="0"/>
              <a:t>Actual volts and amps</a:t>
            </a:r>
          </a:p>
          <a:p>
            <a:pPr lvl="1"/>
            <a:r>
              <a:rPr lang="en-US" altLang="en-US" dirty="0">
                <a:solidFill>
                  <a:srgbClr val="FF0000"/>
                </a:solidFill>
              </a:rPr>
              <a:t>Symmetrical components and per units are not used </a:t>
            </a:r>
            <a:r>
              <a:rPr lang="en-US" altLang="en-US" i="1" dirty="0">
                <a:solidFill>
                  <a:srgbClr val="FF0000"/>
                </a:solidFill>
              </a:rPr>
              <a:t>inside</a:t>
            </a:r>
            <a:r>
              <a:rPr lang="en-US" altLang="en-US" dirty="0">
                <a:solidFill>
                  <a:srgbClr val="FF0000"/>
                </a:solidFill>
              </a:rPr>
              <a:t> the program !!</a:t>
            </a:r>
            <a:r>
              <a:rPr lang="en-US" altLang="en-US" dirty="0"/>
              <a:t>  -- Input and output only!</a:t>
            </a:r>
          </a:p>
        </p:txBody>
      </p:sp>
    </p:spTree>
    <p:extLst>
      <p:ext uri="{BB962C8B-B14F-4D97-AF65-F5344CB8AC3E}">
        <p14:creationId xmlns:p14="http://schemas.microsoft.com/office/powerpoint/2010/main" val="713542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a:t>Primitive Y Matrix</a:t>
            </a:r>
          </a:p>
        </p:txBody>
      </p:sp>
      <p:sp>
        <p:nvSpPr>
          <p:cNvPr id="71683" name="Content Placeholder 2"/>
          <p:cNvSpPr>
            <a:spLocks noGrp="1"/>
          </p:cNvSpPr>
          <p:nvPr>
            <p:ph idx="1"/>
          </p:nvPr>
        </p:nvSpPr>
        <p:spPr>
          <a:xfrm>
            <a:off x="533400" y="1447800"/>
            <a:ext cx="8226425" cy="4935538"/>
          </a:xfrm>
        </p:spPr>
        <p:txBody>
          <a:bodyPr/>
          <a:lstStyle/>
          <a:p>
            <a:r>
              <a:rPr lang="en-US" altLang="en-US"/>
              <a:t>Simple Resistor</a:t>
            </a:r>
          </a:p>
        </p:txBody>
      </p:sp>
      <p:pic>
        <p:nvPicPr>
          <p:cNvPr id="71684" name="Picture 5" descr="C:\Users\prdu001\OpenDSS\Training\Oncor2014\Yprim-R.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86000"/>
            <a:ext cx="4811713"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8510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a:t>Primitive Y Matrix, cont’d</a:t>
            </a:r>
          </a:p>
        </p:txBody>
      </p:sp>
      <p:sp>
        <p:nvSpPr>
          <p:cNvPr id="72707" name="Content Placeholder 2"/>
          <p:cNvSpPr>
            <a:spLocks noGrp="1"/>
          </p:cNvSpPr>
          <p:nvPr>
            <p:ph idx="1"/>
          </p:nvPr>
        </p:nvSpPr>
        <p:spPr>
          <a:xfrm>
            <a:off x="381000" y="1371600"/>
            <a:ext cx="8226425" cy="4935538"/>
          </a:xfrm>
        </p:spPr>
        <p:txBody>
          <a:bodyPr/>
          <a:lstStyle/>
          <a:p>
            <a:r>
              <a:rPr lang="en-US" altLang="en-US"/>
              <a:t>LINE  model</a:t>
            </a:r>
          </a:p>
        </p:txBody>
      </p:sp>
      <p:pic>
        <p:nvPicPr>
          <p:cNvPr id="72708" name="Picture 5" descr="C:\Users\prdu001\OpenDSS\Training\Oncor2014\Yprim-Line.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362200"/>
            <a:ext cx="54959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8242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a:t>What about 3-phase elements?</a:t>
            </a:r>
          </a:p>
        </p:txBody>
      </p:sp>
      <p:sp>
        <p:nvSpPr>
          <p:cNvPr id="73731" name="Content Placeholder 2"/>
          <p:cNvSpPr>
            <a:spLocks noGrp="1"/>
          </p:cNvSpPr>
          <p:nvPr>
            <p:ph idx="1"/>
          </p:nvPr>
        </p:nvSpPr>
        <p:spPr/>
        <p:txBody>
          <a:bodyPr/>
          <a:lstStyle/>
          <a:p>
            <a:r>
              <a:rPr lang="en-US" altLang="en-US" sz="2800" dirty="0"/>
              <a:t>Simply let </a:t>
            </a:r>
            <a:r>
              <a:rPr lang="en-US" altLang="en-US" sz="2800" b="1" dirty="0"/>
              <a:t>R, X, B, G, C</a:t>
            </a:r>
            <a:r>
              <a:rPr lang="en-US" altLang="en-US" sz="2800" dirty="0"/>
              <a:t>, etc. represent </a:t>
            </a:r>
            <a:r>
              <a:rPr lang="en-US" altLang="en-US" sz="2800" b="1" dirty="0"/>
              <a:t>3x3</a:t>
            </a:r>
            <a:r>
              <a:rPr lang="en-US" altLang="en-US" sz="2800" dirty="0"/>
              <a:t> matrix</a:t>
            </a:r>
          </a:p>
          <a:p>
            <a:pPr lvl="1"/>
            <a:r>
              <a:rPr lang="en-US" altLang="en-US" sz="2400" dirty="0"/>
              <a:t>Notation stays the same</a:t>
            </a:r>
          </a:p>
          <a:p>
            <a:endParaRPr lang="en-US" altLang="en-US" sz="2800" dirty="0"/>
          </a:p>
          <a:p>
            <a:r>
              <a:rPr lang="en-US" altLang="en-US" sz="2800" dirty="0"/>
              <a:t>And it works!</a:t>
            </a:r>
          </a:p>
          <a:p>
            <a:endParaRPr lang="en-US" altLang="en-US" sz="2800" dirty="0"/>
          </a:p>
          <a:p>
            <a:r>
              <a:rPr lang="en-US" altLang="en-US" sz="2800" dirty="0"/>
              <a:t>I1, I2, V1, V2 </a:t>
            </a:r>
            <a:r>
              <a:rPr lang="en-US" altLang="en-US" sz="2800" dirty="0" err="1"/>
              <a:t>etc</a:t>
            </a:r>
            <a:r>
              <a:rPr lang="en-US" altLang="en-US" sz="2800" dirty="0"/>
              <a:t> become 3x1 vectors</a:t>
            </a:r>
          </a:p>
          <a:p>
            <a:endParaRPr lang="en-US" altLang="en-US" sz="2800" dirty="0"/>
          </a:p>
          <a:p>
            <a:r>
              <a:rPr lang="en-US" altLang="en-US" sz="2800" dirty="0"/>
              <a:t>This is basically how all the Circuit Element (</a:t>
            </a:r>
            <a:r>
              <a:rPr lang="en-US" altLang="en-US" sz="2800" dirty="0" err="1"/>
              <a:t>CktElement</a:t>
            </a:r>
            <a:r>
              <a:rPr lang="en-US" altLang="en-US" sz="2800" dirty="0"/>
              <a:t>) models in </a:t>
            </a:r>
            <a:r>
              <a:rPr lang="en-US" altLang="en-US" sz="2800" dirty="0" err="1"/>
              <a:t>OpenDSS</a:t>
            </a:r>
            <a:r>
              <a:rPr lang="en-US" altLang="en-US" sz="2800" dirty="0"/>
              <a:t> work.</a:t>
            </a:r>
          </a:p>
        </p:txBody>
      </p:sp>
    </p:spTree>
    <p:extLst>
      <p:ext uri="{BB962C8B-B14F-4D97-AF65-F5344CB8AC3E}">
        <p14:creationId xmlns:p14="http://schemas.microsoft.com/office/powerpoint/2010/main" val="287249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a:t>What Is </a:t>
            </a:r>
            <a:r>
              <a:rPr lang="en-US" dirty="0" err="1"/>
              <a:t>OpenDSS</a:t>
            </a:r>
            <a:r>
              <a:rPr lang="en-US" dirty="0"/>
              <a:t>?</a:t>
            </a:r>
          </a:p>
        </p:txBody>
      </p:sp>
      <p:sp>
        <p:nvSpPr>
          <p:cNvPr id="2" name="Text Placeholder 1">
            <a:extLst>
              <a:ext uri="{FF2B5EF4-FFF2-40B4-BE49-F238E27FC236}">
                <a16:creationId xmlns:a16="http://schemas.microsoft.com/office/drawing/2014/main" id="{DD26FDCF-B4EB-4B08-8283-CF002D73BC68}"/>
              </a:ext>
            </a:extLst>
          </p:cNvPr>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DBC7085F-A741-48DB-A9ED-0DAD3944AAF1}" type="slidenum">
              <a:rPr lang="en-US" smtClean="0"/>
              <a:pPr>
                <a:defRPr/>
              </a:pPr>
              <a:t>3</a:t>
            </a:fld>
            <a:endParaRPr lang="en-US" dirty="0"/>
          </a:p>
        </p:txBody>
      </p:sp>
    </p:spTree>
    <p:extLst>
      <p:ext uri="{BB962C8B-B14F-4D97-AF65-F5344CB8AC3E}">
        <p14:creationId xmlns:p14="http://schemas.microsoft.com/office/powerpoint/2010/main" val="2831399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3"/>
          <p:cNvSpPr>
            <a:spLocks noGrp="1"/>
          </p:cNvSpPr>
          <p:nvPr>
            <p:ph type="title"/>
          </p:nvPr>
        </p:nvSpPr>
        <p:spPr/>
        <p:txBody>
          <a:bodyPr/>
          <a:lstStyle/>
          <a:p>
            <a:r>
              <a:rPr lang="en-US" altLang="en-US"/>
              <a:t>The Network Model</a:t>
            </a:r>
          </a:p>
        </p:txBody>
      </p:sp>
      <p:pic>
        <p:nvPicPr>
          <p:cNvPr id="74755" name="Picture 4" descr="C:\Users\prdu001\OpenDSS\Training\Oncor2014\Network Model.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850" y="1143000"/>
            <a:ext cx="646430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6557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a:t>Load (a PC Element)</a:t>
            </a:r>
          </a:p>
        </p:txBody>
      </p:sp>
      <p:pic>
        <p:nvPicPr>
          <p:cNvPr id="778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5188" y="2419350"/>
            <a:ext cx="5799137"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 Box 4"/>
          <p:cNvSpPr txBox="1">
            <a:spLocks noChangeArrowheads="1"/>
          </p:cNvSpPr>
          <p:nvPr/>
        </p:nvSpPr>
        <p:spPr bwMode="auto">
          <a:xfrm>
            <a:off x="1690688" y="4697413"/>
            <a:ext cx="421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(One-Line Diagram)</a:t>
            </a:r>
          </a:p>
        </p:txBody>
      </p:sp>
      <p:sp>
        <p:nvSpPr>
          <p:cNvPr id="77829" name="Text Box 5"/>
          <p:cNvSpPr txBox="1">
            <a:spLocks noChangeArrowheads="1"/>
          </p:cNvSpPr>
          <p:nvPr/>
        </p:nvSpPr>
        <p:spPr bwMode="auto">
          <a:xfrm>
            <a:off x="354013" y="1509713"/>
            <a:ext cx="4197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dirty="0"/>
              <a:t>General Concept</a:t>
            </a:r>
          </a:p>
        </p:txBody>
      </p:sp>
      <p:sp>
        <p:nvSpPr>
          <p:cNvPr id="77830" name="Text Box 6"/>
          <p:cNvSpPr txBox="1">
            <a:spLocks noChangeArrowheads="1"/>
          </p:cNvSpPr>
          <p:nvPr/>
        </p:nvSpPr>
        <p:spPr bwMode="auto">
          <a:xfrm>
            <a:off x="6046788" y="4529138"/>
            <a:ext cx="2678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Goes into System Y Matrix</a:t>
            </a:r>
          </a:p>
        </p:txBody>
      </p:sp>
      <p:sp>
        <p:nvSpPr>
          <p:cNvPr id="77831" name="Line 7"/>
          <p:cNvSpPr>
            <a:spLocks noChangeShapeType="1"/>
          </p:cNvSpPr>
          <p:nvPr/>
        </p:nvSpPr>
        <p:spPr bwMode="auto">
          <a:xfrm flipH="1" flipV="1">
            <a:off x="3733800" y="3889375"/>
            <a:ext cx="2381250" cy="8143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2" name="Text Box 8"/>
          <p:cNvSpPr txBox="1">
            <a:spLocks noChangeArrowheads="1"/>
          </p:cNvSpPr>
          <p:nvPr/>
        </p:nvSpPr>
        <p:spPr bwMode="auto">
          <a:xfrm>
            <a:off x="6248400" y="1654304"/>
            <a:ext cx="26781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Added into Injection Current Vector</a:t>
            </a:r>
          </a:p>
        </p:txBody>
      </p:sp>
      <p:sp>
        <p:nvSpPr>
          <p:cNvPr id="77833" name="Line 9"/>
          <p:cNvSpPr>
            <a:spLocks noChangeShapeType="1"/>
          </p:cNvSpPr>
          <p:nvPr/>
        </p:nvSpPr>
        <p:spPr bwMode="auto">
          <a:xfrm flipH="1">
            <a:off x="5078413" y="2259013"/>
            <a:ext cx="1312862" cy="9794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4" name="Text Box 10"/>
          <p:cNvSpPr txBox="1">
            <a:spLocks noChangeArrowheads="1"/>
          </p:cNvSpPr>
          <p:nvPr/>
        </p:nvSpPr>
        <p:spPr bwMode="auto">
          <a:xfrm>
            <a:off x="506413" y="5553075"/>
            <a:ext cx="635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Most Power Conversion (PC) Elements are Modeled Like This</a:t>
            </a:r>
          </a:p>
        </p:txBody>
      </p:sp>
    </p:spTree>
    <p:extLst>
      <p:ext uri="{BB962C8B-B14F-4D97-AF65-F5344CB8AC3E}">
        <p14:creationId xmlns:p14="http://schemas.microsoft.com/office/powerpoint/2010/main" val="2920304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a:t>Nodal Admittance Equations</a:t>
            </a:r>
          </a:p>
        </p:txBody>
      </p:sp>
      <p:sp>
        <p:nvSpPr>
          <p:cNvPr id="75779" name="TextBox 2"/>
          <p:cNvSpPr txBox="1">
            <a:spLocks noChangeArrowheads="1"/>
          </p:cNvSpPr>
          <p:nvPr/>
        </p:nvSpPr>
        <p:spPr bwMode="auto">
          <a:xfrm>
            <a:off x="1295400" y="2057400"/>
            <a:ext cx="6858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a:latin typeface="Times New Roman" panose="02020603050405020304" pitchFamily="18" charset="0"/>
                <a:cs typeface="Times New Roman" panose="02020603050405020304" pitchFamily="18" charset="0"/>
              </a:rPr>
              <a:t>I</a:t>
            </a:r>
            <a:r>
              <a:rPr lang="en-US" altLang="en-US" sz="2000" baseline="-25000">
                <a:latin typeface="Times New Roman" panose="02020603050405020304" pitchFamily="18" charset="0"/>
                <a:cs typeface="Times New Roman" panose="02020603050405020304" pitchFamily="18" charset="0"/>
              </a:rPr>
              <a:t>1</a:t>
            </a:r>
          </a:p>
          <a:p>
            <a:r>
              <a:rPr lang="en-US" altLang="en-US" sz="2000">
                <a:latin typeface="Times New Roman" panose="02020603050405020304" pitchFamily="18" charset="0"/>
                <a:cs typeface="Times New Roman" panose="02020603050405020304" pitchFamily="18" charset="0"/>
              </a:rPr>
              <a:t>I</a:t>
            </a:r>
            <a:r>
              <a:rPr lang="en-US" altLang="en-US" sz="2000" baseline="-25000">
                <a:latin typeface="Times New Roman" panose="02020603050405020304" pitchFamily="18" charset="0"/>
                <a:cs typeface="Times New Roman" panose="02020603050405020304" pitchFamily="18" charset="0"/>
              </a:rPr>
              <a:t>2</a:t>
            </a:r>
          </a:p>
          <a:p>
            <a:r>
              <a:rPr lang="en-US" altLang="en-US" sz="2000">
                <a:latin typeface="Times New Roman" panose="02020603050405020304" pitchFamily="18" charset="0"/>
                <a:cs typeface="Times New Roman" panose="02020603050405020304" pitchFamily="18" charset="0"/>
              </a:rPr>
              <a:t>…</a:t>
            </a:r>
          </a:p>
          <a:p>
            <a:r>
              <a:rPr lang="en-US" altLang="en-US" sz="2000">
                <a:latin typeface="Times New Roman" panose="02020603050405020304" pitchFamily="18" charset="0"/>
                <a:cs typeface="Times New Roman" panose="02020603050405020304" pitchFamily="18" charset="0"/>
              </a:rPr>
              <a:t>I</a:t>
            </a:r>
            <a:r>
              <a:rPr lang="en-US" altLang="en-US" sz="2000" baseline="-25000">
                <a:latin typeface="Times New Roman" panose="02020603050405020304" pitchFamily="18" charset="0"/>
                <a:cs typeface="Times New Roman" panose="02020603050405020304" pitchFamily="18" charset="0"/>
              </a:rPr>
              <a:t>S</a:t>
            </a:r>
          </a:p>
          <a:p>
            <a:r>
              <a:rPr lang="en-US" altLang="en-US" sz="2000">
                <a:latin typeface="Times New Roman" panose="02020603050405020304" pitchFamily="18" charset="0"/>
                <a:cs typeface="Times New Roman" panose="02020603050405020304" pitchFamily="18" charset="0"/>
              </a:rPr>
              <a:t>…</a:t>
            </a:r>
          </a:p>
          <a:p>
            <a:r>
              <a:rPr lang="en-US" altLang="en-US" sz="2000">
                <a:latin typeface="Times New Roman" panose="02020603050405020304" pitchFamily="18" charset="0"/>
                <a:cs typeface="Times New Roman" panose="02020603050405020304" pitchFamily="18" charset="0"/>
              </a:rPr>
              <a:t>I</a:t>
            </a:r>
            <a:r>
              <a:rPr lang="en-US" altLang="en-US" sz="2000" baseline="-25000">
                <a:latin typeface="Times New Roman" panose="02020603050405020304" pitchFamily="18" charset="0"/>
                <a:cs typeface="Times New Roman" panose="02020603050405020304" pitchFamily="18" charset="0"/>
              </a:rPr>
              <a:t>L1</a:t>
            </a:r>
          </a:p>
          <a:p>
            <a:r>
              <a:rPr lang="en-US" altLang="en-US" sz="2000">
                <a:latin typeface="Times New Roman" panose="02020603050405020304" pitchFamily="18" charset="0"/>
                <a:cs typeface="Times New Roman" panose="02020603050405020304" pitchFamily="18" charset="0"/>
              </a:rPr>
              <a:t>…</a:t>
            </a:r>
          </a:p>
          <a:p>
            <a:r>
              <a:rPr lang="en-US" altLang="en-US" sz="2000">
                <a:latin typeface="Times New Roman" panose="02020603050405020304" pitchFamily="18" charset="0"/>
                <a:cs typeface="Times New Roman" panose="02020603050405020304" pitchFamily="18" charset="0"/>
              </a:rPr>
              <a:t>I</a:t>
            </a:r>
            <a:r>
              <a:rPr lang="en-US" altLang="en-US" sz="2000" baseline="-25000">
                <a:latin typeface="Times New Roman" panose="02020603050405020304" pitchFamily="18" charset="0"/>
                <a:cs typeface="Times New Roman" panose="02020603050405020304" pitchFamily="18" charset="0"/>
              </a:rPr>
              <a:t>L2</a:t>
            </a:r>
          </a:p>
          <a:p>
            <a:r>
              <a:rPr lang="en-US" altLang="en-US" sz="2000">
                <a:latin typeface="Times New Roman" panose="02020603050405020304" pitchFamily="18" charset="0"/>
                <a:cs typeface="Times New Roman" panose="02020603050405020304" pitchFamily="18" charset="0"/>
              </a:rPr>
              <a:t>…</a:t>
            </a:r>
          </a:p>
          <a:p>
            <a:r>
              <a:rPr lang="en-US" altLang="en-US" sz="2000">
                <a:latin typeface="Times New Roman" panose="02020603050405020304" pitchFamily="18" charset="0"/>
                <a:cs typeface="Times New Roman" panose="02020603050405020304" pitchFamily="18" charset="0"/>
              </a:rPr>
              <a:t>I</a:t>
            </a:r>
            <a:r>
              <a:rPr lang="en-US" altLang="en-US" sz="2000" baseline="-25000">
                <a:latin typeface="Times New Roman" panose="02020603050405020304" pitchFamily="18" charset="0"/>
                <a:cs typeface="Times New Roman" panose="02020603050405020304" pitchFamily="18" charset="0"/>
              </a:rPr>
              <a:t>N</a:t>
            </a:r>
          </a:p>
        </p:txBody>
      </p:sp>
      <p:sp>
        <p:nvSpPr>
          <p:cNvPr id="75780" name="TextBox 3"/>
          <p:cNvSpPr txBox="1">
            <a:spLocks noChangeArrowheads="1"/>
          </p:cNvSpPr>
          <p:nvPr/>
        </p:nvSpPr>
        <p:spPr bwMode="auto">
          <a:xfrm>
            <a:off x="1981200" y="3429000"/>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t>
            </a:r>
          </a:p>
        </p:txBody>
      </p:sp>
      <p:sp>
        <p:nvSpPr>
          <p:cNvPr id="75781" name="TextBox 4"/>
          <p:cNvSpPr txBox="1">
            <a:spLocks noChangeArrowheads="1"/>
          </p:cNvSpPr>
          <p:nvPr/>
        </p:nvSpPr>
        <p:spPr bwMode="auto">
          <a:xfrm>
            <a:off x="3581400" y="2667000"/>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800"/>
              <a:t>Y</a:t>
            </a:r>
            <a:r>
              <a:rPr lang="en-US" altLang="en-US" sz="2800" baseline="-25000"/>
              <a:t>SYSTEM</a:t>
            </a:r>
          </a:p>
        </p:txBody>
      </p:sp>
      <p:sp>
        <p:nvSpPr>
          <p:cNvPr id="75782" name="TextBox 5"/>
          <p:cNvSpPr txBox="1">
            <a:spLocks noChangeArrowheads="1"/>
          </p:cNvSpPr>
          <p:nvPr/>
        </p:nvSpPr>
        <p:spPr bwMode="auto">
          <a:xfrm>
            <a:off x="3848100" y="3353472"/>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N x N</a:t>
            </a:r>
            <a:endParaRPr lang="en-US" altLang="en-US" baseline="-25000" dirty="0"/>
          </a:p>
        </p:txBody>
      </p:sp>
      <p:sp>
        <p:nvSpPr>
          <p:cNvPr id="75783" name="TextBox 6"/>
          <p:cNvSpPr txBox="1">
            <a:spLocks noChangeArrowheads="1"/>
          </p:cNvSpPr>
          <p:nvPr/>
        </p:nvSpPr>
        <p:spPr bwMode="auto">
          <a:xfrm>
            <a:off x="3810000" y="369161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(Sparse)</a:t>
            </a:r>
            <a:endParaRPr lang="en-US" altLang="en-US" baseline="-25000" dirty="0"/>
          </a:p>
        </p:txBody>
      </p:sp>
      <p:sp>
        <p:nvSpPr>
          <p:cNvPr id="75784" name="TextBox 7"/>
          <p:cNvSpPr txBox="1">
            <a:spLocks noChangeArrowheads="1"/>
          </p:cNvSpPr>
          <p:nvPr/>
        </p:nvSpPr>
        <p:spPr bwMode="auto">
          <a:xfrm>
            <a:off x="6400800" y="1905000"/>
            <a:ext cx="6858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1</a:t>
            </a:r>
          </a:p>
          <a:p>
            <a:r>
              <a:rPr lang="en-US" altLang="en-US" sz="2000"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2</a:t>
            </a:r>
          </a:p>
          <a:p>
            <a:r>
              <a:rPr lang="en-US" altLang="en-US" sz="2000" dirty="0">
                <a:latin typeface="Times New Roman" panose="02020603050405020304" pitchFamily="18" charset="0"/>
                <a:cs typeface="Times New Roman" panose="02020603050405020304" pitchFamily="18" charset="0"/>
              </a:rPr>
              <a:t>…</a:t>
            </a:r>
          </a:p>
          <a:p>
            <a:r>
              <a:rPr lang="en-US" altLang="en-US" sz="2000"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S</a:t>
            </a:r>
          </a:p>
          <a:p>
            <a:r>
              <a:rPr lang="en-US" altLang="en-US" sz="2000" dirty="0">
                <a:latin typeface="Times New Roman" panose="02020603050405020304" pitchFamily="18" charset="0"/>
                <a:cs typeface="Times New Roman" panose="02020603050405020304" pitchFamily="18" charset="0"/>
              </a:rPr>
              <a:t>…</a:t>
            </a:r>
          </a:p>
          <a:p>
            <a:r>
              <a:rPr lang="en-US" altLang="en-US" sz="2000"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L1</a:t>
            </a:r>
          </a:p>
          <a:p>
            <a:r>
              <a:rPr lang="en-US" altLang="en-US" sz="2000" dirty="0">
                <a:latin typeface="Times New Roman" panose="02020603050405020304" pitchFamily="18" charset="0"/>
                <a:cs typeface="Times New Roman" panose="02020603050405020304" pitchFamily="18" charset="0"/>
              </a:rPr>
              <a:t>…</a:t>
            </a:r>
          </a:p>
          <a:p>
            <a:r>
              <a:rPr lang="en-US" altLang="en-US" sz="2000"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L2</a:t>
            </a:r>
          </a:p>
          <a:p>
            <a:r>
              <a:rPr lang="en-US" altLang="en-US" sz="2000" dirty="0">
                <a:latin typeface="Times New Roman" panose="02020603050405020304" pitchFamily="18" charset="0"/>
                <a:cs typeface="Times New Roman" panose="02020603050405020304" pitchFamily="18" charset="0"/>
              </a:rPr>
              <a:t>…</a:t>
            </a:r>
          </a:p>
          <a:p>
            <a:r>
              <a:rPr lang="en-US" altLang="en-US" sz="2000"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N</a:t>
            </a:r>
          </a:p>
        </p:txBody>
      </p:sp>
      <p:sp>
        <p:nvSpPr>
          <p:cNvPr id="75785" name="TextBox 8"/>
          <p:cNvSpPr txBox="1">
            <a:spLocks noChangeArrowheads="1"/>
          </p:cNvSpPr>
          <p:nvPr/>
        </p:nvSpPr>
        <p:spPr bwMode="auto">
          <a:xfrm>
            <a:off x="2667000" y="5853317"/>
            <a:ext cx="3810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N = Number of </a:t>
            </a:r>
            <a:r>
              <a:rPr lang="en-US" altLang="en-US" u="sng" dirty="0"/>
              <a:t>NODES</a:t>
            </a:r>
            <a:r>
              <a:rPr lang="en-US" altLang="en-US" dirty="0"/>
              <a:t>  (not BUSES)</a:t>
            </a:r>
          </a:p>
        </p:txBody>
      </p:sp>
      <p:sp>
        <p:nvSpPr>
          <p:cNvPr id="75786" name="Left Bracket 9"/>
          <p:cNvSpPr>
            <a:spLocks/>
          </p:cNvSpPr>
          <p:nvPr/>
        </p:nvSpPr>
        <p:spPr bwMode="auto">
          <a:xfrm>
            <a:off x="1219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7" name="Left Bracket 10"/>
          <p:cNvSpPr>
            <a:spLocks/>
          </p:cNvSpPr>
          <p:nvPr/>
        </p:nvSpPr>
        <p:spPr bwMode="auto">
          <a:xfrm flipH="1">
            <a:off x="1600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8" name="Left Bracket 11"/>
          <p:cNvSpPr>
            <a:spLocks/>
          </p:cNvSpPr>
          <p:nvPr/>
        </p:nvSpPr>
        <p:spPr bwMode="auto">
          <a:xfrm>
            <a:off x="6400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9" name="Left Bracket 12"/>
          <p:cNvSpPr>
            <a:spLocks/>
          </p:cNvSpPr>
          <p:nvPr/>
        </p:nvSpPr>
        <p:spPr bwMode="auto">
          <a:xfrm flipH="1">
            <a:off x="6781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0" name="Left Bracket 13"/>
          <p:cNvSpPr>
            <a:spLocks/>
          </p:cNvSpPr>
          <p:nvPr/>
        </p:nvSpPr>
        <p:spPr bwMode="auto">
          <a:xfrm>
            <a:off x="2590800" y="19812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1" name="Left Bracket 14"/>
          <p:cNvSpPr>
            <a:spLocks/>
          </p:cNvSpPr>
          <p:nvPr/>
        </p:nvSpPr>
        <p:spPr bwMode="auto">
          <a:xfrm flipH="1">
            <a:off x="59436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34830223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a:t>Load Models  (Present version)</a:t>
            </a:r>
          </a:p>
        </p:txBody>
      </p:sp>
      <p:sp>
        <p:nvSpPr>
          <p:cNvPr id="80899" name="Rectangle 3"/>
          <p:cNvSpPr>
            <a:spLocks noGrp="1" noChangeArrowheads="1"/>
          </p:cNvSpPr>
          <p:nvPr>
            <p:ph type="body" idx="1"/>
          </p:nvPr>
        </p:nvSpPr>
        <p:spPr>
          <a:xfrm>
            <a:off x="457200" y="1371600"/>
            <a:ext cx="8226425" cy="4675188"/>
          </a:xfrm>
        </p:spPr>
        <p:txBody>
          <a:bodyPr/>
          <a:lstStyle/>
          <a:p>
            <a:pPr eaLnBrk="1" hangingPunct="1">
              <a:buFontTx/>
              <a:buNone/>
            </a:pPr>
            <a:r>
              <a:rPr lang="en-US" altLang="en-US" sz="2800" dirty="0"/>
              <a:t>1:Standard constant </a:t>
            </a:r>
            <a:r>
              <a:rPr lang="en-US" altLang="en-US" sz="2800" dirty="0" err="1"/>
              <a:t>P+jQ</a:t>
            </a:r>
            <a:r>
              <a:rPr lang="en-US" altLang="en-US" sz="2800" dirty="0"/>
              <a:t> load. (Default)</a:t>
            </a:r>
          </a:p>
          <a:p>
            <a:pPr eaLnBrk="1" hangingPunct="1">
              <a:buFontTx/>
              <a:buNone/>
            </a:pPr>
            <a:r>
              <a:rPr lang="en-US" altLang="en-US" sz="2800" dirty="0"/>
              <a:t>2:Constant impedance load. </a:t>
            </a:r>
          </a:p>
          <a:p>
            <a:pPr eaLnBrk="1" hangingPunct="1">
              <a:buFontTx/>
              <a:buNone/>
            </a:pPr>
            <a:r>
              <a:rPr lang="en-US" altLang="en-US" sz="2800" dirty="0"/>
              <a:t>3:Const P, Quadratic Q (like a motor).</a:t>
            </a:r>
          </a:p>
          <a:p>
            <a:pPr eaLnBrk="1" hangingPunct="1">
              <a:buFontTx/>
              <a:buNone/>
            </a:pPr>
            <a:r>
              <a:rPr lang="en-US" altLang="en-US" sz="2800" dirty="0"/>
              <a:t>4:Nominal Linear P, Quadratic Q (feeder mix). </a:t>
            </a:r>
            <a:br>
              <a:rPr lang="en-US" altLang="en-US" sz="2800" dirty="0"/>
            </a:br>
            <a:r>
              <a:rPr lang="en-US" altLang="en-US" sz="2800" dirty="0"/>
              <a:t> Use this with </a:t>
            </a:r>
            <a:r>
              <a:rPr lang="en-US" altLang="en-US" sz="2800" dirty="0" err="1"/>
              <a:t>CVRfactor</a:t>
            </a:r>
            <a:r>
              <a:rPr lang="en-US" altLang="en-US" sz="2800" dirty="0"/>
              <a:t>.</a:t>
            </a:r>
          </a:p>
          <a:p>
            <a:pPr eaLnBrk="1" hangingPunct="1">
              <a:buFontTx/>
              <a:buNone/>
            </a:pPr>
            <a:r>
              <a:rPr lang="en-US" altLang="en-US" sz="2800" dirty="0"/>
              <a:t>5:Constant Current Magnitude</a:t>
            </a:r>
          </a:p>
          <a:p>
            <a:pPr eaLnBrk="1" hangingPunct="1">
              <a:buFontTx/>
              <a:buNone/>
            </a:pPr>
            <a:r>
              <a:rPr lang="en-US" altLang="en-US" sz="2800" dirty="0"/>
              <a:t>6:Const P, Fixed Q</a:t>
            </a:r>
          </a:p>
          <a:p>
            <a:pPr eaLnBrk="1" hangingPunct="1">
              <a:buFontTx/>
              <a:buNone/>
            </a:pPr>
            <a:r>
              <a:rPr lang="en-US" altLang="en-US" sz="2800" dirty="0"/>
              <a:t>7:Const P, Fixed Impedance Q</a:t>
            </a:r>
          </a:p>
          <a:p>
            <a:pPr eaLnBrk="1" hangingPunct="1">
              <a:buFontTx/>
              <a:buNone/>
            </a:pPr>
            <a:r>
              <a:rPr lang="en-US" altLang="en-US" sz="2800" dirty="0"/>
              <a:t>8: Special ZIP load model</a:t>
            </a:r>
          </a:p>
        </p:txBody>
      </p:sp>
    </p:spTree>
    <p:extLst>
      <p:ext uri="{BB962C8B-B14F-4D97-AF65-F5344CB8AC3E}">
        <p14:creationId xmlns:p14="http://schemas.microsoft.com/office/powerpoint/2010/main" val="19512421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en-US" dirty="0"/>
              <a:t>Standard P + </a:t>
            </a:r>
            <a:r>
              <a:rPr lang="en-US" altLang="en-US" dirty="0" err="1"/>
              <a:t>jQ</a:t>
            </a:r>
            <a:r>
              <a:rPr lang="en-US" altLang="en-US" dirty="0"/>
              <a:t> Load Model (1)</a:t>
            </a:r>
          </a:p>
        </p:txBody>
      </p:sp>
      <p:pic>
        <p:nvPicPr>
          <p:cNvPr id="829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190625"/>
            <a:ext cx="4324350"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Text Box 4"/>
          <p:cNvSpPr txBox="1">
            <a:spLocks noChangeArrowheads="1"/>
          </p:cNvSpPr>
          <p:nvPr/>
        </p:nvSpPr>
        <p:spPr bwMode="auto">
          <a:xfrm>
            <a:off x="6518787" y="2955925"/>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95%</a:t>
            </a:r>
          </a:p>
        </p:txBody>
      </p:sp>
      <p:sp>
        <p:nvSpPr>
          <p:cNvPr id="82949" name="Text Box 5"/>
          <p:cNvSpPr txBox="1">
            <a:spLocks noChangeArrowheads="1"/>
          </p:cNvSpPr>
          <p:nvPr/>
        </p:nvSpPr>
        <p:spPr bwMode="auto">
          <a:xfrm>
            <a:off x="6462252" y="2308225"/>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105%</a:t>
            </a:r>
          </a:p>
        </p:txBody>
      </p:sp>
      <p:sp>
        <p:nvSpPr>
          <p:cNvPr id="82950" name="Line 6"/>
          <p:cNvSpPr>
            <a:spLocks noChangeShapeType="1"/>
          </p:cNvSpPr>
          <p:nvPr/>
        </p:nvSpPr>
        <p:spPr bwMode="auto">
          <a:xfrm flipH="1" flipV="1">
            <a:off x="4876800" y="3048000"/>
            <a:ext cx="1676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1" name="Line 7"/>
          <p:cNvSpPr>
            <a:spLocks noChangeShapeType="1"/>
          </p:cNvSpPr>
          <p:nvPr/>
        </p:nvSpPr>
        <p:spPr bwMode="auto">
          <a:xfrm flipH="1">
            <a:off x="4648200" y="2514600"/>
            <a:ext cx="1828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2" name="Text Box 8"/>
          <p:cNvSpPr txBox="1">
            <a:spLocks noChangeArrowheads="1"/>
          </p:cNvSpPr>
          <p:nvPr/>
        </p:nvSpPr>
        <p:spPr bwMode="auto">
          <a:xfrm>
            <a:off x="2459294" y="2917927"/>
            <a:ext cx="1066800" cy="336550"/>
          </a:xfrm>
          <a:prstGeom prst="rect">
            <a:avLst/>
          </a:prstGeom>
          <a:solidFill>
            <a:schemeClr val="bg1"/>
          </a:solidFill>
          <a:ln>
            <a:noFill/>
          </a:ln>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latin typeface="Times New Roman" panose="02020603050405020304" pitchFamily="18" charset="0"/>
              </a:rPr>
              <a:t>|I| = |S/V|</a:t>
            </a:r>
          </a:p>
        </p:txBody>
      </p:sp>
      <p:sp>
        <p:nvSpPr>
          <p:cNvPr id="82953" name="Line 9"/>
          <p:cNvSpPr>
            <a:spLocks noChangeShapeType="1"/>
          </p:cNvSpPr>
          <p:nvPr/>
        </p:nvSpPr>
        <p:spPr bwMode="auto">
          <a:xfrm flipV="1">
            <a:off x="3429000" y="2895600"/>
            <a:ext cx="1143000" cy="1903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4" name="Text Box 10"/>
          <p:cNvSpPr txBox="1">
            <a:spLocks noChangeArrowheads="1"/>
          </p:cNvSpPr>
          <p:nvPr/>
        </p:nvSpPr>
        <p:spPr bwMode="auto">
          <a:xfrm>
            <a:off x="5791200" y="41910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err="1">
                <a:latin typeface="Times New Roman" panose="02020603050405020304" pitchFamily="18" charset="0"/>
              </a:rPr>
              <a:t>Const</a:t>
            </a:r>
            <a:r>
              <a:rPr lang="en-US" altLang="en-US" dirty="0">
                <a:latin typeface="Times New Roman" panose="02020603050405020304" pitchFamily="18" charset="0"/>
              </a:rPr>
              <a:t> Z (linear)</a:t>
            </a:r>
          </a:p>
        </p:txBody>
      </p:sp>
      <p:sp>
        <p:nvSpPr>
          <p:cNvPr id="82955" name="Text Box 11"/>
          <p:cNvSpPr txBox="1">
            <a:spLocks noChangeArrowheads="1"/>
          </p:cNvSpPr>
          <p:nvPr/>
        </p:nvSpPr>
        <p:spPr bwMode="auto">
          <a:xfrm>
            <a:off x="6629400" y="1692275"/>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err="1">
                <a:latin typeface="Times New Roman" panose="02020603050405020304" pitchFamily="18" charset="0"/>
              </a:rPr>
              <a:t>Const</a:t>
            </a:r>
            <a:r>
              <a:rPr lang="en-US" altLang="en-US" dirty="0">
                <a:latin typeface="Times New Roman" panose="02020603050405020304" pitchFamily="18" charset="0"/>
              </a:rPr>
              <a:t> Z</a:t>
            </a:r>
          </a:p>
        </p:txBody>
      </p:sp>
      <p:sp>
        <p:nvSpPr>
          <p:cNvPr id="82956" name="Line 12"/>
          <p:cNvSpPr>
            <a:spLocks noChangeShapeType="1"/>
          </p:cNvSpPr>
          <p:nvPr/>
        </p:nvSpPr>
        <p:spPr bwMode="auto">
          <a:xfrm flipH="1">
            <a:off x="2857500" y="4403725"/>
            <a:ext cx="2857500" cy="3745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7" name="Line 13"/>
          <p:cNvSpPr>
            <a:spLocks noChangeShapeType="1"/>
          </p:cNvSpPr>
          <p:nvPr/>
        </p:nvSpPr>
        <p:spPr bwMode="auto">
          <a:xfrm flipH="1">
            <a:off x="4876800" y="1905000"/>
            <a:ext cx="1524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8" name="Text Box 14"/>
          <p:cNvSpPr txBox="1">
            <a:spLocks noChangeArrowheads="1"/>
          </p:cNvSpPr>
          <p:nvPr/>
        </p:nvSpPr>
        <p:spPr bwMode="auto">
          <a:xfrm>
            <a:off x="6786102" y="2619068"/>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(Defaults*)</a:t>
            </a:r>
          </a:p>
        </p:txBody>
      </p:sp>
      <p:sp>
        <p:nvSpPr>
          <p:cNvPr id="82959" name="Text Box 15"/>
          <p:cNvSpPr txBox="1">
            <a:spLocks noChangeArrowheads="1"/>
          </p:cNvSpPr>
          <p:nvPr/>
        </p:nvSpPr>
        <p:spPr bwMode="auto">
          <a:xfrm>
            <a:off x="5562600" y="5334000"/>
            <a:ext cx="3505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 Change by setting </a:t>
            </a:r>
            <a:r>
              <a:rPr lang="en-US" altLang="en-US" i="1"/>
              <a:t>Vminpu</a:t>
            </a:r>
            <a:r>
              <a:rPr lang="en-US" altLang="en-US"/>
              <a:t> and </a:t>
            </a:r>
            <a:r>
              <a:rPr lang="en-US" altLang="en-US" i="1"/>
              <a:t>Vmaxpu</a:t>
            </a:r>
            <a:r>
              <a:rPr lang="en-US" altLang="en-US"/>
              <a:t> Properties</a:t>
            </a:r>
          </a:p>
        </p:txBody>
      </p:sp>
      <p:grpSp>
        <p:nvGrpSpPr>
          <p:cNvPr id="2" name="Group 1"/>
          <p:cNvGrpSpPr/>
          <p:nvPr/>
        </p:nvGrpSpPr>
        <p:grpSpPr>
          <a:xfrm>
            <a:off x="1828800" y="3048000"/>
            <a:ext cx="2971800" cy="3048000"/>
            <a:chOff x="1828800" y="3048000"/>
            <a:chExt cx="2971800" cy="3048000"/>
          </a:xfrm>
        </p:grpSpPr>
        <p:cxnSp>
          <p:nvCxnSpPr>
            <p:cNvPr id="82960" name="Straight Connector 16"/>
            <p:cNvCxnSpPr>
              <a:cxnSpLocks noChangeShapeType="1"/>
            </p:cNvCxnSpPr>
            <p:nvPr/>
          </p:nvCxnSpPr>
          <p:spPr bwMode="auto">
            <a:xfrm flipV="1">
              <a:off x="1828800" y="4495800"/>
              <a:ext cx="1219200" cy="16002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82961" name="Straight Connector 17"/>
            <p:cNvCxnSpPr>
              <a:cxnSpLocks noChangeShapeType="1"/>
            </p:cNvCxnSpPr>
            <p:nvPr/>
          </p:nvCxnSpPr>
          <p:spPr bwMode="auto">
            <a:xfrm flipV="1">
              <a:off x="3048000" y="3048000"/>
              <a:ext cx="1752600" cy="14478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grpSp>
        <p:nvGrpSpPr>
          <p:cNvPr id="3" name="Group 2"/>
          <p:cNvGrpSpPr/>
          <p:nvPr/>
        </p:nvGrpSpPr>
        <p:grpSpPr>
          <a:xfrm>
            <a:off x="228600" y="4419600"/>
            <a:ext cx="2667000" cy="336550"/>
            <a:chOff x="228600" y="4419600"/>
            <a:chExt cx="2667000" cy="336550"/>
          </a:xfrm>
        </p:grpSpPr>
        <p:sp>
          <p:nvSpPr>
            <p:cNvPr id="82962" name="Text Box 10"/>
            <p:cNvSpPr txBox="1">
              <a:spLocks noChangeArrowheads="1"/>
            </p:cNvSpPr>
            <p:nvPr/>
          </p:nvSpPr>
          <p:spPr bwMode="auto">
            <a:xfrm>
              <a:off x="228600" y="4419600"/>
              <a:ext cx="2133600" cy="336550"/>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New Method (2014)</a:t>
              </a:r>
            </a:p>
          </p:txBody>
        </p:sp>
        <p:cxnSp>
          <p:nvCxnSpPr>
            <p:cNvPr id="82963" name="Straight Arrow Connector 21"/>
            <p:cNvCxnSpPr>
              <a:cxnSpLocks noChangeShapeType="1"/>
            </p:cNvCxnSpPr>
            <p:nvPr/>
          </p:nvCxnSpPr>
          <p:spPr bwMode="auto">
            <a:xfrm flipV="1">
              <a:off x="2209800" y="4572000"/>
              <a:ext cx="685800" cy="76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22" name="Text Box 10">
            <a:extLst>
              <a:ext uri="{FF2B5EF4-FFF2-40B4-BE49-F238E27FC236}">
                <a16:creationId xmlns:a16="http://schemas.microsoft.com/office/drawing/2014/main" id="{1A0DF87C-DC53-4656-8069-A39D8B3C7D50}"/>
              </a:ext>
            </a:extLst>
          </p:cNvPr>
          <p:cNvSpPr txBox="1">
            <a:spLocks noChangeArrowheads="1"/>
          </p:cNvSpPr>
          <p:nvPr/>
        </p:nvSpPr>
        <p:spPr bwMode="auto">
          <a:xfrm>
            <a:off x="6188792" y="3621292"/>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latin typeface="Times New Roman" panose="02020603050405020304" pitchFamily="18" charset="0"/>
              </a:rPr>
              <a:t>Almost  Linear</a:t>
            </a:r>
          </a:p>
        </p:txBody>
      </p:sp>
      <p:sp>
        <p:nvSpPr>
          <p:cNvPr id="23" name="Line 6">
            <a:extLst>
              <a:ext uri="{FF2B5EF4-FFF2-40B4-BE49-F238E27FC236}">
                <a16:creationId xmlns:a16="http://schemas.microsoft.com/office/drawing/2014/main" id="{20F249B1-EA18-4A9B-B31D-20B30101F831}"/>
              </a:ext>
            </a:extLst>
          </p:cNvPr>
          <p:cNvSpPr>
            <a:spLocks noChangeShapeType="1"/>
          </p:cNvSpPr>
          <p:nvPr/>
        </p:nvSpPr>
        <p:spPr bwMode="auto">
          <a:xfrm flipH="1" flipV="1">
            <a:off x="3908936" y="3794125"/>
            <a:ext cx="2279855" cy="15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3135034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2"/>
          <p:cNvSpPr>
            <a:spLocks noGrp="1"/>
          </p:cNvSpPr>
          <p:nvPr>
            <p:ph type="title"/>
          </p:nvPr>
        </p:nvSpPr>
        <p:spPr/>
        <p:txBody>
          <a:bodyPr/>
          <a:lstStyle/>
          <a:p>
            <a:r>
              <a:rPr lang="en-US" altLang="en-US"/>
              <a:t>Power Flow Solution Algorithm</a:t>
            </a:r>
          </a:p>
        </p:txBody>
      </p:sp>
      <p:sp>
        <p:nvSpPr>
          <p:cNvPr id="83971" name="Content Placeholder 3"/>
          <p:cNvSpPr>
            <a:spLocks noGrp="1"/>
          </p:cNvSpPr>
          <p:nvPr>
            <p:ph idx="1"/>
          </p:nvPr>
        </p:nvSpPr>
        <p:spPr>
          <a:xfrm>
            <a:off x="457200" y="1371600"/>
            <a:ext cx="8229600" cy="4525963"/>
          </a:xfrm>
        </p:spPr>
        <p:txBody>
          <a:bodyPr>
            <a:normAutofit fontScale="92500"/>
          </a:bodyPr>
          <a:lstStyle/>
          <a:p>
            <a:pPr marL="457200" indent="-457200">
              <a:buFontTx/>
              <a:buAutoNum type="arabicPeriod"/>
            </a:pPr>
            <a:r>
              <a:rPr lang="en-US" altLang="en-US" sz="2800" dirty="0"/>
              <a:t>Initial Guess at Node Voltages, </a:t>
            </a:r>
            <a:r>
              <a:rPr lang="en-US" altLang="en-US" sz="2800" dirty="0">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sz="2800" dirty="0"/>
              <a:t>Compute all Injection (Compensation) Currents, </a:t>
            </a:r>
            <a:r>
              <a:rPr lang="en-US" altLang="en-US" sz="2800" dirty="0">
                <a:latin typeface="Times New Roman" panose="02020603050405020304" pitchFamily="18" charset="0"/>
                <a:cs typeface="Times New Roman" panose="02020603050405020304" pitchFamily="18" charset="0"/>
              </a:rPr>
              <a:t>I</a:t>
            </a:r>
          </a:p>
          <a:p>
            <a:pPr marL="857250" lvl="1" indent="-457200">
              <a:buFontTx/>
              <a:buAutoNum type="alphaLcPeriod"/>
            </a:pPr>
            <a:r>
              <a:rPr lang="en-US" altLang="en-US" sz="2400" dirty="0">
                <a:latin typeface="Times New Roman" panose="02020603050405020304" pitchFamily="18" charset="0"/>
                <a:cs typeface="Times New Roman" panose="02020603050405020304" pitchFamily="18" charset="0"/>
              </a:rPr>
              <a:t>For PC Elements</a:t>
            </a:r>
          </a:p>
          <a:p>
            <a:pPr marL="457200" indent="-457200">
              <a:buFontTx/>
              <a:buAutoNum type="arabicPeriod"/>
            </a:pPr>
            <a:r>
              <a:rPr lang="en-US" altLang="en-US" sz="2800" dirty="0">
                <a:cs typeface="Times New Roman" panose="02020603050405020304" pitchFamily="18" charset="0"/>
              </a:rPr>
              <a:t>Solve for new guess at </a:t>
            </a:r>
            <a:r>
              <a:rPr lang="en-US" altLang="en-US" sz="2800" dirty="0">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sz="2800" dirty="0">
                <a:cs typeface="Times New Roman" panose="02020603050405020304" pitchFamily="18" charset="0"/>
              </a:rPr>
              <a:t>Repeat 2 and 3 until Converged</a:t>
            </a:r>
            <a:endParaRPr lang="en-US" altLang="en-US" sz="2800" dirty="0"/>
          </a:p>
          <a:p>
            <a:pPr marL="457200" indent="-457200">
              <a:buFontTx/>
              <a:buAutoNum type="arabicPeriod"/>
            </a:pPr>
            <a:endParaRPr lang="en-US" altLang="en-US" sz="2800" dirty="0"/>
          </a:p>
          <a:p>
            <a:pPr marL="457200" indent="-457200"/>
            <a:r>
              <a:rPr lang="en-US" altLang="en-US" sz="2800" dirty="0"/>
              <a:t>Convergence is based on per unit change in voltage magnitude</a:t>
            </a:r>
          </a:p>
          <a:p>
            <a:pPr marL="857250" lvl="1" indent="-457200"/>
            <a:r>
              <a:rPr lang="en-US" altLang="en-US" sz="2400" dirty="0"/>
              <a:t>Default tolerance = 0.0001</a:t>
            </a:r>
          </a:p>
          <a:p>
            <a:pPr marL="857250" lvl="1" indent="-457200"/>
            <a:r>
              <a:rPr lang="en-US" altLang="en-US" sz="2400" dirty="0"/>
              <a:t>Good enough for most distribution systems</a:t>
            </a:r>
          </a:p>
        </p:txBody>
      </p:sp>
    </p:spTree>
    <p:extLst>
      <p:ext uri="{BB962C8B-B14F-4D97-AF65-F5344CB8AC3E}">
        <p14:creationId xmlns:p14="http://schemas.microsoft.com/office/powerpoint/2010/main" val="1504922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a:t>Putting it All Together</a:t>
            </a:r>
          </a:p>
        </p:txBody>
      </p:sp>
      <p:sp>
        <p:nvSpPr>
          <p:cNvPr id="84995"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4996"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4997"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4998"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4999"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0"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1" name="Text Box 9"/>
          <p:cNvSpPr txBox="1">
            <a:spLocks noChangeArrowheads="1"/>
          </p:cNvSpPr>
          <p:nvPr/>
        </p:nvSpPr>
        <p:spPr bwMode="auto">
          <a:xfrm>
            <a:off x="4718538" y="3916789"/>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dirty="0">
                <a:latin typeface="Tahoma" panose="020B0604030504040204" pitchFamily="34" charset="0"/>
              </a:rPr>
              <a:t>Y</a:t>
            </a:r>
          </a:p>
        </p:txBody>
      </p:sp>
      <p:sp>
        <p:nvSpPr>
          <p:cNvPr id="85002"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3"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4"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5005" name="Text Box 13"/>
          <p:cNvSpPr txBox="1">
            <a:spLocks noChangeArrowheads="1"/>
          </p:cNvSpPr>
          <p:nvPr/>
        </p:nvSpPr>
        <p:spPr bwMode="auto">
          <a:xfrm>
            <a:off x="2477067" y="4091354"/>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dirty="0" err="1">
                <a:latin typeface="Tahoma" panose="020B0604030504040204" pitchFamily="34" charset="0"/>
              </a:rPr>
              <a:t>I</a:t>
            </a:r>
            <a:r>
              <a:rPr lang="en-US" altLang="en-US" sz="2000" b="1" baseline="-25000" dirty="0" err="1">
                <a:latin typeface="Tahoma" panose="020B0604030504040204" pitchFamily="34" charset="0"/>
              </a:rPr>
              <a:t>inj</a:t>
            </a:r>
            <a:endParaRPr lang="en-US" altLang="en-US" sz="2000" b="1" baseline="-25000" dirty="0">
              <a:latin typeface="Tahoma" panose="020B0604030504040204" pitchFamily="34" charset="0"/>
            </a:endParaRPr>
          </a:p>
        </p:txBody>
      </p:sp>
      <p:sp>
        <p:nvSpPr>
          <p:cNvPr id="85006"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5007"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5008"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5009" name="Text Box 17"/>
          <p:cNvSpPr txBox="1">
            <a:spLocks noChangeArrowheads="1"/>
          </p:cNvSpPr>
          <p:nvPr/>
        </p:nvSpPr>
        <p:spPr bwMode="auto">
          <a:xfrm>
            <a:off x="3810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5010" name="Text Box 18"/>
          <p:cNvSpPr txBox="1">
            <a:spLocks noChangeArrowheads="1"/>
          </p:cNvSpPr>
          <p:nvPr/>
        </p:nvSpPr>
        <p:spPr bwMode="auto">
          <a:xfrm>
            <a:off x="381000" y="2743200"/>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5011"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12"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3"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4" name="Text Box 22"/>
          <p:cNvSpPr txBox="1">
            <a:spLocks noChangeArrowheads="1"/>
          </p:cNvSpPr>
          <p:nvPr/>
        </p:nvSpPr>
        <p:spPr bwMode="auto">
          <a:xfrm>
            <a:off x="6324600" y="4054475"/>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dirty="0">
                <a:latin typeface="Tahoma" panose="020B0604030504040204" pitchFamily="34" charset="0"/>
              </a:rPr>
              <a:t>V</a:t>
            </a:r>
            <a:endParaRPr lang="en-US" altLang="en-US" sz="2000" b="1" baseline="-25000" dirty="0">
              <a:latin typeface="Tahoma" panose="020B0604030504040204" pitchFamily="34" charset="0"/>
            </a:endParaRPr>
          </a:p>
        </p:txBody>
      </p:sp>
      <p:sp>
        <p:nvSpPr>
          <p:cNvPr id="85015" name="Text Box 23"/>
          <p:cNvSpPr txBox="1">
            <a:spLocks noChangeArrowheads="1"/>
          </p:cNvSpPr>
          <p:nvPr/>
        </p:nvSpPr>
        <p:spPr bwMode="auto">
          <a:xfrm>
            <a:off x="7467600" y="4038600"/>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5016" name="Freeform 24"/>
          <p:cNvSpPr>
            <a:spLocks/>
          </p:cNvSpPr>
          <p:nvPr/>
        </p:nvSpPr>
        <p:spPr bwMode="auto">
          <a:xfrm>
            <a:off x="381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017" name="Text Box 25"/>
          <p:cNvSpPr txBox="1">
            <a:spLocks noChangeArrowheads="1"/>
          </p:cNvSpPr>
          <p:nvPr/>
        </p:nvSpPr>
        <p:spPr bwMode="auto">
          <a:xfrm>
            <a:off x="3048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Tree>
    <p:extLst>
      <p:ext uri="{BB962C8B-B14F-4D97-AF65-F5344CB8AC3E}">
        <p14:creationId xmlns:p14="http://schemas.microsoft.com/office/powerpoint/2010/main" val="597364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a:t>Putting it All Together</a:t>
            </a:r>
          </a:p>
        </p:txBody>
      </p:sp>
      <p:sp>
        <p:nvSpPr>
          <p:cNvPr id="86019"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6020"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6021"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6022"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6023"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24"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5" name="Text Box 9"/>
          <p:cNvSpPr txBox="1">
            <a:spLocks noChangeArrowheads="1"/>
          </p:cNvSpPr>
          <p:nvPr/>
        </p:nvSpPr>
        <p:spPr bwMode="auto">
          <a:xfrm>
            <a:off x="4572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6026"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7"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8"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6029" name="Text Box 13"/>
          <p:cNvSpPr txBox="1">
            <a:spLocks noChangeArrowheads="1"/>
          </p:cNvSpPr>
          <p:nvPr/>
        </p:nvSpPr>
        <p:spPr bwMode="auto">
          <a:xfrm>
            <a:off x="243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6030"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6031"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6032"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6033" name="Text Box 17"/>
          <p:cNvSpPr txBox="1">
            <a:spLocks noChangeArrowheads="1"/>
          </p:cNvSpPr>
          <p:nvPr/>
        </p:nvSpPr>
        <p:spPr bwMode="auto">
          <a:xfrm>
            <a:off x="3810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6034" name="Text Box 18"/>
          <p:cNvSpPr txBox="1">
            <a:spLocks noChangeArrowheads="1"/>
          </p:cNvSpPr>
          <p:nvPr/>
        </p:nvSpPr>
        <p:spPr bwMode="auto">
          <a:xfrm>
            <a:off x="381000" y="2743200"/>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6035"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36"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7"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8" name="Text Box 22"/>
          <p:cNvSpPr txBox="1">
            <a:spLocks noChangeArrowheads="1"/>
          </p:cNvSpPr>
          <p:nvPr/>
        </p:nvSpPr>
        <p:spPr bwMode="auto">
          <a:xfrm>
            <a:off x="624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6039" name="Text Box 23"/>
          <p:cNvSpPr txBox="1">
            <a:spLocks noChangeArrowheads="1"/>
          </p:cNvSpPr>
          <p:nvPr/>
        </p:nvSpPr>
        <p:spPr bwMode="auto">
          <a:xfrm>
            <a:off x="7467600" y="4038600"/>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6040" name="Freeform 24"/>
          <p:cNvSpPr>
            <a:spLocks/>
          </p:cNvSpPr>
          <p:nvPr/>
        </p:nvSpPr>
        <p:spPr bwMode="auto">
          <a:xfrm>
            <a:off x="381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041" name="Text Box 25"/>
          <p:cNvSpPr txBox="1">
            <a:spLocks noChangeArrowheads="1"/>
          </p:cNvSpPr>
          <p:nvPr/>
        </p:nvSpPr>
        <p:spPr bwMode="auto">
          <a:xfrm>
            <a:off x="3048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
        <p:nvSpPr>
          <p:cNvPr id="86042" name="WordArt 26"/>
          <p:cNvSpPr>
            <a:spLocks noChangeArrowheads="1" noChangeShapeType="1" noTextEdit="1"/>
          </p:cNvSpPr>
          <p:nvPr/>
        </p:nvSpPr>
        <p:spPr bwMode="auto">
          <a:xfrm>
            <a:off x="1219200" y="1219200"/>
            <a:ext cx="6629400" cy="4419600"/>
          </a:xfrm>
          <a:prstGeom prst="rect">
            <a:avLst/>
          </a:prstGeom>
        </p:spPr>
        <p:txBody>
          <a:bodyPr wrap="none" fromWordArt="1">
            <a:prstTxWarp prst="textSlantUp">
              <a:avLst>
                <a:gd name="adj" fmla="val 55556"/>
              </a:avLst>
            </a:prstTxWarp>
          </a:bodyPr>
          <a:lstStyle/>
          <a:p>
            <a:r>
              <a:rPr lang="en-US" sz="3600" kern="10">
                <a:ln w="9525">
                  <a:solidFill>
                    <a:srgbClr val="CC0000"/>
                  </a:solidFill>
                  <a:round/>
                  <a:headEnd/>
                  <a:tailEnd/>
                </a:ln>
                <a:solidFill>
                  <a:srgbClr val="009999"/>
                </a:solidFill>
                <a:latin typeface="Arial Black" panose="020B0A04020102020204" pitchFamily="34" charset="0"/>
              </a:rPr>
              <a:t>Th-Th-That's All Folks !</a:t>
            </a:r>
          </a:p>
        </p:txBody>
      </p:sp>
    </p:spTree>
    <p:extLst>
      <p:ext uri="{BB962C8B-B14F-4D97-AF65-F5344CB8AC3E}">
        <p14:creationId xmlns:p14="http://schemas.microsoft.com/office/powerpoint/2010/main" val="35740459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More Concise Form …</a:t>
            </a:r>
          </a:p>
        </p:txBody>
      </p:sp>
      <p:sp>
        <p:nvSpPr>
          <p:cNvPr id="4" name="Content Placeholder 3"/>
          <p:cNvSpPr>
            <a:spLocks noGrp="1"/>
          </p:cNvSpPr>
          <p:nvPr>
            <p:ph idx="1"/>
          </p:nvPr>
        </p:nvSpPr>
        <p:spPr/>
        <p:txBody>
          <a:bodyPr/>
          <a:lstStyle/>
          <a:p>
            <a:r>
              <a:rPr lang="en-US" sz="2800" dirty="0"/>
              <a:t>Fixed-point solution form for normal solution</a:t>
            </a:r>
          </a:p>
          <a:p>
            <a:endParaRPr lang="en-US" sz="2800" dirty="0"/>
          </a:p>
          <a:p>
            <a:endParaRPr lang="en-US" sz="2800" dirty="0"/>
          </a:p>
          <a:p>
            <a:pPr marL="0" indent="0">
              <a:buNone/>
            </a:pPr>
            <a:r>
              <a:rPr lang="en-US" sz="2800" b="1" dirty="0"/>
              <a:t>	</a:t>
            </a:r>
            <a:r>
              <a:rPr lang="en-US" sz="2400" b="1" i="1" dirty="0"/>
              <a:t>V</a:t>
            </a:r>
            <a:r>
              <a:rPr lang="en-US" sz="2400" b="1" i="1" baseline="-25000" dirty="0"/>
              <a:t>n+1</a:t>
            </a:r>
            <a:r>
              <a:rPr lang="en-US" sz="2400" b="1" i="1" dirty="0"/>
              <a:t> = [</a:t>
            </a:r>
            <a:r>
              <a:rPr lang="en-US" sz="2400" b="1" i="1" dirty="0" err="1"/>
              <a:t>Y</a:t>
            </a:r>
            <a:r>
              <a:rPr lang="en-US" sz="2400" b="1" i="1" baseline="-25000" dirty="0" err="1"/>
              <a:t>system</a:t>
            </a:r>
            <a:r>
              <a:rPr lang="en-US" sz="2400" b="1" i="1" dirty="0"/>
              <a:t>]</a:t>
            </a:r>
            <a:r>
              <a:rPr lang="en-US" sz="2400" b="1" i="1" baseline="30000" dirty="0"/>
              <a:t>-1 </a:t>
            </a:r>
            <a:r>
              <a:rPr lang="en-US" sz="2400" b="1" i="1" dirty="0"/>
              <a:t>I</a:t>
            </a:r>
            <a:r>
              <a:rPr lang="en-US" sz="2400" b="1" i="1" baseline="-25000" dirty="0"/>
              <a:t>PC</a:t>
            </a:r>
            <a:r>
              <a:rPr lang="en-US" sz="2400" b="1" i="1" dirty="0"/>
              <a:t>(</a:t>
            </a:r>
            <a:r>
              <a:rPr lang="en-US" sz="2400" b="1" i="1" dirty="0" err="1"/>
              <a:t>V</a:t>
            </a:r>
            <a:r>
              <a:rPr lang="en-US" sz="2400" b="1" i="1" baseline="-25000" dirty="0" err="1"/>
              <a:t>n</a:t>
            </a:r>
            <a:r>
              <a:rPr lang="en-US" sz="2400" b="1" i="1" dirty="0"/>
              <a:t>)   n = 0, 1, 2, …</a:t>
            </a:r>
          </a:p>
          <a:p>
            <a:pPr marL="0" indent="0">
              <a:buNone/>
            </a:pPr>
            <a:endParaRPr lang="en-US" sz="2400" b="1" i="1" dirty="0"/>
          </a:p>
          <a:p>
            <a:pPr marL="0" indent="0">
              <a:buNone/>
            </a:pPr>
            <a:r>
              <a:rPr lang="en-US" sz="2400" b="1" i="1" dirty="0"/>
              <a:t>… until converged</a:t>
            </a:r>
            <a:endParaRPr lang="en-US" sz="2400" b="1" dirty="0"/>
          </a:p>
          <a:p>
            <a:endParaRPr lang="en-US" sz="2800" dirty="0"/>
          </a:p>
          <a:p>
            <a:endParaRPr lang="en-US" sz="2800" dirty="0"/>
          </a:p>
          <a:p>
            <a:pPr marL="1203325" indent="-1146175">
              <a:buNone/>
            </a:pPr>
            <a:r>
              <a:rPr lang="en-US" sz="2800" i="1" dirty="0"/>
              <a:t>I</a:t>
            </a:r>
            <a:r>
              <a:rPr lang="en-US" sz="2800" i="1" baseline="-25000" dirty="0"/>
              <a:t>PC</a:t>
            </a:r>
            <a:r>
              <a:rPr lang="en-US" sz="2800" i="1" dirty="0"/>
              <a:t>(V)</a:t>
            </a:r>
            <a:r>
              <a:rPr lang="en-US" sz="2800" dirty="0"/>
              <a:t> = </a:t>
            </a:r>
            <a:r>
              <a:rPr lang="en-US" sz="2800" i="1" dirty="0"/>
              <a:t>compensation</a:t>
            </a:r>
            <a:r>
              <a:rPr lang="en-US" sz="2800" dirty="0"/>
              <a:t> currents from Power Conversion (PC) elements in the circuit as a function of voltage</a:t>
            </a:r>
          </a:p>
          <a:p>
            <a:endParaRPr lang="en-US" sz="2800" dirty="0"/>
          </a:p>
        </p:txBody>
      </p:sp>
    </p:spTree>
    <p:extLst>
      <p:ext uri="{BB962C8B-B14F-4D97-AF65-F5344CB8AC3E}">
        <p14:creationId xmlns:p14="http://schemas.microsoft.com/office/powerpoint/2010/main" val="28265524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dirty="0" err="1"/>
              <a:t>OpenDSS</a:t>
            </a:r>
            <a:r>
              <a:rPr lang="en-US" sz="3200" dirty="0"/>
              <a:t> Solution Loop with Controls</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1295400"/>
            <a:ext cx="5309144" cy="5029200"/>
          </a:xfrm>
          <a:prstGeom prst="rect">
            <a:avLst/>
          </a:prstGeom>
          <a:noFill/>
          <a:ln>
            <a:noFill/>
          </a:ln>
        </p:spPr>
      </p:pic>
      <p:sp>
        <p:nvSpPr>
          <p:cNvPr id="3" name="TextBox 2"/>
          <p:cNvSpPr txBox="1"/>
          <p:nvPr/>
        </p:nvSpPr>
        <p:spPr>
          <a:xfrm>
            <a:off x="780472" y="897954"/>
            <a:ext cx="7583055" cy="338554"/>
          </a:xfrm>
          <a:prstGeom prst="rect">
            <a:avLst/>
          </a:prstGeom>
          <a:noFill/>
        </p:spPr>
        <p:txBody>
          <a:bodyPr wrap="square" rtlCol="0">
            <a:spAutoFit/>
          </a:bodyPr>
          <a:lstStyle/>
          <a:p>
            <a:pPr algn="l"/>
            <a:r>
              <a:rPr lang="en-US" sz="1600" dirty="0"/>
              <a:t>Controls are sampled and executed </a:t>
            </a:r>
            <a:r>
              <a:rPr lang="en-US" sz="1600" u="sng" dirty="0"/>
              <a:t>after</a:t>
            </a:r>
            <a:r>
              <a:rPr lang="en-US" sz="1600" dirty="0"/>
              <a:t> a converged power flow solution</a:t>
            </a:r>
          </a:p>
        </p:txBody>
      </p:sp>
      <p:sp>
        <p:nvSpPr>
          <p:cNvPr id="5" name="TextBox 4"/>
          <p:cNvSpPr txBox="1"/>
          <p:nvPr/>
        </p:nvSpPr>
        <p:spPr>
          <a:xfrm>
            <a:off x="6019800" y="2135271"/>
            <a:ext cx="3060007" cy="400110"/>
          </a:xfrm>
          <a:prstGeom prst="rect">
            <a:avLst/>
          </a:prstGeom>
          <a:noFill/>
        </p:spPr>
        <p:txBody>
          <a:bodyPr wrap="square" rtlCol="0">
            <a:spAutoFit/>
          </a:bodyPr>
          <a:lstStyle/>
          <a:p>
            <a:r>
              <a:rPr lang="en-US" sz="2000" b="1" dirty="0">
                <a:solidFill>
                  <a:srgbClr val="FF0000"/>
                </a:solidFill>
              </a:rPr>
              <a:t>Power Flow Solution</a:t>
            </a:r>
          </a:p>
        </p:txBody>
      </p:sp>
      <p:cxnSp>
        <p:nvCxnSpPr>
          <p:cNvPr id="7" name="Straight Arrow Connector 6"/>
          <p:cNvCxnSpPr/>
          <p:nvPr/>
        </p:nvCxnSpPr>
        <p:spPr bwMode="auto">
          <a:xfrm flipH="1">
            <a:off x="4322618" y="2419927"/>
            <a:ext cx="1588655" cy="230909"/>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39068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7539F-151C-430E-85BF-C772C2C16F1C}"/>
              </a:ext>
            </a:extLst>
          </p:cNvPr>
          <p:cNvSpPr>
            <a:spLocks noGrp="1"/>
          </p:cNvSpPr>
          <p:nvPr>
            <p:ph type="title"/>
          </p:nvPr>
        </p:nvSpPr>
        <p:spPr/>
        <p:txBody>
          <a:bodyPr>
            <a:normAutofit fontScale="90000"/>
          </a:bodyPr>
          <a:lstStyle/>
          <a:p>
            <a:r>
              <a:rPr lang="en-US" dirty="0"/>
              <a:t>Overview of OpenDSS</a:t>
            </a:r>
            <a:br>
              <a:rPr lang="en-US" dirty="0"/>
            </a:br>
            <a:r>
              <a:rPr lang="en-US" dirty="0" err="1"/>
              <a:t>OpenDSS</a:t>
            </a:r>
            <a:r>
              <a:rPr lang="en-US" dirty="0"/>
              <a:t> – Open-Source Distribution System Simulator</a:t>
            </a:r>
          </a:p>
        </p:txBody>
      </p:sp>
      <p:sp>
        <p:nvSpPr>
          <p:cNvPr id="3" name="Content Placeholder 2">
            <a:extLst>
              <a:ext uri="{FF2B5EF4-FFF2-40B4-BE49-F238E27FC236}">
                <a16:creationId xmlns:a16="http://schemas.microsoft.com/office/drawing/2014/main" id="{7467A166-60D9-4A0D-8564-D4D3D223C4F0}"/>
              </a:ext>
            </a:extLst>
          </p:cNvPr>
          <p:cNvSpPr>
            <a:spLocks noGrp="1"/>
          </p:cNvSpPr>
          <p:nvPr>
            <p:ph sz="half" idx="1"/>
          </p:nvPr>
        </p:nvSpPr>
        <p:spPr>
          <a:xfrm>
            <a:off x="274320" y="1782535"/>
            <a:ext cx="4206240" cy="3875315"/>
          </a:xfrm>
        </p:spPr>
        <p:txBody>
          <a:bodyPr>
            <a:normAutofit fontScale="85000" lnSpcReduction="20000"/>
          </a:bodyPr>
          <a:lstStyle/>
          <a:p>
            <a:r>
              <a:rPr lang="en-US" dirty="0"/>
              <a:t>Advanced distribution analysis platform that enables engineers to perform complex distribution analysis </a:t>
            </a:r>
          </a:p>
          <a:p>
            <a:r>
              <a:rPr lang="en-US" dirty="0"/>
              <a:t>Flexible and customizable solution designed specifically to meet the challenges facing distribution engineers</a:t>
            </a:r>
          </a:p>
          <a:p>
            <a:r>
              <a:rPr lang="en-US" dirty="0"/>
              <a:t>Enables engineers to easily model both traditional and advanced distribution technologies, resources, assets, and controls</a:t>
            </a:r>
          </a:p>
          <a:p>
            <a:r>
              <a:rPr lang="en-US" dirty="0"/>
              <a:t>Leveraged throughout the industry for modeling and simulating advanced distribution applications</a:t>
            </a:r>
          </a:p>
          <a:p>
            <a:r>
              <a:rPr lang="en-US" dirty="0"/>
              <a:t>Designed from the beginning to capture the time and spatial affects of distributed energy resources</a:t>
            </a:r>
          </a:p>
          <a:p>
            <a:endParaRPr lang="en-US" dirty="0"/>
          </a:p>
          <a:p>
            <a:pPr lvl="1"/>
            <a:endParaRPr lang="en-US" dirty="0"/>
          </a:p>
          <a:p>
            <a:endParaRPr lang="en-US" dirty="0"/>
          </a:p>
        </p:txBody>
      </p:sp>
      <p:sp>
        <p:nvSpPr>
          <p:cNvPr id="4" name="Content Placeholder 3">
            <a:extLst>
              <a:ext uri="{FF2B5EF4-FFF2-40B4-BE49-F238E27FC236}">
                <a16:creationId xmlns:a16="http://schemas.microsoft.com/office/drawing/2014/main" id="{2D18D339-DFD7-436F-A6F1-536E25E51A70}"/>
              </a:ext>
            </a:extLst>
          </p:cNvPr>
          <p:cNvSpPr>
            <a:spLocks noGrp="1"/>
          </p:cNvSpPr>
          <p:nvPr>
            <p:ph sz="half" idx="2"/>
          </p:nvPr>
        </p:nvSpPr>
        <p:spPr>
          <a:xfrm>
            <a:off x="4663440" y="1782535"/>
            <a:ext cx="4206240" cy="3875315"/>
          </a:xfrm>
        </p:spPr>
        <p:txBody>
          <a:bodyPr>
            <a:normAutofit fontScale="85000" lnSpcReduction="20000"/>
          </a:bodyPr>
          <a:lstStyle/>
          <a:p>
            <a:r>
              <a:rPr lang="en-US" dirty="0"/>
              <a:t>Brief history and current usage</a:t>
            </a:r>
          </a:p>
          <a:p>
            <a:pPr lvl="1"/>
            <a:r>
              <a:rPr lang="en-US" dirty="0"/>
              <a:t>Developed/designed in 1997 to capture the time and spatial affects of distributed energy resources</a:t>
            </a:r>
          </a:p>
          <a:p>
            <a:pPr lvl="1"/>
            <a:r>
              <a:rPr lang="en-US" dirty="0"/>
              <a:t>Open-sourced in 2008 to coordinate and advanced smart grid assessments</a:t>
            </a:r>
          </a:p>
          <a:p>
            <a:pPr lvl="1"/>
            <a:r>
              <a:rPr lang="en-US" dirty="0"/>
              <a:t>Primary modeling and simulation platform used to enable execution of cutting-edge research</a:t>
            </a:r>
          </a:p>
        </p:txBody>
      </p:sp>
      <p:pic>
        <p:nvPicPr>
          <p:cNvPr id="5" name="Picture 4">
            <a:extLst>
              <a:ext uri="{FF2B5EF4-FFF2-40B4-BE49-F238E27FC236}">
                <a16:creationId xmlns:a16="http://schemas.microsoft.com/office/drawing/2014/main" id="{E38C0278-EEB0-4B42-BB2B-65CDFDC147B5}"/>
              </a:ext>
            </a:extLst>
          </p:cNvPr>
          <p:cNvPicPr>
            <a:picLocks noChangeAspect="1"/>
          </p:cNvPicPr>
          <p:nvPr/>
        </p:nvPicPr>
        <p:blipFill>
          <a:blip r:embed="rId3"/>
          <a:stretch>
            <a:fillRect/>
          </a:stretch>
        </p:blipFill>
        <p:spPr>
          <a:xfrm>
            <a:off x="5655577" y="3936136"/>
            <a:ext cx="2133500" cy="1592224"/>
          </a:xfrm>
          <a:prstGeom prst="rect">
            <a:avLst/>
          </a:prstGeom>
          <a:scene3d>
            <a:camera prst="perspectiveRelaxed"/>
            <a:lightRig rig="threePt" dir="t"/>
          </a:scene3d>
          <a:sp3d>
            <a:bevelT/>
          </a:sp3d>
        </p:spPr>
      </p:pic>
      <p:pic>
        <p:nvPicPr>
          <p:cNvPr id="6" name="Picture 5">
            <a:extLst>
              <a:ext uri="{FF2B5EF4-FFF2-40B4-BE49-F238E27FC236}">
                <a16:creationId xmlns:a16="http://schemas.microsoft.com/office/drawing/2014/main" id="{AEF327C7-7D00-428C-8144-051E0A7A70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8957" y="3720193"/>
            <a:ext cx="786739" cy="786739"/>
          </a:xfrm>
          <a:prstGeom prst="rect">
            <a:avLst/>
          </a:prstGeom>
          <a:effectLst>
            <a:reflection blurRad="6350" stA="52000" endA="300" endPos="35000" dir="5400000" sy="-100000" algn="bl" rotWithShape="0"/>
          </a:effectLst>
        </p:spPr>
      </p:pic>
      <p:sp>
        <p:nvSpPr>
          <p:cNvPr id="7" name="TextBox 6">
            <a:extLst>
              <a:ext uri="{FF2B5EF4-FFF2-40B4-BE49-F238E27FC236}">
                <a16:creationId xmlns:a16="http://schemas.microsoft.com/office/drawing/2014/main" id="{5B26004C-9D35-4873-BA65-B6802B19C267}"/>
              </a:ext>
            </a:extLst>
          </p:cNvPr>
          <p:cNvSpPr txBox="1"/>
          <p:nvPr/>
        </p:nvSpPr>
        <p:spPr>
          <a:xfrm>
            <a:off x="7027390" y="1013437"/>
            <a:ext cx="1973618" cy="276999"/>
          </a:xfrm>
          <a:prstGeom prst="rect">
            <a:avLst/>
          </a:prstGeom>
          <a:noFill/>
        </p:spPr>
        <p:txBody>
          <a:bodyPr wrap="none" rtlCol="0">
            <a:spAutoFit/>
          </a:bodyPr>
          <a:lstStyle/>
          <a:p>
            <a:r>
              <a:rPr lang="en-US" sz="1200" dirty="0"/>
              <a:t>Download OpenDSS </a:t>
            </a:r>
            <a:r>
              <a:rPr lang="en-US" sz="1200" dirty="0">
                <a:hlinkClick r:id="rId5"/>
              </a:rPr>
              <a:t>Here</a:t>
            </a:r>
            <a:endParaRPr lang="en-US" sz="1200" dirty="0"/>
          </a:p>
        </p:txBody>
      </p:sp>
    </p:spTree>
    <p:extLst>
      <p:ext uri="{BB962C8B-B14F-4D97-AF65-F5344CB8AC3E}">
        <p14:creationId xmlns:p14="http://schemas.microsoft.com/office/powerpoint/2010/main" val="37966320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sz="quarter" idx="1"/>
          </p:nvPr>
        </p:nvSpPr>
        <p:spPr/>
        <p:txBody>
          <a:bodyPr/>
          <a:lstStyle/>
          <a:p>
            <a:endParaRPr lang="en-US"/>
          </a:p>
        </p:txBody>
      </p:sp>
      <p:sp>
        <p:nvSpPr>
          <p:cNvPr id="4" name="Title 3"/>
          <p:cNvSpPr>
            <a:spLocks noGrp="1"/>
          </p:cNvSpPr>
          <p:nvPr>
            <p:ph type="ctrTitle" sz="quarter"/>
          </p:nvPr>
        </p:nvSpPr>
        <p:spPr/>
        <p:txBody>
          <a:bodyPr/>
          <a:lstStyle/>
          <a:p>
            <a:r>
              <a:rPr lang="en-US" b="1" dirty="0"/>
              <a:t>Circuit Modeling Basics</a:t>
            </a:r>
          </a:p>
        </p:txBody>
      </p:sp>
    </p:spTree>
    <p:extLst>
      <p:ext uri="{BB962C8B-B14F-4D97-AF65-F5344CB8AC3E}">
        <p14:creationId xmlns:p14="http://schemas.microsoft.com/office/powerpoint/2010/main" val="3492243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en-US"/>
              <a:t>DSS Bus Model  (Bus </a:t>
            </a:r>
            <a:r>
              <a:rPr lang="en-US" altLang="en-US">
                <a:cs typeface="Arial" panose="020B0604020202020204" pitchFamily="34" charset="0"/>
              </a:rPr>
              <a:t>≠</a:t>
            </a:r>
            <a:r>
              <a:rPr lang="en-US" altLang="en-US"/>
              <a:t> Node)</a:t>
            </a:r>
          </a:p>
        </p:txBody>
      </p:sp>
      <p:pic>
        <p:nvPicPr>
          <p:cNvPr id="655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2286000"/>
            <a:ext cx="73914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1524000" y="3886200"/>
            <a:ext cx="6096000"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3088" indent="-573088">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dirty="0"/>
              <a:t>Referring to Buses and Nodes  (A Bus has 1 or more Nodes)</a:t>
            </a:r>
          </a:p>
          <a:p>
            <a:pPr algn="l"/>
            <a:r>
              <a:rPr lang="en-US" altLang="en-US" dirty="0"/>
              <a:t>     </a:t>
            </a:r>
            <a:r>
              <a:rPr lang="en-US" altLang="en-US" b="1" dirty="0"/>
              <a:t>Bus1=</a:t>
            </a:r>
            <a:r>
              <a:rPr lang="en-US" altLang="en-US" b="1" i="1" dirty="0"/>
              <a:t>BusName.1.2.3.0</a:t>
            </a:r>
          </a:p>
          <a:p>
            <a:pPr algn="l"/>
            <a:r>
              <a:rPr lang="en-US" altLang="en-US" dirty="0"/>
              <a:t>(This is the default for a 3-phase circuit element)</a:t>
            </a:r>
          </a:p>
          <a:p>
            <a:pPr algn="l"/>
            <a:r>
              <a:rPr lang="en-US" altLang="en-US" dirty="0"/>
              <a:t>Shorthand notation for taking the default:</a:t>
            </a:r>
          </a:p>
          <a:p>
            <a:pPr algn="l"/>
            <a:r>
              <a:rPr lang="en-US" altLang="en-US" dirty="0"/>
              <a:t>    </a:t>
            </a:r>
            <a:r>
              <a:rPr lang="en-US" altLang="en-US" b="1" dirty="0"/>
              <a:t>Bus1=</a:t>
            </a:r>
            <a:r>
              <a:rPr lang="en-US" altLang="en-US" b="1" i="1" dirty="0" err="1"/>
              <a:t>BusName</a:t>
            </a:r>
            <a:r>
              <a:rPr lang="en-US" altLang="en-US" i="1" dirty="0"/>
              <a:t>    </a:t>
            </a:r>
          </a:p>
          <a:p>
            <a:pPr algn="l"/>
            <a:r>
              <a:rPr lang="en-US" altLang="en-US" i="1" dirty="0"/>
              <a:t>Note: </a:t>
            </a:r>
            <a:r>
              <a:rPr lang="en-US" altLang="en-US" dirty="0"/>
              <a:t>Sometimes this can bite you (e.g. – Transformers, or capacitors with ungrounded neutrals)</a:t>
            </a:r>
          </a:p>
        </p:txBody>
      </p:sp>
      <p:sp>
        <p:nvSpPr>
          <p:cNvPr id="65541" name="Text Box 5"/>
          <p:cNvSpPr txBox="1">
            <a:spLocks noChangeArrowheads="1"/>
          </p:cNvSpPr>
          <p:nvPr/>
        </p:nvSpPr>
        <p:spPr bwMode="auto">
          <a:xfrm>
            <a:off x="2241550" y="1512888"/>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Nodes</a:t>
            </a:r>
          </a:p>
        </p:txBody>
      </p:sp>
      <p:sp>
        <p:nvSpPr>
          <p:cNvPr id="65542" name="Line 6"/>
          <p:cNvSpPr>
            <a:spLocks noChangeShapeType="1"/>
          </p:cNvSpPr>
          <p:nvPr/>
        </p:nvSpPr>
        <p:spPr bwMode="auto">
          <a:xfrm flipH="1">
            <a:off x="2212975" y="1819275"/>
            <a:ext cx="560388" cy="6111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5543" name="Line 7"/>
          <p:cNvSpPr>
            <a:spLocks noChangeShapeType="1"/>
          </p:cNvSpPr>
          <p:nvPr/>
        </p:nvSpPr>
        <p:spPr bwMode="auto">
          <a:xfrm>
            <a:off x="2998788" y="1858963"/>
            <a:ext cx="325437" cy="5794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5544" name="Text Box 8"/>
          <p:cNvSpPr txBox="1">
            <a:spLocks noChangeArrowheads="1"/>
          </p:cNvSpPr>
          <p:nvPr/>
        </p:nvSpPr>
        <p:spPr bwMode="auto">
          <a:xfrm>
            <a:off x="3932238" y="3498850"/>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Bus</a:t>
            </a:r>
          </a:p>
        </p:txBody>
      </p:sp>
      <p:sp>
        <p:nvSpPr>
          <p:cNvPr id="65545" name="AutoShape 9"/>
          <p:cNvSpPr>
            <a:spLocks/>
          </p:cNvSpPr>
          <p:nvPr/>
        </p:nvSpPr>
        <p:spPr bwMode="auto">
          <a:xfrm rot="5400000">
            <a:off x="4665663" y="74613"/>
            <a:ext cx="215900" cy="6527800"/>
          </a:xfrm>
          <a:prstGeom prst="rightBrace">
            <a:avLst>
              <a:gd name="adj1" fmla="val 25196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65546" name="Line 10"/>
          <p:cNvSpPr>
            <a:spLocks noChangeShapeType="1"/>
          </p:cNvSpPr>
          <p:nvPr/>
        </p:nvSpPr>
        <p:spPr bwMode="auto">
          <a:xfrm flipH="1">
            <a:off x="2586038" y="1828800"/>
            <a:ext cx="265112" cy="5794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2506253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90220" y="274955"/>
            <a:ext cx="8595360" cy="731520"/>
          </a:xfrm>
        </p:spPr>
        <p:txBody>
          <a:bodyPr/>
          <a:lstStyle/>
          <a:p>
            <a:pPr eaLnBrk="1" hangingPunct="1"/>
            <a:r>
              <a:rPr lang="en-US" altLang="en-US" dirty="0"/>
              <a:t>Node Numbers</a:t>
            </a:r>
          </a:p>
        </p:txBody>
      </p:sp>
      <p:pic>
        <p:nvPicPr>
          <p:cNvPr id="655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268" y="1597025"/>
            <a:ext cx="73914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31111" y="3234644"/>
            <a:ext cx="868177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3088" indent="-573088">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dirty="0"/>
              <a:t>The voltage at Node 0 = 0 (always)</a:t>
            </a:r>
          </a:p>
          <a:p>
            <a:pPr algn="l"/>
            <a:r>
              <a:rPr lang="en-US" altLang="en-US" sz="2400" dirty="0"/>
              <a:t>The other Node numbers are arbitrary</a:t>
            </a:r>
          </a:p>
          <a:p>
            <a:pPr algn="l"/>
            <a:r>
              <a:rPr lang="en-US" altLang="en-US" sz="2400" dirty="0"/>
              <a:t>By convention, Nodes 1, 2, 3 correspond to phase ABC</a:t>
            </a:r>
          </a:p>
          <a:p>
            <a:pPr algn="l"/>
            <a:r>
              <a:rPr lang="en-US" altLang="en-US" sz="2400" dirty="0"/>
              <a:t>	But they don’t have to</a:t>
            </a:r>
          </a:p>
          <a:p>
            <a:pPr algn="l"/>
            <a:r>
              <a:rPr lang="en-US" altLang="en-US" sz="2400" dirty="0"/>
              <a:t>You can have a very large number of nodes at a Bus	</a:t>
            </a:r>
          </a:p>
          <a:p>
            <a:pPr algn="l"/>
            <a:r>
              <a:rPr lang="en-US" altLang="en-US" sz="2400" dirty="0"/>
              <a:t>	They do not have to be pre-declared</a:t>
            </a:r>
          </a:p>
          <a:p>
            <a:pPr algn="l"/>
            <a:endParaRPr lang="en-US" altLang="en-US" sz="2400" dirty="0"/>
          </a:p>
        </p:txBody>
      </p:sp>
      <p:sp>
        <p:nvSpPr>
          <p:cNvPr id="65544" name="Text Box 8"/>
          <p:cNvSpPr txBox="1">
            <a:spLocks noChangeArrowheads="1"/>
          </p:cNvSpPr>
          <p:nvPr/>
        </p:nvSpPr>
        <p:spPr bwMode="auto">
          <a:xfrm>
            <a:off x="3861393" y="2845707"/>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Bus</a:t>
            </a:r>
          </a:p>
        </p:txBody>
      </p:sp>
      <p:sp>
        <p:nvSpPr>
          <p:cNvPr id="65545" name="AutoShape 9"/>
          <p:cNvSpPr>
            <a:spLocks/>
          </p:cNvSpPr>
          <p:nvPr/>
        </p:nvSpPr>
        <p:spPr bwMode="auto">
          <a:xfrm rot="5400000">
            <a:off x="4594818" y="-578530"/>
            <a:ext cx="215900" cy="6527800"/>
          </a:xfrm>
          <a:prstGeom prst="rightBrace">
            <a:avLst>
              <a:gd name="adj1" fmla="val 25196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38564413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en-US"/>
              <a:t>DSS Terminal Definition</a:t>
            </a:r>
          </a:p>
        </p:txBody>
      </p:sp>
      <p:pic>
        <p:nvPicPr>
          <p:cNvPr id="6656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0725" y="1595438"/>
            <a:ext cx="5240338"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Text Box 4"/>
          <p:cNvSpPr txBox="1">
            <a:spLocks noChangeArrowheads="1"/>
          </p:cNvSpPr>
          <p:nvPr/>
        </p:nvSpPr>
        <p:spPr bwMode="auto">
          <a:xfrm>
            <a:off x="1425575" y="5200650"/>
            <a:ext cx="744378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Circuit Elements have one or more </a:t>
            </a:r>
            <a:r>
              <a:rPr lang="en-US" altLang="en-US" i="1"/>
              <a:t>Terminals</a:t>
            </a:r>
            <a:r>
              <a:rPr lang="en-US" altLang="en-US"/>
              <a:t> with 1..N conductors.</a:t>
            </a:r>
          </a:p>
          <a:p>
            <a:r>
              <a:rPr lang="en-US" altLang="en-US" i="1"/>
              <a:t>Conductors</a:t>
            </a:r>
            <a:r>
              <a:rPr lang="en-US" altLang="en-US"/>
              <a:t> connect to </a:t>
            </a:r>
            <a:r>
              <a:rPr lang="en-US" altLang="en-US" i="1"/>
              <a:t>Nodes</a:t>
            </a:r>
            <a:r>
              <a:rPr lang="en-US" altLang="en-US"/>
              <a:t> at a </a:t>
            </a:r>
            <a:r>
              <a:rPr lang="en-US" altLang="en-US" i="1"/>
              <a:t>Bus</a:t>
            </a:r>
          </a:p>
          <a:p>
            <a:r>
              <a:rPr lang="en-US" altLang="en-US"/>
              <a:t>Each </a:t>
            </a:r>
            <a:r>
              <a:rPr lang="en-US" altLang="en-US" i="1"/>
              <a:t>Terminal</a:t>
            </a:r>
            <a:r>
              <a:rPr lang="en-US" altLang="en-US"/>
              <a:t> connects to one and only one </a:t>
            </a:r>
            <a:r>
              <a:rPr lang="en-US" altLang="en-US" i="1"/>
              <a:t>Bus</a:t>
            </a:r>
          </a:p>
        </p:txBody>
      </p:sp>
      <p:sp>
        <p:nvSpPr>
          <p:cNvPr id="66565" name="Text Box 5"/>
          <p:cNvSpPr txBox="1">
            <a:spLocks noChangeArrowheads="1"/>
          </p:cNvSpPr>
          <p:nvPr/>
        </p:nvSpPr>
        <p:spPr bwMode="auto">
          <a:xfrm>
            <a:off x="266700" y="3049588"/>
            <a:ext cx="1455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Conductors</a:t>
            </a:r>
          </a:p>
        </p:txBody>
      </p:sp>
      <p:sp>
        <p:nvSpPr>
          <p:cNvPr id="66566" name="Line 6"/>
          <p:cNvSpPr>
            <a:spLocks noChangeShapeType="1"/>
          </p:cNvSpPr>
          <p:nvPr/>
        </p:nvSpPr>
        <p:spPr bwMode="auto">
          <a:xfrm flipV="1">
            <a:off x="1643063" y="2381250"/>
            <a:ext cx="795337" cy="795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6567" name="Line 7"/>
          <p:cNvSpPr>
            <a:spLocks noChangeShapeType="1"/>
          </p:cNvSpPr>
          <p:nvPr/>
        </p:nvSpPr>
        <p:spPr bwMode="auto">
          <a:xfrm>
            <a:off x="1622425" y="3371850"/>
            <a:ext cx="796925" cy="876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4214516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en-US"/>
              <a:t>Power Delivery Elements</a:t>
            </a:r>
          </a:p>
        </p:txBody>
      </p:sp>
      <p:pic>
        <p:nvPicPr>
          <p:cNvPr id="6758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9388" y="2209800"/>
            <a:ext cx="624522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Text Box 4"/>
          <p:cNvSpPr txBox="1">
            <a:spLocks noChangeArrowheads="1"/>
          </p:cNvSpPr>
          <p:nvPr/>
        </p:nvSpPr>
        <p:spPr bwMode="auto">
          <a:xfrm>
            <a:off x="569913" y="5397500"/>
            <a:ext cx="821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PD Elements are Generally Completely Described by </a:t>
            </a:r>
            <a:r>
              <a:rPr lang="en-US" altLang="en-US" i="1"/>
              <a:t>[Yprim]</a:t>
            </a:r>
          </a:p>
        </p:txBody>
      </p:sp>
    </p:spTree>
    <p:extLst>
      <p:ext uri="{BB962C8B-B14F-4D97-AF65-F5344CB8AC3E}">
        <p14:creationId xmlns:p14="http://schemas.microsoft.com/office/powerpoint/2010/main" val="18275353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en-US" dirty="0"/>
              <a:t>Power Conversion Elements</a:t>
            </a:r>
          </a:p>
        </p:txBody>
      </p:sp>
      <p:sp>
        <p:nvSpPr>
          <p:cNvPr id="4100" name="Rectangle 3"/>
          <p:cNvSpPr>
            <a:spLocks noGrp="1" noChangeArrowheads="1"/>
          </p:cNvSpPr>
          <p:nvPr>
            <p:ph type="body" idx="1"/>
          </p:nvPr>
        </p:nvSpPr>
        <p:spPr>
          <a:xfrm>
            <a:off x="3702050" y="1416050"/>
            <a:ext cx="4981575" cy="4935538"/>
          </a:xfrm>
        </p:spPr>
        <p:txBody>
          <a:bodyPr>
            <a:normAutofit fontScale="92500"/>
          </a:bodyPr>
          <a:lstStyle/>
          <a:p>
            <a:pPr eaLnBrk="1" hangingPunct="1"/>
            <a:r>
              <a:rPr lang="en-US" altLang="en-US" sz="2800" dirty="0"/>
              <a:t>Power Conversion (PC) elements are typically connected in “shunt” with the Power Delivery (PD) elements</a:t>
            </a:r>
          </a:p>
          <a:p>
            <a:pPr eaLnBrk="1" hangingPunct="1"/>
            <a:r>
              <a:rPr lang="en-US" altLang="en-US" sz="2800" dirty="0"/>
              <a:t>PC Elements may be nonlinear</a:t>
            </a:r>
          </a:p>
          <a:p>
            <a:pPr eaLnBrk="1" hangingPunct="1"/>
            <a:r>
              <a:rPr lang="en-US" altLang="en-US" sz="2800" dirty="0"/>
              <a:t>Described some function of V</a:t>
            </a:r>
          </a:p>
          <a:p>
            <a:pPr lvl="1" eaLnBrk="1" hangingPunct="1"/>
            <a:r>
              <a:rPr lang="en-US" altLang="en-US" sz="2400" dirty="0"/>
              <a:t>May be linear</a:t>
            </a:r>
          </a:p>
          <a:p>
            <a:pPr lvl="1" eaLnBrk="1" hangingPunct="1"/>
            <a:r>
              <a:rPr lang="en-US" altLang="en-US" sz="2400" dirty="0"/>
              <a:t>e.g., </a:t>
            </a:r>
            <a:r>
              <a:rPr lang="en-US" altLang="en-US" sz="2400" dirty="0" err="1"/>
              <a:t>Vsource</a:t>
            </a:r>
            <a:r>
              <a:rPr lang="en-US" altLang="en-US" sz="2400" dirty="0"/>
              <a:t>, </a:t>
            </a:r>
            <a:r>
              <a:rPr lang="en-US" altLang="en-US" sz="2400" dirty="0" err="1"/>
              <a:t>Isource</a:t>
            </a:r>
            <a:endParaRPr lang="en-US" altLang="en-US" sz="2400" dirty="0"/>
          </a:p>
          <a:p>
            <a:pPr eaLnBrk="1" hangingPunct="1"/>
            <a:r>
              <a:rPr lang="en-US" altLang="en-US" sz="2800" dirty="0"/>
              <a:t>May have more than one terminal, but typically one</a:t>
            </a:r>
          </a:p>
          <a:p>
            <a:pPr lvl="1" eaLnBrk="1" hangingPunct="1"/>
            <a:r>
              <a:rPr lang="en-US" altLang="en-US" sz="2400" dirty="0"/>
              <a:t>Load, generator, storage, etc.</a:t>
            </a:r>
          </a:p>
        </p:txBody>
      </p:sp>
      <p:pic>
        <p:nvPicPr>
          <p:cNvPr id="4101"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7900" y="2028825"/>
            <a:ext cx="2403475" cy="396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5"/>
          <p:cNvSpPr>
            <a:spLocks noChangeArrowheads="1"/>
          </p:cNvSpPr>
          <p:nvPr/>
        </p:nvSpPr>
        <p:spPr bwMode="auto">
          <a:xfrm>
            <a:off x="900113" y="1479550"/>
            <a:ext cx="2516187"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1300">
                <a:solidFill>
                  <a:schemeClr val="tx1"/>
                </a:solidFill>
                <a:ea typeface="Times New Roman" panose="02020603050405020304" pitchFamily="18" charset="0"/>
                <a:cs typeface="Arial" panose="020B0604020202020204" pitchFamily="34" charset="0"/>
              </a:rPr>
              <a:t>I</a:t>
            </a:r>
            <a:r>
              <a:rPr lang="en-US" altLang="en-US" sz="1300" baseline="-30000">
                <a:solidFill>
                  <a:schemeClr val="tx1"/>
                </a:solidFill>
                <a:ea typeface="Times New Roman" panose="02020603050405020304" pitchFamily="18" charset="0"/>
                <a:cs typeface="Arial" panose="020B0604020202020204" pitchFamily="34" charset="0"/>
              </a:rPr>
              <a:t>Term</a:t>
            </a:r>
            <a:r>
              <a:rPr lang="en-US" altLang="en-US" sz="1300">
                <a:solidFill>
                  <a:schemeClr val="tx1"/>
                </a:solidFill>
                <a:ea typeface="Times New Roman" panose="02020603050405020304" pitchFamily="18" charset="0"/>
                <a:cs typeface="Arial" panose="020B0604020202020204" pitchFamily="34" charset="0"/>
              </a:rPr>
              <a:t>(t)  = </a:t>
            </a:r>
            <a:r>
              <a:rPr lang="en-US" altLang="en-US" sz="1300" b="1">
                <a:solidFill>
                  <a:schemeClr val="tx1"/>
                </a:solidFill>
                <a:ea typeface="Times New Roman" panose="02020603050405020304" pitchFamily="18" charset="0"/>
                <a:cs typeface="Arial" panose="020B0604020202020204" pitchFamily="34" charset="0"/>
              </a:rPr>
              <a:t>F(V</a:t>
            </a:r>
            <a:r>
              <a:rPr lang="en-US" altLang="en-US" sz="1300" baseline="-30000">
                <a:solidFill>
                  <a:schemeClr val="tx1"/>
                </a:solidFill>
                <a:ea typeface="Times New Roman" panose="02020603050405020304" pitchFamily="18" charset="0"/>
                <a:cs typeface="Arial" panose="020B0604020202020204" pitchFamily="34" charset="0"/>
              </a:rPr>
              <a:t>Term</a:t>
            </a:r>
            <a:r>
              <a:rPr lang="en-US" altLang="en-US" sz="1300">
                <a:solidFill>
                  <a:schemeClr val="tx1"/>
                </a:solidFill>
                <a:ea typeface="Times New Roman" panose="02020603050405020304" pitchFamily="18" charset="0"/>
                <a:cs typeface="Arial" panose="020B0604020202020204" pitchFamily="34" charset="0"/>
              </a:rPr>
              <a:t>, [State], t)</a:t>
            </a:r>
            <a:endParaRPr lang="en-US" altLang="en-US" sz="2000">
              <a:solidFill>
                <a:schemeClr val="tx1"/>
              </a:solidFill>
              <a:ea typeface="Times New Roman" panose="02020603050405020304" pitchFamily="18" charset="0"/>
              <a:cs typeface="Arial" panose="020B0604020202020204" pitchFamily="34" charset="0"/>
            </a:endParaRPr>
          </a:p>
        </p:txBody>
      </p:sp>
      <p:sp>
        <p:nvSpPr>
          <p:cNvPr id="4103" name="Rectangle 6"/>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spcBef>
                <a:spcPct val="0"/>
              </a:spcBef>
            </a:pPr>
            <a:endParaRPr lang="en-US" altLang="en-US" sz="1800">
              <a:solidFill>
                <a:schemeClr val="tx1"/>
              </a:solidFill>
            </a:endParaRPr>
          </a:p>
        </p:txBody>
      </p:sp>
      <p:graphicFrame>
        <p:nvGraphicFramePr>
          <p:cNvPr id="4098" name="Object 2"/>
          <p:cNvGraphicFramePr>
            <a:graphicFrameLocks noChangeAspect="1"/>
          </p:cNvGraphicFramePr>
          <p:nvPr/>
        </p:nvGraphicFramePr>
        <p:xfrm>
          <a:off x="1282700" y="4086225"/>
          <a:ext cx="415925" cy="609600"/>
        </p:xfrm>
        <a:graphic>
          <a:graphicData uri="http://schemas.openxmlformats.org/presentationml/2006/ole">
            <mc:AlternateContent xmlns:mc="http://schemas.openxmlformats.org/markup-compatibility/2006">
              <mc:Choice xmlns:v="urn:schemas-microsoft-com:vml" Requires="v">
                <p:oleObj spid="_x0000_s2062" name="Equation" r:id="rId5" imgW="266469" imgH="393359" progId="Equation.3">
                  <p:embed/>
                </p:oleObj>
              </mc:Choice>
              <mc:Fallback>
                <p:oleObj name="Equation" r:id="rId5" imgW="266469" imgH="393359" progId="Equation.3">
                  <p:embed/>
                  <p:pic>
                    <p:nvPicPr>
                      <p:cNvPr id="4098"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2700" y="4086225"/>
                        <a:ext cx="4159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214219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sz="quarter" idx="1"/>
          </p:nvPr>
        </p:nvSpPr>
        <p:spPr/>
        <p:txBody>
          <a:bodyPr/>
          <a:lstStyle/>
          <a:p>
            <a:endParaRPr lang="en-US" dirty="0"/>
          </a:p>
        </p:txBody>
      </p:sp>
      <p:sp>
        <p:nvSpPr>
          <p:cNvPr id="4" name="Title 3"/>
          <p:cNvSpPr>
            <a:spLocks noGrp="1"/>
          </p:cNvSpPr>
          <p:nvPr>
            <p:ph type="ctrTitle" sz="quarter"/>
          </p:nvPr>
        </p:nvSpPr>
        <p:spPr>
          <a:xfrm>
            <a:off x="455190" y="1280160"/>
            <a:ext cx="4572000" cy="2651760"/>
          </a:xfrm>
        </p:spPr>
        <p:txBody>
          <a:bodyPr/>
          <a:lstStyle/>
          <a:p>
            <a:r>
              <a:rPr lang="en-US" dirty="0"/>
              <a:t>Scripting Basics</a:t>
            </a:r>
          </a:p>
        </p:txBody>
      </p:sp>
    </p:spTree>
    <p:extLst>
      <p:ext uri="{BB962C8B-B14F-4D97-AF65-F5344CB8AC3E}">
        <p14:creationId xmlns:p14="http://schemas.microsoft.com/office/powerpoint/2010/main" val="3458358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ltLang="en-US"/>
              <a:t>Scripting</a:t>
            </a:r>
          </a:p>
        </p:txBody>
      </p:sp>
      <p:sp>
        <p:nvSpPr>
          <p:cNvPr id="90115" name="Rectangle 3"/>
          <p:cNvSpPr>
            <a:spLocks noGrp="1" noChangeArrowheads="1"/>
          </p:cNvSpPr>
          <p:nvPr>
            <p:ph type="body" idx="1"/>
          </p:nvPr>
        </p:nvSpPr>
        <p:spPr/>
        <p:txBody>
          <a:bodyPr/>
          <a:lstStyle/>
          <a:p>
            <a:pPr eaLnBrk="1" hangingPunct="1"/>
            <a:r>
              <a:rPr lang="en-US" altLang="en-US"/>
              <a:t>OpenDSS is a </a:t>
            </a:r>
            <a:r>
              <a:rPr lang="en-US" altLang="en-US" u="sng"/>
              <a:t>scriptable solution engine</a:t>
            </a:r>
          </a:p>
          <a:p>
            <a:pPr eaLnBrk="1" hangingPunct="1"/>
            <a:r>
              <a:rPr lang="en-US" altLang="en-US"/>
              <a:t>Scripts</a:t>
            </a:r>
          </a:p>
          <a:p>
            <a:pPr lvl="1" eaLnBrk="1" hangingPunct="1"/>
            <a:r>
              <a:rPr lang="en-US" altLang="en-US"/>
              <a:t>Series of commands</a:t>
            </a:r>
          </a:p>
          <a:p>
            <a:pPr lvl="1" eaLnBrk="1" hangingPunct="1"/>
            <a:r>
              <a:rPr lang="en-US" altLang="en-US"/>
              <a:t>From text files</a:t>
            </a:r>
          </a:p>
          <a:p>
            <a:pPr lvl="1" eaLnBrk="1" hangingPunct="1"/>
            <a:r>
              <a:rPr lang="en-US" altLang="en-US"/>
              <a:t>From edit forms in OpenDSS.EXE</a:t>
            </a:r>
          </a:p>
          <a:p>
            <a:pPr lvl="1" eaLnBrk="1" hangingPunct="1"/>
            <a:r>
              <a:rPr lang="en-US" altLang="en-US"/>
              <a:t>From another program through COM interface</a:t>
            </a:r>
          </a:p>
          <a:p>
            <a:pPr lvl="2" eaLnBrk="1" hangingPunct="1"/>
            <a:r>
              <a:rPr lang="en-US" altLang="en-US"/>
              <a:t>e. g., This is how you would do looping</a:t>
            </a:r>
          </a:p>
          <a:p>
            <a:pPr eaLnBrk="1" hangingPunct="1"/>
            <a:r>
              <a:rPr lang="en-US" altLang="en-US"/>
              <a:t>Scripts define circuits</a:t>
            </a:r>
          </a:p>
          <a:p>
            <a:pPr eaLnBrk="1" hangingPunct="1"/>
            <a:r>
              <a:rPr lang="en-US" altLang="en-US"/>
              <a:t>Scripts control solution of circuits</a:t>
            </a:r>
          </a:p>
          <a:p>
            <a:pPr eaLnBrk="1" hangingPunct="1"/>
            <a:r>
              <a:rPr lang="en-US" altLang="en-US"/>
              <a:t>Scripts specify output, etc.</a:t>
            </a:r>
          </a:p>
        </p:txBody>
      </p:sp>
    </p:spTree>
    <p:extLst>
      <p:ext uri="{BB962C8B-B14F-4D97-AF65-F5344CB8AC3E}">
        <p14:creationId xmlns:p14="http://schemas.microsoft.com/office/powerpoint/2010/main" val="5601953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en-US"/>
              <a:t>Command Syntax</a:t>
            </a:r>
          </a:p>
        </p:txBody>
      </p:sp>
      <p:sp>
        <p:nvSpPr>
          <p:cNvPr id="91139" name="Rectangle 3"/>
          <p:cNvSpPr>
            <a:spLocks noGrp="1" noChangeArrowheads="1"/>
          </p:cNvSpPr>
          <p:nvPr>
            <p:ph type="body" idx="1"/>
          </p:nvPr>
        </p:nvSpPr>
        <p:spPr>
          <a:xfrm>
            <a:off x="457200" y="1416050"/>
            <a:ext cx="8534400" cy="4935538"/>
          </a:xfrm>
        </p:spPr>
        <p:txBody>
          <a:bodyPr/>
          <a:lstStyle/>
          <a:p>
            <a:pPr eaLnBrk="1" hangingPunct="1"/>
            <a:r>
              <a:rPr lang="en-US" altLang="en-US" i="1">
                <a:solidFill>
                  <a:schemeClr val="tx2"/>
                </a:solidFill>
              </a:rPr>
              <a:t>Command   parm1,  parm2   parm3   parm 4 ….</a:t>
            </a:r>
          </a:p>
          <a:p>
            <a:pPr eaLnBrk="1" hangingPunct="1"/>
            <a:endParaRPr lang="en-US" altLang="en-US" i="1"/>
          </a:p>
          <a:p>
            <a:pPr eaLnBrk="1" hangingPunct="1"/>
            <a:r>
              <a:rPr lang="en-US" altLang="en-US"/>
              <a:t>Parameters may be </a:t>
            </a:r>
            <a:r>
              <a:rPr lang="en-US" altLang="en-US" u="sng"/>
              <a:t>positional</a:t>
            </a:r>
            <a:r>
              <a:rPr lang="en-US" altLang="en-US"/>
              <a:t> or </a:t>
            </a:r>
            <a:r>
              <a:rPr lang="en-US" altLang="en-US" u="sng"/>
              <a:t>named</a:t>
            </a:r>
            <a:r>
              <a:rPr lang="en-US" altLang="en-US"/>
              <a:t> (tagged). </a:t>
            </a:r>
          </a:p>
          <a:p>
            <a:pPr eaLnBrk="1" hangingPunct="1"/>
            <a:r>
              <a:rPr lang="en-US" altLang="en-US"/>
              <a:t>If named, an "</a:t>
            </a:r>
            <a:r>
              <a:rPr lang="en-US" altLang="en-US" b="1"/>
              <a:t>=</a:t>
            </a:r>
            <a:r>
              <a:rPr lang="en-US" altLang="en-US"/>
              <a:t>" sign is expected</a:t>
            </a:r>
            <a:r>
              <a:rPr lang="en-US" altLang="en-US" i="1"/>
              <a:t>.  </a:t>
            </a:r>
          </a:p>
          <a:p>
            <a:pPr lvl="1" eaLnBrk="1" hangingPunct="1"/>
            <a:r>
              <a:rPr lang="en-US" altLang="en-US" b="1" i="1">
                <a:solidFill>
                  <a:schemeClr val="tx2"/>
                </a:solidFill>
              </a:rPr>
              <a:t>Name=value</a:t>
            </a:r>
            <a:r>
              <a:rPr lang="en-US" altLang="en-US" i="1"/>
              <a:t>  (this is the named form)</a:t>
            </a:r>
          </a:p>
          <a:p>
            <a:pPr lvl="1" eaLnBrk="1" hangingPunct="1"/>
            <a:r>
              <a:rPr lang="en-US" altLang="en-US" b="1" i="1">
                <a:solidFill>
                  <a:schemeClr val="tx2"/>
                </a:solidFill>
              </a:rPr>
              <a:t>Value</a:t>
            </a:r>
            <a:r>
              <a:rPr lang="en-US" altLang="en-US" i="1"/>
              <a:t>    (value alone in positional form)</a:t>
            </a:r>
          </a:p>
          <a:p>
            <a:pPr eaLnBrk="1" hangingPunct="1"/>
            <a:r>
              <a:rPr lang="en-US" altLang="en-US" i="1"/>
              <a:t>For example, the following two commands are equivalent:</a:t>
            </a:r>
          </a:p>
          <a:p>
            <a:pPr lvl="1" eaLnBrk="1" hangingPunct="1"/>
            <a:r>
              <a:rPr lang="en-US" altLang="en-US" sz="1400" b="1" i="1">
                <a:solidFill>
                  <a:schemeClr val="tx2"/>
                </a:solidFill>
                <a:latin typeface="Courier New" panose="02070309020205020404" pitchFamily="49" charset="0"/>
              </a:rPr>
              <a:t>New Object="Line.First Line" Bus1=b1240  Bus2=32  LineCode=336ACSR, …</a:t>
            </a:r>
          </a:p>
          <a:p>
            <a:pPr lvl="1" eaLnBrk="1" hangingPunct="1"/>
            <a:r>
              <a:rPr lang="en-US" altLang="en-US" sz="1400" b="1" i="1">
                <a:solidFill>
                  <a:schemeClr val="tx2"/>
                </a:solidFill>
                <a:latin typeface="Courier New" panose="02070309020205020404" pitchFamily="49" charset="0"/>
              </a:rPr>
              <a:t>New  “Line.First Line”,  b1240   32   336ACSR</a:t>
            </a:r>
            <a:r>
              <a:rPr lang="en-US" altLang="en-US" sz="1400" b="1" i="1">
                <a:latin typeface="Courier New" panose="02070309020205020404" pitchFamily="49" charset="0"/>
              </a:rPr>
              <a:t>, …</a:t>
            </a:r>
          </a:p>
        </p:txBody>
      </p:sp>
      <p:sp>
        <p:nvSpPr>
          <p:cNvPr id="91140" name="Text Box 4"/>
          <p:cNvSpPr txBox="1">
            <a:spLocks noChangeArrowheads="1"/>
          </p:cNvSpPr>
          <p:nvPr/>
        </p:nvSpPr>
        <p:spPr bwMode="auto">
          <a:xfrm>
            <a:off x="2986088" y="5876925"/>
            <a:ext cx="3352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Comma or white space</a:t>
            </a:r>
          </a:p>
        </p:txBody>
      </p:sp>
      <p:sp>
        <p:nvSpPr>
          <p:cNvPr id="91141" name="Line 5"/>
          <p:cNvSpPr>
            <a:spLocks noChangeShapeType="1"/>
          </p:cNvSpPr>
          <p:nvPr/>
        </p:nvSpPr>
        <p:spPr bwMode="auto">
          <a:xfrm flipH="1" flipV="1">
            <a:off x="3581400" y="5410200"/>
            <a:ext cx="160338" cy="4175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91142" name="Line 6"/>
          <p:cNvSpPr>
            <a:spLocks noChangeShapeType="1"/>
          </p:cNvSpPr>
          <p:nvPr/>
        </p:nvSpPr>
        <p:spPr bwMode="auto">
          <a:xfrm flipV="1">
            <a:off x="4973638" y="5334000"/>
            <a:ext cx="55562" cy="4746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28465737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en-US"/>
              <a:t>Delimiters</a:t>
            </a:r>
          </a:p>
        </p:txBody>
      </p:sp>
      <p:sp>
        <p:nvSpPr>
          <p:cNvPr id="92163" name="Rectangle 3"/>
          <p:cNvSpPr>
            <a:spLocks noGrp="1" noChangeArrowheads="1"/>
          </p:cNvSpPr>
          <p:nvPr>
            <p:ph type="body" idx="1"/>
          </p:nvPr>
        </p:nvSpPr>
        <p:spPr/>
        <p:txBody>
          <a:bodyPr/>
          <a:lstStyle/>
          <a:p>
            <a:pPr eaLnBrk="1" hangingPunct="1"/>
            <a:r>
              <a:rPr lang="en-US" altLang="en-US"/>
              <a:t>Array or string delimiter pairs:		</a:t>
            </a:r>
            <a:r>
              <a:rPr lang="en-US" altLang="en-US" b="1">
                <a:solidFill>
                  <a:schemeClr val="tx2"/>
                </a:solidFill>
              </a:rPr>
              <a:t>[ ] , { },( ),“ “,‘ ‘</a:t>
            </a:r>
          </a:p>
          <a:p>
            <a:pPr eaLnBrk="1" hangingPunct="1"/>
            <a:r>
              <a:rPr lang="en-US" altLang="en-US"/>
              <a:t>Matrix row delimiter:			</a:t>
            </a:r>
            <a:r>
              <a:rPr lang="en-US" altLang="en-US" b="1">
                <a:solidFill>
                  <a:schemeClr val="tx2"/>
                </a:solidFill>
              </a:rPr>
              <a:t>|</a:t>
            </a:r>
          </a:p>
          <a:p>
            <a:pPr eaLnBrk="1" hangingPunct="1"/>
            <a:r>
              <a:rPr lang="en-US" altLang="en-US"/>
              <a:t>Value delimiters:				</a:t>
            </a:r>
            <a:r>
              <a:rPr lang="en-US" altLang="en-US" b="1">
                <a:solidFill>
                  <a:schemeClr val="tx2"/>
                </a:solidFill>
              </a:rPr>
              <a:t>,</a:t>
            </a:r>
            <a:r>
              <a:rPr lang="en-US" altLang="en-US">
                <a:solidFill>
                  <a:schemeClr val="tx2"/>
                </a:solidFill>
              </a:rPr>
              <a:t> (comma)</a:t>
            </a:r>
            <a:br>
              <a:rPr lang="en-US" altLang="en-US"/>
            </a:br>
            <a:r>
              <a:rPr lang="en-US" altLang="en-US"/>
              <a:t>			</a:t>
            </a:r>
            <a:r>
              <a:rPr lang="en-US" altLang="en-US">
                <a:solidFill>
                  <a:schemeClr val="tx2"/>
                </a:solidFill>
              </a:rPr>
              <a:t>any white space (tab or space)</a:t>
            </a:r>
          </a:p>
          <a:p>
            <a:pPr eaLnBrk="1" hangingPunct="1"/>
            <a:r>
              <a:rPr lang="en-US" altLang="en-US"/>
              <a:t>Class, Object, Bus, or Node delimiter:	</a:t>
            </a:r>
            <a:r>
              <a:rPr lang="en-US" altLang="en-US" b="1">
                <a:solidFill>
                  <a:schemeClr val="tx2"/>
                </a:solidFill>
              </a:rPr>
              <a:t>.</a:t>
            </a:r>
            <a:r>
              <a:rPr lang="en-US" altLang="en-US">
                <a:solidFill>
                  <a:schemeClr val="tx2"/>
                </a:solidFill>
              </a:rPr>
              <a:t> (period)</a:t>
            </a:r>
          </a:p>
          <a:p>
            <a:pPr eaLnBrk="1" hangingPunct="1"/>
            <a:r>
              <a:rPr lang="en-US" altLang="en-US"/>
              <a:t>Keyword / value separator:		</a:t>
            </a:r>
            <a:r>
              <a:rPr lang="en-US" altLang="en-US" b="1">
                <a:solidFill>
                  <a:schemeClr val="tx2"/>
                </a:solidFill>
              </a:rPr>
              <a:t>=</a:t>
            </a:r>
          </a:p>
          <a:p>
            <a:pPr eaLnBrk="1" hangingPunct="1"/>
            <a:r>
              <a:rPr lang="en-US" altLang="en-US"/>
              <a:t>Continuation of previous line:		</a:t>
            </a:r>
            <a:r>
              <a:rPr lang="en-US" altLang="en-US" b="1">
                <a:solidFill>
                  <a:schemeClr val="tx2"/>
                </a:solidFill>
              </a:rPr>
              <a:t>~</a:t>
            </a:r>
            <a:r>
              <a:rPr lang="en-US" altLang="en-US">
                <a:solidFill>
                  <a:schemeClr val="tx2"/>
                </a:solidFill>
              </a:rPr>
              <a:t> (More)</a:t>
            </a:r>
          </a:p>
          <a:p>
            <a:pPr eaLnBrk="1" hangingPunct="1"/>
            <a:r>
              <a:rPr lang="en-US" altLang="en-US"/>
              <a:t>Comment line:				</a:t>
            </a:r>
            <a:r>
              <a:rPr lang="en-US" altLang="en-US" b="1">
                <a:solidFill>
                  <a:schemeClr val="tx2"/>
                </a:solidFill>
              </a:rPr>
              <a:t>//</a:t>
            </a:r>
          </a:p>
          <a:p>
            <a:pPr eaLnBrk="1" hangingPunct="1"/>
            <a:r>
              <a:rPr lang="en-US" altLang="en-US"/>
              <a:t>In-line comment:				</a:t>
            </a:r>
            <a:r>
              <a:rPr lang="en-US" altLang="en-US" b="1">
                <a:solidFill>
                  <a:schemeClr val="tx2"/>
                </a:solidFill>
              </a:rPr>
              <a:t>!</a:t>
            </a:r>
          </a:p>
          <a:p>
            <a:pPr eaLnBrk="1" hangingPunct="1"/>
            <a:r>
              <a:rPr lang="en-US" altLang="en-US"/>
              <a:t>Query a property:				</a:t>
            </a:r>
            <a:r>
              <a:rPr lang="en-US" altLang="en-US" b="1">
                <a:solidFill>
                  <a:schemeClr val="tx2"/>
                </a:solidFill>
              </a:rPr>
              <a:t>?</a:t>
            </a:r>
          </a:p>
        </p:txBody>
      </p:sp>
    </p:spTree>
    <p:extLst>
      <p:ext uri="{BB962C8B-B14F-4D97-AF65-F5344CB8AC3E}">
        <p14:creationId xmlns:p14="http://schemas.microsoft.com/office/powerpoint/2010/main" val="2875573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54FF-CED3-433A-9238-6ED899E6016D}"/>
              </a:ext>
            </a:extLst>
          </p:cNvPr>
          <p:cNvSpPr>
            <a:spLocks noGrp="1"/>
          </p:cNvSpPr>
          <p:nvPr>
            <p:ph type="title"/>
          </p:nvPr>
        </p:nvSpPr>
        <p:spPr/>
        <p:txBody>
          <a:bodyPr>
            <a:normAutofit/>
          </a:bodyPr>
          <a:lstStyle/>
          <a:p>
            <a:r>
              <a:rPr lang="en-US" dirty="0"/>
              <a:t>Highlighting a Few Capabilities</a:t>
            </a:r>
            <a:endParaRPr lang="en-US" i="1" dirty="0"/>
          </a:p>
        </p:txBody>
      </p:sp>
      <p:graphicFrame>
        <p:nvGraphicFramePr>
          <p:cNvPr id="4" name="Diagram 3">
            <a:extLst>
              <a:ext uri="{FF2B5EF4-FFF2-40B4-BE49-F238E27FC236}">
                <a16:creationId xmlns:a16="http://schemas.microsoft.com/office/drawing/2014/main" id="{1596A178-84DA-48D6-87AF-A8EC369826DE}"/>
              </a:ext>
            </a:extLst>
          </p:cNvPr>
          <p:cNvGraphicFramePr/>
          <p:nvPr>
            <p:extLst/>
          </p:nvPr>
        </p:nvGraphicFramePr>
        <p:xfrm>
          <a:off x="348343" y="1407319"/>
          <a:ext cx="3989614" cy="4383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958AB65D-E703-4DB7-BDB0-F36ED7F14877}"/>
              </a:ext>
            </a:extLst>
          </p:cNvPr>
          <p:cNvGraphicFramePr/>
          <p:nvPr>
            <p:extLst/>
          </p:nvPr>
        </p:nvGraphicFramePr>
        <p:xfrm>
          <a:off x="5105401" y="1471613"/>
          <a:ext cx="3916250" cy="413310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8" name="Straight Connector 17">
            <a:extLst>
              <a:ext uri="{FF2B5EF4-FFF2-40B4-BE49-F238E27FC236}">
                <a16:creationId xmlns:a16="http://schemas.microsoft.com/office/drawing/2014/main" id="{BF8ADF31-FF28-427E-97BF-3DF2D364F50E}"/>
              </a:ext>
            </a:extLst>
          </p:cNvPr>
          <p:cNvCxnSpPr/>
          <p:nvPr/>
        </p:nvCxnSpPr>
        <p:spPr bwMode="auto">
          <a:xfrm>
            <a:off x="108857" y="188038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B413846C-0270-4BE1-98D5-3F00734408DC}"/>
              </a:ext>
            </a:extLst>
          </p:cNvPr>
          <p:cNvCxnSpPr/>
          <p:nvPr/>
        </p:nvCxnSpPr>
        <p:spPr bwMode="auto">
          <a:xfrm>
            <a:off x="108857" y="20494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6D682E0C-44F6-4CFA-9755-A29E1FFACC10}"/>
              </a:ext>
            </a:extLst>
          </p:cNvPr>
          <p:cNvCxnSpPr/>
          <p:nvPr/>
        </p:nvCxnSpPr>
        <p:spPr bwMode="auto">
          <a:xfrm>
            <a:off x="108857" y="2187562"/>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392BB0A3-8C46-4BB8-A35C-EC2DC50CE3BD}"/>
              </a:ext>
            </a:extLst>
          </p:cNvPr>
          <p:cNvCxnSpPr/>
          <p:nvPr/>
        </p:nvCxnSpPr>
        <p:spPr bwMode="auto">
          <a:xfrm>
            <a:off x="108857" y="23542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2" name="Straight Connector 21">
            <a:extLst>
              <a:ext uri="{FF2B5EF4-FFF2-40B4-BE49-F238E27FC236}">
                <a16:creationId xmlns:a16="http://schemas.microsoft.com/office/drawing/2014/main" id="{D32E42B8-5A44-4E52-AADA-2DC13B28FB0B}"/>
              </a:ext>
            </a:extLst>
          </p:cNvPr>
          <p:cNvCxnSpPr/>
          <p:nvPr/>
        </p:nvCxnSpPr>
        <p:spPr bwMode="auto">
          <a:xfrm>
            <a:off x="108857" y="329008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843D39CD-35B3-4781-A4DF-C76686D082E3}"/>
              </a:ext>
            </a:extLst>
          </p:cNvPr>
          <p:cNvCxnSpPr/>
          <p:nvPr/>
        </p:nvCxnSpPr>
        <p:spPr bwMode="auto">
          <a:xfrm>
            <a:off x="108857" y="3571068"/>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2059C6DE-4C19-434C-B3C0-AC241F5933D6}"/>
              </a:ext>
            </a:extLst>
          </p:cNvPr>
          <p:cNvCxnSpPr/>
          <p:nvPr/>
        </p:nvCxnSpPr>
        <p:spPr bwMode="auto">
          <a:xfrm>
            <a:off x="108857" y="4037793"/>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269C9367-4979-4454-91C0-79426F7E0F70}"/>
              </a:ext>
            </a:extLst>
          </p:cNvPr>
          <p:cNvCxnSpPr/>
          <p:nvPr/>
        </p:nvCxnSpPr>
        <p:spPr bwMode="auto">
          <a:xfrm>
            <a:off x="108857" y="4364024"/>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8101139E-0965-4FB3-8542-F79452B4EA38}"/>
              </a:ext>
            </a:extLst>
          </p:cNvPr>
          <p:cNvCxnSpPr/>
          <p:nvPr/>
        </p:nvCxnSpPr>
        <p:spPr bwMode="auto">
          <a:xfrm>
            <a:off x="108857" y="5285568"/>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D46D0882-5360-410E-AB90-26F2F823B7DB}"/>
              </a:ext>
            </a:extLst>
          </p:cNvPr>
          <p:cNvCxnSpPr/>
          <p:nvPr/>
        </p:nvCxnSpPr>
        <p:spPr bwMode="auto">
          <a:xfrm>
            <a:off x="108857" y="5445112"/>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B841E355-53B7-41DC-833A-988550907FA1}"/>
              </a:ext>
            </a:extLst>
          </p:cNvPr>
          <p:cNvCxnSpPr/>
          <p:nvPr/>
        </p:nvCxnSpPr>
        <p:spPr bwMode="auto">
          <a:xfrm>
            <a:off x="108857" y="5599145"/>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CE8848CA-0095-43A8-88A9-7F2178899ECF}"/>
              </a:ext>
            </a:extLst>
          </p:cNvPr>
          <p:cNvCxnSpPr/>
          <p:nvPr/>
        </p:nvCxnSpPr>
        <p:spPr bwMode="auto">
          <a:xfrm>
            <a:off x="4865914" y="4706177"/>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A65FE1BF-D8AA-485D-BEA1-3109D3D0E069}"/>
              </a:ext>
            </a:extLst>
          </p:cNvPr>
          <p:cNvCxnSpPr/>
          <p:nvPr/>
        </p:nvCxnSpPr>
        <p:spPr bwMode="auto">
          <a:xfrm>
            <a:off x="4865914" y="4549014"/>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2210267A-A949-4E70-9C0C-31316A21B41D}"/>
              </a:ext>
            </a:extLst>
          </p:cNvPr>
          <p:cNvCxnSpPr/>
          <p:nvPr/>
        </p:nvCxnSpPr>
        <p:spPr bwMode="auto">
          <a:xfrm>
            <a:off x="4865914" y="4389470"/>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C1DA73CD-0EC9-4251-9CCC-4FDFD9D57CDD}"/>
              </a:ext>
            </a:extLst>
          </p:cNvPr>
          <p:cNvCxnSpPr/>
          <p:nvPr/>
        </p:nvCxnSpPr>
        <p:spPr bwMode="auto">
          <a:xfrm>
            <a:off x="4865914" y="4227545"/>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17FCD315-97A3-423D-B945-A82F5687FC48}"/>
              </a:ext>
            </a:extLst>
          </p:cNvPr>
          <p:cNvCxnSpPr/>
          <p:nvPr/>
        </p:nvCxnSpPr>
        <p:spPr bwMode="auto">
          <a:xfrm>
            <a:off x="4865914" y="34591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27317016-107F-4F8D-8C3B-9A5C953562A9}"/>
              </a:ext>
            </a:extLst>
          </p:cNvPr>
          <p:cNvCxnSpPr/>
          <p:nvPr/>
        </p:nvCxnSpPr>
        <p:spPr bwMode="auto">
          <a:xfrm>
            <a:off x="4865914" y="219866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6B370AEC-B21D-498D-B6F6-BFDF0DFA0BA7}"/>
              </a:ext>
            </a:extLst>
          </p:cNvPr>
          <p:cNvCxnSpPr/>
          <p:nvPr/>
        </p:nvCxnSpPr>
        <p:spPr bwMode="auto">
          <a:xfrm>
            <a:off x="4865914" y="20494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FF42E891-99DB-46FF-8AB2-88DCE71BE1B3}"/>
              </a:ext>
            </a:extLst>
          </p:cNvPr>
          <p:cNvCxnSpPr/>
          <p:nvPr/>
        </p:nvCxnSpPr>
        <p:spPr bwMode="auto">
          <a:xfrm>
            <a:off x="4865914" y="3290081"/>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FE2A4569-DDB5-45E1-83AB-7498A7484097}"/>
              </a:ext>
            </a:extLst>
          </p:cNvPr>
          <p:cNvCxnSpPr/>
          <p:nvPr/>
        </p:nvCxnSpPr>
        <p:spPr bwMode="auto">
          <a:xfrm>
            <a:off x="4865914" y="5337956"/>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FA2FBC28-EF5E-4978-8B38-EE2E6A43BC8E}"/>
              </a:ext>
            </a:extLst>
          </p:cNvPr>
          <p:cNvCxnSpPr/>
          <p:nvPr/>
        </p:nvCxnSpPr>
        <p:spPr bwMode="auto">
          <a:xfrm>
            <a:off x="4865914" y="5498462"/>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96368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par>
                                <p:cTn id="49" presetID="10"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50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10" presetClass="entr" presetSubtype="0"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par>
                                <p:cTn id="65" presetID="10"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childTnLst>
                                </p:cTn>
                              </p:par>
                              <p:par>
                                <p:cTn id="68" presetID="10" presetClass="entr" presetSubtype="0"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500"/>
                                        <p:tgtEl>
                                          <p:spTgt spid="3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en-US"/>
              <a:t>Array and Matrix Parameters</a:t>
            </a:r>
          </a:p>
        </p:txBody>
      </p:sp>
      <p:sp>
        <p:nvSpPr>
          <p:cNvPr id="93187" name="Rectangle 3"/>
          <p:cNvSpPr>
            <a:spLocks noGrp="1" noChangeArrowheads="1"/>
          </p:cNvSpPr>
          <p:nvPr>
            <p:ph type="body" idx="1"/>
          </p:nvPr>
        </p:nvSpPr>
        <p:spPr/>
        <p:txBody>
          <a:bodyPr/>
          <a:lstStyle/>
          <a:p>
            <a:pPr eaLnBrk="1" hangingPunct="1"/>
            <a:r>
              <a:rPr lang="en-US" altLang="en-US"/>
              <a:t>Array</a:t>
            </a:r>
          </a:p>
          <a:p>
            <a:pPr lvl="1" eaLnBrk="1" hangingPunct="1"/>
            <a:r>
              <a:rPr lang="en-US" altLang="en-US" b="1">
                <a:solidFill>
                  <a:schemeClr val="tx2"/>
                </a:solidFill>
              </a:rPr>
              <a:t>kvs = [115, 6.6, 22]</a:t>
            </a:r>
          </a:p>
          <a:p>
            <a:pPr lvl="1" eaLnBrk="1" hangingPunct="1"/>
            <a:r>
              <a:rPr lang="en-US" altLang="en-US" b="1">
                <a:solidFill>
                  <a:schemeClr val="tx2"/>
                </a:solidFill>
              </a:rPr>
              <a:t>kvas=[20000  16000 16000]</a:t>
            </a:r>
          </a:p>
          <a:p>
            <a:pPr eaLnBrk="1" hangingPunct="1"/>
            <a:endParaRPr lang="en-US" altLang="en-US" b="1">
              <a:solidFill>
                <a:schemeClr val="tx2"/>
              </a:solidFill>
            </a:endParaRPr>
          </a:p>
          <a:p>
            <a:pPr eaLnBrk="1" hangingPunct="1"/>
            <a:r>
              <a:rPr lang="en-US" altLang="en-US"/>
              <a:t>Matrix</a:t>
            </a:r>
          </a:p>
          <a:p>
            <a:pPr lvl="1" eaLnBrk="1" hangingPunct="1"/>
            <a:r>
              <a:rPr lang="en-US" altLang="en-US" b="1" i="1"/>
              <a:t>(3x3 matrix)</a:t>
            </a:r>
            <a:endParaRPr lang="en-US" altLang="en-US"/>
          </a:p>
          <a:p>
            <a:pPr lvl="2" eaLnBrk="1" hangingPunct="1"/>
            <a:r>
              <a:rPr lang="en-US" altLang="en-US" b="1">
                <a:solidFill>
                  <a:schemeClr val="tx2"/>
                </a:solidFill>
              </a:rPr>
              <a:t>Xmatrix=[1.2  .3  .3 | .3  1.2  3 | .3  .3  1.2]</a:t>
            </a:r>
            <a:r>
              <a:rPr lang="en-US" altLang="en-US" b="1"/>
              <a:t> </a:t>
            </a:r>
          </a:p>
          <a:p>
            <a:pPr lvl="1" eaLnBrk="1" hangingPunct="1"/>
            <a:r>
              <a:rPr lang="en-US" altLang="en-US" b="1" i="1"/>
              <a:t>(3x3 matrix – lower triangle) </a:t>
            </a:r>
          </a:p>
          <a:p>
            <a:pPr lvl="2" eaLnBrk="1" hangingPunct="1"/>
            <a:r>
              <a:rPr lang="en-US" altLang="en-US" b="1">
                <a:solidFill>
                  <a:schemeClr val="tx2"/>
                </a:solidFill>
              </a:rPr>
              <a:t>Xmatrix=[ 1.2  | .3 1.2  | .3  .3  1.2 ]</a:t>
            </a:r>
          </a:p>
        </p:txBody>
      </p:sp>
    </p:spTree>
    <p:extLst>
      <p:ext uri="{BB962C8B-B14F-4D97-AF65-F5344CB8AC3E}">
        <p14:creationId xmlns:p14="http://schemas.microsoft.com/office/powerpoint/2010/main" val="42300239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en-US" dirty="0"/>
              <a:t>A Basic Script</a:t>
            </a:r>
          </a:p>
        </p:txBody>
      </p:sp>
      <p:pic>
        <p:nvPicPr>
          <p:cNvPr id="95235" name="Picture 3" descr="SimpleCircu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110343"/>
            <a:ext cx="385127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Text Box 4"/>
          <p:cNvSpPr txBox="1">
            <a:spLocks noChangeArrowheads="1"/>
          </p:cNvSpPr>
          <p:nvPr/>
        </p:nvSpPr>
        <p:spPr bwMode="auto">
          <a:xfrm>
            <a:off x="483577" y="2941655"/>
            <a:ext cx="8304963"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200" b="1" dirty="0">
                <a:latin typeface="Courier New" panose="02070309020205020404" pitchFamily="49" charset="0"/>
              </a:rPr>
              <a:t>Clear</a:t>
            </a:r>
          </a:p>
          <a:p>
            <a:pPr algn="l"/>
            <a:r>
              <a:rPr lang="en-US" altLang="en-US" sz="1200" b="1" dirty="0">
                <a:latin typeface="Courier New" panose="02070309020205020404" pitchFamily="49" charset="0"/>
              </a:rPr>
              <a:t>New </a:t>
            </a:r>
            <a:r>
              <a:rPr lang="en-US" altLang="en-US" sz="1200" b="1" dirty="0" err="1">
                <a:latin typeface="Courier New" panose="02070309020205020404" pitchFamily="49" charset="0"/>
              </a:rPr>
              <a:t>Circuit.Simple</a:t>
            </a:r>
            <a:r>
              <a:rPr lang="en-US" altLang="en-US" sz="1200" b="1" dirty="0">
                <a:latin typeface="Courier New" panose="02070309020205020404" pitchFamily="49" charset="0"/>
              </a:rPr>
              <a:t>     ! Creates voltage source  (</a:t>
            </a:r>
            <a:r>
              <a:rPr lang="en-US" altLang="en-US" sz="1200" b="1" dirty="0" err="1">
                <a:latin typeface="Courier New" panose="02070309020205020404" pitchFamily="49" charset="0"/>
              </a:rPr>
              <a:t>Vsource.Source</a:t>
            </a:r>
            <a:r>
              <a:rPr lang="en-US" altLang="en-US" sz="1200" b="1" dirty="0">
                <a:latin typeface="Courier New" panose="02070309020205020404" pitchFamily="49" charset="0"/>
              </a:rPr>
              <a:t>)</a:t>
            </a:r>
          </a:p>
          <a:p>
            <a:pPr algn="l"/>
            <a:r>
              <a:rPr lang="en-US" altLang="en-US" sz="1200" b="1" dirty="0">
                <a:latin typeface="Courier New" panose="02070309020205020404" pitchFamily="49" charset="0"/>
              </a:rPr>
              <a:t>Edit </a:t>
            </a:r>
            <a:r>
              <a:rPr lang="en-US" altLang="en-US" sz="1200" b="1" dirty="0" err="1">
                <a:latin typeface="Courier New" panose="02070309020205020404" pitchFamily="49" charset="0"/>
              </a:rPr>
              <a:t>Vsource.Source</a:t>
            </a:r>
            <a:r>
              <a:rPr lang="en-US" altLang="en-US" sz="1200" b="1" dirty="0">
                <a:latin typeface="Courier New" panose="02070309020205020404" pitchFamily="49" charset="0"/>
              </a:rPr>
              <a:t> </a:t>
            </a:r>
            <a:r>
              <a:rPr lang="en-US" altLang="en-US" sz="1200" b="1" dirty="0" err="1">
                <a:latin typeface="Courier New" panose="02070309020205020404" pitchFamily="49" charset="0"/>
              </a:rPr>
              <a:t>BasekV</a:t>
            </a:r>
            <a:r>
              <a:rPr lang="en-US" altLang="en-US" sz="1200" b="1" dirty="0">
                <a:latin typeface="Courier New" panose="02070309020205020404" pitchFamily="49" charset="0"/>
              </a:rPr>
              <a:t>=115 pu=1.05  ISC3=3000  ISC1=2500  !Define source V and Z</a:t>
            </a:r>
          </a:p>
          <a:p>
            <a:pPr algn="l"/>
            <a:r>
              <a:rPr lang="en-US" altLang="en-US" sz="1200" b="1" dirty="0">
                <a:latin typeface="Courier New" panose="02070309020205020404" pitchFamily="49" charset="0"/>
              </a:rPr>
              <a:t>New Transformer.TR1 Buses=[</a:t>
            </a:r>
            <a:r>
              <a:rPr lang="en-US" altLang="en-US" sz="1200" b="1" dirty="0" err="1">
                <a:latin typeface="Courier New" panose="02070309020205020404" pitchFamily="49" charset="0"/>
              </a:rPr>
              <a:t>SourceBus</a:t>
            </a:r>
            <a:r>
              <a:rPr lang="en-US" altLang="en-US" sz="1200" b="1" dirty="0">
                <a:latin typeface="Courier New" panose="02070309020205020404" pitchFamily="49" charset="0"/>
              </a:rPr>
              <a:t>, </a:t>
            </a:r>
            <a:r>
              <a:rPr lang="en-US" altLang="en-US" sz="1200" b="1" dirty="0" err="1">
                <a:latin typeface="Courier New" panose="02070309020205020404" pitchFamily="49" charset="0"/>
              </a:rPr>
              <a:t>Sub_Bus</a:t>
            </a:r>
            <a:r>
              <a:rPr lang="en-US" altLang="en-US" sz="1200" b="1" dirty="0">
                <a:latin typeface="Courier New" panose="02070309020205020404" pitchFamily="49" charset="0"/>
              </a:rPr>
              <a:t>] Conns=[Delta Wye] </a:t>
            </a:r>
            <a:r>
              <a:rPr lang="en-US" altLang="en-US" sz="1200" b="1" dirty="0" err="1">
                <a:latin typeface="Courier New" panose="02070309020205020404" pitchFamily="49" charset="0"/>
              </a:rPr>
              <a:t>kVs</a:t>
            </a:r>
            <a:r>
              <a:rPr lang="en-US" altLang="en-US" sz="1200" b="1" dirty="0">
                <a:latin typeface="Courier New" panose="02070309020205020404" pitchFamily="49" charset="0"/>
              </a:rPr>
              <a:t>= [115 12.47]</a:t>
            </a:r>
          </a:p>
          <a:p>
            <a:pPr algn="l"/>
            <a:r>
              <a:rPr lang="en-US" altLang="en-US" sz="1200" b="1" dirty="0">
                <a:latin typeface="Courier New" panose="02070309020205020404" pitchFamily="49" charset="0"/>
              </a:rPr>
              <a:t>~ </a:t>
            </a:r>
            <a:r>
              <a:rPr lang="en-US" altLang="en-US" sz="1200" b="1" dirty="0" err="1">
                <a:latin typeface="Courier New" panose="02070309020205020404" pitchFamily="49" charset="0"/>
              </a:rPr>
              <a:t>kVAs</a:t>
            </a:r>
            <a:r>
              <a:rPr lang="en-US" altLang="en-US" sz="1200" b="1" dirty="0">
                <a:latin typeface="Courier New" panose="02070309020205020404" pitchFamily="49" charset="0"/>
              </a:rPr>
              <a:t>=[20000 20000] XHL=10</a:t>
            </a:r>
          </a:p>
          <a:p>
            <a:pPr algn="l"/>
            <a:r>
              <a:rPr lang="en-US" altLang="en-US" sz="1200" b="1" dirty="0">
                <a:latin typeface="Courier New" panose="02070309020205020404" pitchFamily="49" charset="0"/>
              </a:rPr>
              <a:t>New Linecode.336ACSR R1=0.058 X1=.1206 R0=.1784 X0=.4047 C1=3.4 C0=1.6 Units=</a:t>
            </a:r>
            <a:r>
              <a:rPr lang="en-US" altLang="en-US" sz="1200" b="1" dirty="0" err="1">
                <a:latin typeface="Courier New" panose="02070309020205020404" pitchFamily="49" charset="0"/>
              </a:rPr>
              <a:t>kft</a:t>
            </a:r>
            <a:endParaRPr lang="en-US" altLang="en-US" sz="1200" b="1" dirty="0">
              <a:latin typeface="Courier New" panose="02070309020205020404" pitchFamily="49" charset="0"/>
            </a:endParaRPr>
          </a:p>
          <a:p>
            <a:pPr algn="l"/>
            <a:r>
              <a:rPr lang="en-US" altLang="en-US" sz="1200" b="1" dirty="0">
                <a:latin typeface="Courier New" panose="02070309020205020404" pitchFamily="49" charset="0"/>
              </a:rPr>
              <a:t>New Line.LINE1 Bus1=</a:t>
            </a:r>
            <a:r>
              <a:rPr lang="en-US" altLang="en-US" sz="1200" b="1" dirty="0" err="1">
                <a:latin typeface="Courier New" panose="02070309020205020404" pitchFamily="49" charset="0"/>
              </a:rPr>
              <a:t>Sub_Bus</a:t>
            </a:r>
            <a:r>
              <a:rPr lang="en-US" altLang="en-US" sz="1200" b="1" dirty="0">
                <a:latin typeface="Courier New" panose="02070309020205020404" pitchFamily="49" charset="0"/>
              </a:rPr>
              <a:t> Bus2=</a:t>
            </a:r>
            <a:r>
              <a:rPr lang="en-US" altLang="en-US" sz="1200" b="1" dirty="0" err="1">
                <a:latin typeface="Courier New" panose="02070309020205020404" pitchFamily="49" charset="0"/>
              </a:rPr>
              <a:t>LoadBus</a:t>
            </a:r>
            <a:r>
              <a:rPr lang="en-US" altLang="en-US" sz="1200" b="1" dirty="0">
                <a:latin typeface="Courier New" panose="02070309020205020404" pitchFamily="49" charset="0"/>
              </a:rPr>
              <a:t> </a:t>
            </a:r>
            <a:r>
              <a:rPr lang="en-US" altLang="en-US" sz="1200" b="1" dirty="0" err="1">
                <a:latin typeface="Courier New" panose="02070309020205020404" pitchFamily="49" charset="0"/>
              </a:rPr>
              <a:t>Linecode</a:t>
            </a:r>
            <a:r>
              <a:rPr lang="en-US" altLang="en-US" sz="1200" b="1" dirty="0">
                <a:latin typeface="Courier New" panose="02070309020205020404" pitchFamily="49" charset="0"/>
              </a:rPr>
              <a:t>=336ACSR Length=1 Units=Mi </a:t>
            </a:r>
          </a:p>
          <a:p>
            <a:pPr algn="l"/>
            <a:r>
              <a:rPr lang="en-US" altLang="en-US" sz="1200" b="1" dirty="0">
                <a:latin typeface="Courier New" panose="02070309020205020404" pitchFamily="49" charset="0"/>
              </a:rPr>
              <a:t>New Load.LOAD1 Bus1=</a:t>
            </a:r>
            <a:r>
              <a:rPr lang="en-US" altLang="en-US" sz="1200" b="1" dirty="0" err="1">
                <a:latin typeface="Courier New" panose="02070309020205020404" pitchFamily="49" charset="0"/>
              </a:rPr>
              <a:t>LoadBus</a:t>
            </a:r>
            <a:r>
              <a:rPr lang="en-US" altLang="en-US" sz="1200" b="1" dirty="0">
                <a:latin typeface="Courier New" panose="02070309020205020404" pitchFamily="49" charset="0"/>
              </a:rPr>
              <a:t> kV=12.47 kW=1000 PF=.95</a:t>
            </a:r>
          </a:p>
          <a:p>
            <a:pPr algn="l"/>
            <a:r>
              <a:rPr lang="en-US" altLang="en-US" sz="1200" b="1" dirty="0">
                <a:latin typeface="Courier New" panose="02070309020205020404" pitchFamily="49" charset="0"/>
              </a:rPr>
              <a:t>Solve</a:t>
            </a:r>
          </a:p>
          <a:p>
            <a:pPr algn="l"/>
            <a:r>
              <a:rPr lang="en-US" altLang="en-US" sz="1200" b="1" dirty="0">
                <a:latin typeface="Courier New" panose="02070309020205020404" pitchFamily="49" charset="0"/>
              </a:rPr>
              <a:t>Show Voltages LN Nodes</a:t>
            </a:r>
          </a:p>
          <a:p>
            <a:pPr algn="l"/>
            <a:r>
              <a:rPr lang="en-US" altLang="en-US" sz="1200" b="1" dirty="0">
                <a:latin typeface="Courier New" panose="02070309020205020404" pitchFamily="49" charset="0"/>
              </a:rPr>
              <a:t>Show Currents Element</a:t>
            </a:r>
          </a:p>
          <a:p>
            <a:pPr algn="l"/>
            <a:r>
              <a:rPr lang="en-US" altLang="en-US" sz="1200" b="1" dirty="0">
                <a:latin typeface="Courier New" panose="02070309020205020404" pitchFamily="49" charset="0"/>
              </a:rPr>
              <a:t>Show Powers kVA Elements</a:t>
            </a:r>
          </a:p>
          <a:p>
            <a:pPr algn="l"/>
            <a:endParaRPr lang="en-US" altLang="en-US" sz="1200" b="1" dirty="0">
              <a:latin typeface="Courier New" panose="02070309020205020404" pitchFamily="49" charset="0"/>
            </a:endParaRPr>
          </a:p>
        </p:txBody>
      </p:sp>
      <p:sp>
        <p:nvSpPr>
          <p:cNvPr id="2" name="TextBox 1">
            <a:extLst>
              <a:ext uri="{FF2B5EF4-FFF2-40B4-BE49-F238E27FC236}">
                <a16:creationId xmlns:a16="http://schemas.microsoft.com/office/drawing/2014/main" id="{5FB0B9AA-AAB9-4F24-B7F0-98BC23DA7069}"/>
              </a:ext>
            </a:extLst>
          </p:cNvPr>
          <p:cNvSpPr txBox="1"/>
          <p:nvPr/>
        </p:nvSpPr>
        <p:spPr>
          <a:xfrm>
            <a:off x="3002280" y="5747657"/>
            <a:ext cx="5867400" cy="369332"/>
          </a:xfrm>
          <a:prstGeom prst="rect">
            <a:avLst/>
          </a:prstGeom>
          <a:noFill/>
        </p:spPr>
        <p:txBody>
          <a:bodyPr wrap="square" rtlCol="0">
            <a:spAutoFit/>
          </a:bodyPr>
          <a:lstStyle/>
          <a:p>
            <a:r>
              <a:rPr lang="en-US" dirty="0"/>
              <a:t>(You can Copy and Paste this into OpenDSS.EXE</a:t>
            </a:r>
          </a:p>
        </p:txBody>
      </p:sp>
    </p:spTree>
    <p:extLst>
      <p:ext uri="{BB962C8B-B14F-4D97-AF65-F5344CB8AC3E}">
        <p14:creationId xmlns:p14="http://schemas.microsoft.com/office/powerpoint/2010/main" val="7285522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ctrTitle"/>
          </p:nvPr>
        </p:nvSpPr>
        <p:spPr/>
        <p:txBody>
          <a:bodyPr/>
          <a:lstStyle/>
          <a:p>
            <a:pPr eaLnBrk="1" hangingPunct="1"/>
            <a:r>
              <a:rPr lang="en-US" altLang="en-US" b="1" dirty="0"/>
              <a:t>Example:</a:t>
            </a:r>
            <a:br>
              <a:rPr lang="en-US" altLang="en-US" b="1" dirty="0"/>
            </a:br>
            <a:br>
              <a:rPr lang="en-US" altLang="en-US" b="1" dirty="0"/>
            </a:br>
            <a:r>
              <a:rPr lang="en-US" altLang="en-US" b="1" dirty="0"/>
              <a:t>IEEE 8500-Node Test Feeder</a:t>
            </a:r>
          </a:p>
        </p:txBody>
      </p:sp>
      <p:sp>
        <p:nvSpPr>
          <p:cNvPr id="110595" name="Rectangle 3"/>
          <p:cNvSpPr>
            <a:spLocks noGrp="1" noChangeArrowheads="1"/>
          </p:cNvSpPr>
          <p:nvPr>
            <p:ph type="subTitle" idx="1"/>
          </p:nvPr>
        </p:nvSpPr>
        <p:spPr/>
        <p:txBody>
          <a:bodyPr/>
          <a:lstStyle/>
          <a:p>
            <a:pPr eaLnBrk="1" hangingPunct="1"/>
            <a:br>
              <a:rPr lang="en-US" altLang="en-US" dirty="0"/>
            </a:br>
            <a:r>
              <a:rPr lang="en-US" altLang="en-US" dirty="0"/>
              <a:t>– an example of a large circuit</a:t>
            </a:r>
          </a:p>
        </p:txBody>
      </p:sp>
    </p:spTree>
    <p:extLst>
      <p:ext uri="{BB962C8B-B14F-4D97-AF65-F5344CB8AC3E}">
        <p14:creationId xmlns:p14="http://schemas.microsoft.com/office/powerpoint/2010/main" val="12802224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8229600" cy="1143000"/>
          </a:xfrm>
        </p:spPr>
        <p:txBody>
          <a:bodyPr/>
          <a:lstStyle/>
          <a:p>
            <a:r>
              <a:rPr lang="en-US" sz="3200" dirty="0"/>
              <a:t>Location of the IEEE 8500-Node Test Feeder Files</a:t>
            </a:r>
          </a:p>
        </p:txBody>
      </p:sp>
      <p:pic>
        <p:nvPicPr>
          <p:cNvPr id="5" name="Picture 4"/>
          <p:cNvPicPr>
            <a:picLocks noChangeAspect="1"/>
          </p:cNvPicPr>
          <p:nvPr/>
        </p:nvPicPr>
        <p:blipFill>
          <a:blip r:embed="rId2"/>
          <a:stretch>
            <a:fillRect/>
          </a:stretch>
        </p:blipFill>
        <p:spPr>
          <a:xfrm>
            <a:off x="1524000" y="1295400"/>
            <a:ext cx="5724525" cy="5153025"/>
          </a:xfrm>
          <a:prstGeom prst="rect">
            <a:avLst/>
          </a:prstGeom>
        </p:spPr>
      </p:pic>
      <p:sp>
        <p:nvSpPr>
          <p:cNvPr id="6" name="Arrow: Left 5"/>
          <p:cNvSpPr/>
          <p:nvPr/>
        </p:nvSpPr>
        <p:spPr bwMode="auto">
          <a:xfrm>
            <a:off x="6874717" y="4724400"/>
            <a:ext cx="1577591" cy="341644"/>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
        <p:nvSpPr>
          <p:cNvPr id="7" name="Arrow: Right 6"/>
          <p:cNvSpPr/>
          <p:nvPr/>
        </p:nvSpPr>
        <p:spPr bwMode="auto">
          <a:xfrm>
            <a:off x="364462" y="1905000"/>
            <a:ext cx="1313320" cy="24116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12522388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altLang="en-US"/>
              <a:t>Scripting Large Circuits</a:t>
            </a:r>
          </a:p>
        </p:txBody>
      </p:sp>
      <p:sp>
        <p:nvSpPr>
          <p:cNvPr id="103427" name="Content Placeholder 2"/>
          <p:cNvSpPr>
            <a:spLocks noGrp="1"/>
          </p:cNvSpPr>
          <p:nvPr>
            <p:ph idx="1"/>
          </p:nvPr>
        </p:nvSpPr>
        <p:spPr/>
        <p:txBody>
          <a:bodyPr/>
          <a:lstStyle/>
          <a:p>
            <a:r>
              <a:rPr lang="en-US" altLang="en-US" dirty="0"/>
              <a:t>For small circuits, it is often sufficient to put all the scripts in a single file</a:t>
            </a:r>
          </a:p>
          <a:p>
            <a:pPr lvl="1"/>
            <a:r>
              <a:rPr lang="en-US" altLang="en-US" dirty="0"/>
              <a:t>Many of the IEEE test feeder examples are mostly in a single file</a:t>
            </a:r>
          </a:p>
          <a:p>
            <a:r>
              <a:rPr lang="en-US" altLang="en-US" dirty="0"/>
              <a:t>When you have large amounts of data, a more disciplined approach is recommended</a:t>
            </a:r>
          </a:p>
          <a:p>
            <a:r>
              <a:rPr lang="en-US" altLang="en-US" b="1" dirty="0"/>
              <a:t>Redirect</a:t>
            </a:r>
            <a:r>
              <a:rPr lang="en-US" altLang="en-US" dirty="0"/>
              <a:t> Command</a:t>
            </a:r>
          </a:p>
          <a:p>
            <a:pPr lvl="1"/>
            <a:r>
              <a:rPr lang="en-US" altLang="en-US" dirty="0"/>
              <a:t>Redirects the input to another file</a:t>
            </a:r>
          </a:p>
          <a:p>
            <a:pPr lvl="1"/>
            <a:r>
              <a:rPr lang="en-US" altLang="en-US" dirty="0"/>
              <a:t>Returns to home directory</a:t>
            </a:r>
          </a:p>
          <a:p>
            <a:r>
              <a:rPr lang="en-US" altLang="en-US" b="1" dirty="0"/>
              <a:t>Compile</a:t>
            </a:r>
            <a:r>
              <a:rPr lang="en-US" altLang="en-US" dirty="0"/>
              <a:t> Command</a:t>
            </a:r>
          </a:p>
          <a:p>
            <a:pPr lvl="1"/>
            <a:r>
              <a:rPr lang="en-US" altLang="en-US" dirty="0"/>
              <a:t>Same as Redirect except repositions home directory</a:t>
            </a:r>
          </a:p>
        </p:txBody>
      </p:sp>
    </p:spTree>
    <p:extLst>
      <p:ext uri="{BB962C8B-B14F-4D97-AF65-F5344CB8AC3E}">
        <p14:creationId xmlns:p14="http://schemas.microsoft.com/office/powerpoint/2010/main" val="2699894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en-US"/>
              <a:t>A Common Sense Structuring of Script Files</a:t>
            </a:r>
          </a:p>
        </p:txBody>
      </p:sp>
      <p:sp>
        <p:nvSpPr>
          <p:cNvPr id="107523" name="Text Box 3"/>
          <p:cNvSpPr txBox="1">
            <a:spLocks noChangeArrowheads="1"/>
          </p:cNvSpPr>
          <p:nvPr/>
        </p:nvSpPr>
        <p:spPr bwMode="auto">
          <a:xfrm>
            <a:off x="609600" y="1447800"/>
            <a:ext cx="2971800" cy="346075"/>
          </a:xfrm>
          <a:prstGeom prst="rect">
            <a:avLst/>
          </a:prstGeom>
          <a:solidFill>
            <a:schemeClr val="accent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chemeClr val="bg1"/>
                </a:solidFill>
              </a:rPr>
              <a:t>Run_The_Master.DSS</a:t>
            </a:r>
          </a:p>
        </p:txBody>
      </p:sp>
      <p:sp>
        <p:nvSpPr>
          <p:cNvPr id="107524" name="Text Box 4"/>
          <p:cNvSpPr txBox="1">
            <a:spLocks noChangeArrowheads="1"/>
          </p:cNvSpPr>
          <p:nvPr/>
        </p:nvSpPr>
        <p:spPr bwMode="auto">
          <a:xfrm>
            <a:off x="2286000" y="1905000"/>
            <a:ext cx="2971800" cy="346075"/>
          </a:xfrm>
          <a:prstGeom prst="rect">
            <a:avLst/>
          </a:prstGeom>
          <a:solidFill>
            <a:schemeClr val="accent2"/>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chemeClr val="bg1"/>
                </a:solidFill>
              </a:rPr>
              <a:t>Master.DSS</a:t>
            </a:r>
          </a:p>
        </p:txBody>
      </p:sp>
      <p:sp>
        <p:nvSpPr>
          <p:cNvPr id="107525" name="Text Box 5"/>
          <p:cNvSpPr txBox="1">
            <a:spLocks noChangeArrowheads="1"/>
          </p:cNvSpPr>
          <p:nvPr/>
        </p:nvSpPr>
        <p:spPr bwMode="auto">
          <a:xfrm>
            <a:off x="4114800" y="24384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LineCodes.DSS</a:t>
            </a:r>
          </a:p>
        </p:txBody>
      </p:sp>
      <p:sp>
        <p:nvSpPr>
          <p:cNvPr id="107526" name="Text Box 6"/>
          <p:cNvSpPr txBox="1">
            <a:spLocks noChangeArrowheads="1"/>
          </p:cNvSpPr>
          <p:nvPr/>
        </p:nvSpPr>
        <p:spPr bwMode="auto">
          <a:xfrm>
            <a:off x="4114800" y="28956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WireData.DSS</a:t>
            </a:r>
          </a:p>
        </p:txBody>
      </p:sp>
      <p:sp>
        <p:nvSpPr>
          <p:cNvPr id="107527" name="Text Box 7"/>
          <p:cNvSpPr txBox="1">
            <a:spLocks noChangeArrowheads="1"/>
          </p:cNvSpPr>
          <p:nvPr/>
        </p:nvSpPr>
        <p:spPr bwMode="auto">
          <a:xfrm>
            <a:off x="4114800" y="32766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LineGeometry.DSS</a:t>
            </a:r>
          </a:p>
        </p:txBody>
      </p:sp>
      <p:sp>
        <p:nvSpPr>
          <p:cNvPr id="107528" name="Text Box 8"/>
          <p:cNvSpPr txBox="1">
            <a:spLocks noChangeArrowheads="1"/>
          </p:cNvSpPr>
          <p:nvPr/>
        </p:nvSpPr>
        <p:spPr bwMode="auto">
          <a:xfrm>
            <a:off x="4114800" y="37338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Spectrum.DSS</a:t>
            </a:r>
          </a:p>
        </p:txBody>
      </p:sp>
      <p:sp>
        <p:nvSpPr>
          <p:cNvPr id="107529" name="Text Box 9"/>
          <p:cNvSpPr txBox="1">
            <a:spLocks noChangeArrowheads="1"/>
          </p:cNvSpPr>
          <p:nvPr/>
        </p:nvSpPr>
        <p:spPr bwMode="auto">
          <a:xfrm>
            <a:off x="4114800" y="41148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LoadShape.DSS</a:t>
            </a:r>
          </a:p>
        </p:txBody>
      </p:sp>
      <p:sp>
        <p:nvSpPr>
          <p:cNvPr id="107530" name="AutoShape 10"/>
          <p:cNvSpPr>
            <a:spLocks/>
          </p:cNvSpPr>
          <p:nvPr/>
        </p:nvSpPr>
        <p:spPr bwMode="auto">
          <a:xfrm>
            <a:off x="7315200" y="2438400"/>
            <a:ext cx="228600" cy="2057400"/>
          </a:xfrm>
          <a:prstGeom prst="rightBrace">
            <a:avLst>
              <a:gd name="adj1" fmla="val 7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7531" name="Text Box 11"/>
          <p:cNvSpPr txBox="1">
            <a:spLocks noChangeArrowheads="1"/>
          </p:cNvSpPr>
          <p:nvPr/>
        </p:nvSpPr>
        <p:spPr bwMode="auto">
          <a:xfrm>
            <a:off x="7772400" y="32004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Libraries</a:t>
            </a:r>
          </a:p>
        </p:txBody>
      </p:sp>
      <p:sp>
        <p:nvSpPr>
          <p:cNvPr id="107532" name="Text Box 12"/>
          <p:cNvSpPr txBox="1">
            <a:spLocks noChangeArrowheads="1"/>
          </p:cNvSpPr>
          <p:nvPr/>
        </p:nvSpPr>
        <p:spPr bwMode="auto">
          <a:xfrm>
            <a:off x="685800" y="3429000"/>
            <a:ext cx="24384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dirty="0">
                <a:solidFill>
                  <a:srgbClr val="FF5050"/>
                </a:solidFill>
              </a:rPr>
              <a:t>Put a “Clear” in here</a:t>
            </a:r>
          </a:p>
          <a:p>
            <a:r>
              <a:rPr lang="en-US" altLang="en-US" b="1" dirty="0">
                <a:solidFill>
                  <a:srgbClr val="FF5050"/>
                </a:solidFill>
              </a:rPr>
              <a:t>(</a:t>
            </a:r>
            <a:r>
              <a:rPr lang="en-US" altLang="en-US" b="1" dirty="0" err="1">
                <a:solidFill>
                  <a:srgbClr val="FF5050"/>
                </a:solidFill>
              </a:rPr>
              <a:t>Clearall</a:t>
            </a:r>
            <a:r>
              <a:rPr lang="en-US" altLang="en-US" b="1" dirty="0">
                <a:solidFill>
                  <a:srgbClr val="FF5050"/>
                </a:solidFill>
              </a:rPr>
              <a:t> for parallel processing)</a:t>
            </a:r>
          </a:p>
        </p:txBody>
      </p:sp>
      <p:sp>
        <p:nvSpPr>
          <p:cNvPr id="107533" name="Line 13"/>
          <p:cNvSpPr>
            <a:spLocks noChangeShapeType="1"/>
          </p:cNvSpPr>
          <p:nvPr/>
        </p:nvSpPr>
        <p:spPr bwMode="auto">
          <a:xfrm flipV="1">
            <a:off x="2286000" y="2286000"/>
            <a:ext cx="457200" cy="1143000"/>
          </a:xfrm>
          <a:prstGeom prst="line">
            <a:avLst/>
          </a:prstGeom>
          <a:noFill/>
          <a:ln w="5715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7534" name="Text Box 14"/>
          <p:cNvSpPr txBox="1">
            <a:spLocks noChangeArrowheads="1"/>
          </p:cNvSpPr>
          <p:nvPr/>
        </p:nvSpPr>
        <p:spPr bwMode="auto">
          <a:xfrm>
            <a:off x="4114800" y="48006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Transformers.DSS</a:t>
            </a:r>
          </a:p>
        </p:txBody>
      </p:sp>
      <p:sp>
        <p:nvSpPr>
          <p:cNvPr id="107535" name="Text Box 15"/>
          <p:cNvSpPr txBox="1">
            <a:spLocks noChangeArrowheads="1"/>
          </p:cNvSpPr>
          <p:nvPr/>
        </p:nvSpPr>
        <p:spPr bwMode="auto">
          <a:xfrm>
            <a:off x="4114800" y="51816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Lines.DSS</a:t>
            </a:r>
          </a:p>
        </p:txBody>
      </p:sp>
      <p:sp>
        <p:nvSpPr>
          <p:cNvPr id="107536" name="Text Box 16"/>
          <p:cNvSpPr txBox="1">
            <a:spLocks noChangeArrowheads="1"/>
          </p:cNvSpPr>
          <p:nvPr/>
        </p:nvSpPr>
        <p:spPr bwMode="auto">
          <a:xfrm>
            <a:off x="4114800" y="56388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Loads.DSS</a:t>
            </a:r>
          </a:p>
        </p:txBody>
      </p:sp>
      <p:sp>
        <p:nvSpPr>
          <p:cNvPr id="107537" name="Text Box 17"/>
          <p:cNvSpPr txBox="1">
            <a:spLocks noChangeArrowheads="1"/>
          </p:cNvSpPr>
          <p:nvPr/>
        </p:nvSpPr>
        <p:spPr bwMode="auto">
          <a:xfrm>
            <a:off x="4114800" y="60198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Etc.</a:t>
            </a:r>
          </a:p>
        </p:txBody>
      </p:sp>
      <p:sp>
        <p:nvSpPr>
          <p:cNvPr id="107538" name="AutoShape 18"/>
          <p:cNvSpPr>
            <a:spLocks/>
          </p:cNvSpPr>
          <p:nvPr/>
        </p:nvSpPr>
        <p:spPr bwMode="auto">
          <a:xfrm>
            <a:off x="7391400" y="4800600"/>
            <a:ext cx="228600" cy="1524000"/>
          </a:xfrm>
          <a:prstGeom prst="rightBrace">
            <a:avLst>
              <a:gd name="adj1" fmla="val 5555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7539" name="Text Box 19"/>
          <p:cNvSpPr txBox="1">
            <a:spLocks noChangeArrowheads="1"/>
          </p:cNvSpPr>
          <p:nvPr/>
        </p:nvSpPr>
        <p:spPr bwMode="auto">
          <a:xfrm>
            <a:off x="7696200" y="5257800"/>
            <a:ext cx="1143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Circuit</a:t>
            </a:r>
            <a:br>
              <a:rPr lang="en-US" altLang="en-US"/>
            </a:br>
            <a:r>
              <a:rPr lang="en-US" altLang="en-US"/>
              <a:t>Definition</a:t>
            </a:r>
          </a:p>
        </p:txBody>
      </p:sp>
      <p:sp>
        <p:nvSpPr>
          <p:cNvPr id="107540" name="Text Box 20"/>
          <p:cNvSpPr txBox="1">
            <a:spLocks noChangeArrowheads="1"/>
          </p:cNvSpPr>
          <p:nvPr/>
        </p:nvSpPr>
        <p:spPr bwMode="auto">
          <a:xfrm>
            <a:off x="5257800" y="1371600"/>
            <a:ext cx="3657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5050"/>
                </a:solidFill>
              </a:rPr>
              <a:t>“Compile” the Master file from here</a:t>
            </a:r>
          </a:p>
        </p:txBody>
      </p:sp>
      <p:sp>
        <p:nvSpPr>
          <p:cNvPr id="107541" name="Line 21"/>
          <p:cNvSpPr>
            <a:spLocks noChangeShapeType="1"/>
          </p:cNvSpPr>
          <p:nvPr/>
        </p:nvSpPr>
        <p:spPr bwMode="auto">
          <a:xfrm flipH="1">
            <a:off x="3581400" y="1524000"/>
            <a:ext cx="1676400" cy="76200"/>
          </a:xfrm>
          <a:prstGeom prst="line">
            <a:avLst/>
          </a:prstGeom>
          <a:noFill/>
          <a:ln w="5715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7542" name="Freeform 22"/>
          <p:cNvSpPr>
            <a:spLocks/>
          </p:cNvSpPr>
          <p:nvPr/>
        </p:nvSpPr>
        <p:spPr bwMode="auto">
          <a:xfrm>
            <a:off x="1447800" y="1905000"/>
            <a:ext cx="685800" cy="228600"/>
          </a:xfrm>
          <a:custGeom>
            <a:avLst/>
            <a:gdLst>
              <a:gd name="T0" fmla="*/ 0 w 432"/>
              <a:gd name="T1" fmla="*/ 0 h 192"/>
              <a:gd name="T2" fmla="*/ 0 w 432"/>
              <a:gd name="T3" fmla="*/ 272176863 h 192"/>
              <a:gd name="T4" fmla="*/ 1088707589 w 432"/>
              <a:gd name="T5" fmla="*/ 27217686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3" name="Freeform 23"/>
          <p:cNvSpPr>
            <a:spLocks/>
          </p:cNvSpPr>
          <p:nvPr/>
        </p:nvSpPr>
        <p:spPr bwMode="auto">
          <a:xfrm>
            <a:off x="3429000" y="2362200"/>
            <a:ext cx="685800" cy="228600"/>
          </a:xfrm>
          <a:custGeom>
            <a:avLst/>
            <a:gdLst>
              <a:gd name="T0" fmla="*/ 0 w 432"/>
              <a:gd name="T1" fmla="*/ 0 h 192"/>
              <a:gd name="T2" fmla="*/ 0 w 432"/>
              <a:gd name="T3" fmla="*/ 272176863 h 192"/>
              <a:gd name="T4" fmla="*/ 1088707589 w 432"/>
              <a:gd name="T5" fmla="*/ 27217686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4" name="Freeform 24"/>
          <p:cNvSpPr>
            <a:spLocks/>
          </p:cNvSpPr>
          <p:nvPr/>
        </p:nvSpPr>
        <p:spPr bwMode="auto">
          <a:xfrm>
            <a:off x="3429000" y="2590800"/>
            <a:ext cx="685800" cy="457200"/>
          </a:xfrm>
          <a:custGeom>
            <a:avLst/>
            <a:gdLst>
              <a:gd name="T0" fmla="*/ 0 w 432"/>
              <a:gd name="T1" fmla="*/ 0 h 192"/>
              <a:gd name="T2" fmla="*/ 0 w 432"/>
              <a:gd name="T3" fmla="*/ 1088707452 h 192"/>
              <a:gd name="T4" fmla="*/ 1088707589 w 432"/>
              <a:gd name="T5" fmla="*/ 1088707452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5" name="Freeform 25"/>
          <p:cNvSpPr>
            <a:spLocks/>
          </p:cNvSpPr>
          <p:nvPr/>
        </p:nvSpPr>
        <p:spPr bwMode="auto">
          <a:xfrm>
            <a:off x="3429000" y="3048000"/>
            <a:ext cx="685800" cy="381000"/>
          </a:xfrm>
          <a:custGeom>
            <a:avLst/>
            <a:gdLst>
              <a:gd name="T0" fmla="*/ 0 w 432"/>
              <a:gd name="T1" fmla="*/ 0 h 192"/>
              <a:gd name="T2" fmla="*/ 0 w 432"/>
              <a:gd name="T3" fmla="*/ 756046883 h 192"/>
              <a:gd name="T4" fmla="*/ 1088707589 w 432"/>
              <a:gd name="T5" fmla="*/ 75604688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6" name="Freeform 26"/>
          <p:cNvSpPr>
            <a:spLocks/>
          </p:cNvSpPr>
          <p:nvPr/>
        </p:nvSpPr>
        <p:spPr bwMode="auto">
          <a:xfrm>
            <a:off x="3429000" y="3429000"/>
            <a:ext cx="685800" cy="457200"/>
          </a:xfrm>
          <a:custGeom>
            <a:avLst/>
            <a:gdLst>
              <a:gd name="T0" fmla="*/ 0 w 432"/>
              <a:gd name="T1" fmla="*/ 0 h 192"/>
              <a:gd name="T2" fmla="*/ 0 w 432"/>
              <a:gd name="T3" fmla="*/ 1088707452 h 192"/>
              <a:gd name="T4" fmla="*/ 1088707589 w 432"/>
              <a:gd name="T5" fmla="*/ 1088707452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7" name="Freeform 27"/>
          <p:cNvSpPr>
            <a:spLocks/>
          </p:cNvSpPr>
          <p:nvPr/>
        </p:nvSpPr>
        <p:spPr bwMode="auto">
          <a:xfrm>
            <a:off x="3429000" y="3886200"/>
            <a:ext cx="685800" cy="381000"/>
          </a:xfrm>
          <a:custGeom>
            <a:avLst/>
            <a:gdLst>
              <a:gd name="T0" fmla="*/ 0 w 432"/>
              <a:gd name="T1" fmla="*/ 0 h 192"/>
              <a:gd name="T2" fmla="*/ 0 w 432"/>
              <a:gd name="T3" fmla="*/ 756046883 h 192"/>
              <a:gd name="T4" fmla="*/ 1088707589 w 432"/>
              <a:gd name="T5" fmla="*/ 75604688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8" name="Freeform 28"/>
          <p:cNvSpPr>
            <a:spLocks/>
          </p:cNvSpPr>
          <p:nvPr/>
        </p:nvSpPr>
        <p:spPr bwMode="auto">
          <a:xfrm>
            <a:off x="3429000" y="4191000"/>
            <a:ext cx="685800" cy="762000"/>
          </a:xfrm>
          <a:custGeom>
            <a:avLst/>
            <a:gdLst>
              <a:gd name="T0" fmla="*/ 0 w 432"/>
              <a:gd name="T1" fmla="*/ 0 h 192"/>
              <a:gd name="T2" fmla="*/ 0 w 432"/>
              <a:gd name="T3" fmla="*/ 2147483647 h 192"/>
              <a:gd name="T4" fmla="*/ 1088707589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9" name="Freeform 29"/>
          <p:cNvSpPr>
            <a:spLocks/>
          </p:cNvSpPr>
          <p:nvPr/>
        </p:nvSpPr>
        <p:spPr bwMode="auto">
          <a:xfrm>
            <a:off x="3429000" y="4953000"/>
            <a:ext cx="685800" cy="381000"/>
          </a:xfrm>
          <a:custGeom>
            <a:avLst/>
            <a:gdLst>
              <a:gd name="T0" fmla="*/ 0 w 432"/>
              <a:gd name="T1" fmla="*/ 0 h 192"/>
              <a:gd name="T2" fmla="*/ 0 w 432"/>
              <a:gd name="T3" fmla="*/ 756046883 h 192"/>
              <a:gd name="T4" fmla="*/ 1088707589 w 432"/>
              <a:gd name="T5" fmla="*/ 75604688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50" name="Freeform 30"/>
          <p:cNvSpPr>
            <a:spLocks/>
          </p:cNvSpPr>
          <p:nvPr/>
        </p:nvSpPr>
        <p:spPr bwMode="auto">
          <a:xfrm>
            <a:off x="3429000" y="5334000"/>
            <a:ext cx="685800" cy="457200"/>
          </a:xfrm>
          <a:custGeom>
            <a:avLst/>
            <a:gdLst>
              <a:gd name="T0" fmla="*/ 0 w 432"/>
              <a:gd name="T1" fmla="*/ 0 h 192"/>
              <a:gd name="T2" fmla="*/ 0 w 432"/>
              <a:gd name="T3" fmla="*/ 1088707452 h 192"/>
              <a:gd name="T4" fmla="*/ 1088707589 w 432"/>
              <a:gd name="T5" fmla="*/ 1088707452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51" name="Freeform 31"/>
          <p:cNvSpPr>
            <a:spLocks/>
          </p:cNvSpPr>
          <p:nvPr/>
        </p:nvSpPr>
        <p:spPr bwMode="auto">
          <a:xfrm>
            <a:off x="3429000" y="5791200"/>
            <a:ext cx="685800" cy="381000"/>
          </a:xfrm>
          <a:custGeom>
            <a:avLst/>
            <a:gdLst>
              <a:gd name="T0" fmla="*/ 0 w 432"/>
              <a:gd name="T1" fmla="*/ 0 h 192"/>
              <a:gd name="T2" fmla="*/ 0 w 432"/>
              <a:gd name="T3" fmla="*/ 756046883 h 192"/>
              <a:gd name="T4" fmla="*/ 1088707589 w 432"/>
              <a:gd name="T5" fmla="*/ 75604688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52" name="Text Box 32"/>
          <p:cNvSpPr txBox="1">
            <a:spLocks noChangeArrowheads="1"/>
          </p:cNvSpPr>
          <p:nvPr/>
        </p:nvSpPr>
        <p:spPr bwMode="auto">
          <a:xfrm>
            <a:off x="381000" y="5562600"/>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Make a separate folder for each circuit</a:t>
            </a:r>
          </a:p>
        </p:txBody>
      </p:sp>
    </p:spTree>
    <p:extLst>
      <p:ext uri="{BB962C8B-B14F-4D97-AF65-F5344CB8AC3E}">
        <p14:creationId xmlns:p14="http://schemas.microsoft.com/office/powerpoint/2010/main" val="204354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EC14-D024-46B8-B0FB-D7C998C63693}"/>
              </a:ext>
            </a:extLst>
          </p:cNvPr>
          <p:cNvSpPr>
            <a:spLocks noGrp="1"/>
          </p:cNvSpPr>
          <p:nvPr>
            <p:ph type="title"/>
          </p:nvPr>
        </p:nvSpPr>
        <p:spPr/>
        <p:txBody>
          <a:bodyPr>
            <a:normAutofit fontScale="90000"/>
          </a:bodyPr>
          <a:lstStyle/>
          <a:p>
            <a:r>
              <a:rPr lang="en-US" dirty="0"/>
              <a:t>Flexible Tool Enabling a Wide Range of Analysis Types</a:t>
            </a:r>
            <a:endParaRPr lang="en-US" b="0" i="1" dirty="0"/>
          </a:p>
        </p:txBody>
      </p:sp>
      <p:sp>
        <p:nvSpPr>
          <p:cNvPr id="3" name="Content Placeholder 2">
            <a:extLst>
              <a:ext uri="{FF2B5EF4-FFF2-40B4-BE49-F238E27FC236}">
                <a16:creationId xmlns:a16="http://schemas.microsoft.com/office/drawing/2014/main" id="{6023B29E-0410-41B0-8DCD-9F6E0330220B}"/>
              </a:ext>
            </a:extLst>
          </p:cNvPr>
          <p:cNvSpPr>
            <a:spLocks noGrp="1"/>
          </p:cNvSpPr>
          <p:nvPr>
            <p:ph sz="half" idx="1"/>
          </p:nvPr>
        </p:nvSpPr>
        <p:spPr/>
        <p:txBody>
          <a:bodyPr>
            <a:normAutofit/>
          </a:bodyPr>
          <a:lstStyle/>
          <a:p>
            <a:r>
              <a:rPr lang="en-US" dirty="0"/>
              <a:t>DER Interconnection studies</a:t>
            </a:r>
          </a:p>
          <a:p>
            <a:r>
              <a:rPr lang="en-US" dirty="0"/>
              <a:t>Locational value studies</a:t>
            </a:r>
          </a:p>
          <a:p>
            <a:r>
              <a:rPr lang="en-US" dirty="0"/>
              <a:t>Hosting capacity studies</a:t>
            </a:r>
          </a:p>
          <a:p>
            <a:r>
              <a:rPr lang="en-US" dirty="0"/>
              <a:t>DA/FLISR scheme evaluation</a:t>
            </a:r>
          </a:p>
          <a:p>
            <a:r>
              <a:rPr lang="en-US" dirty="0"/>
              <a:t>Volt/</a:t>
            </a:r>
            <a:r>
              <a:rPr lang="en-US" dirty="0" err="1"/>
              <a:t>var</a:t>
            </a:r>
            <a:r>
              <a:rPr lang="en-US" dirty="0"/>
              <a:t> optimization</a:t>
            </a:r>
          </a:p>
          <a:p>
            <a:r>
              <a:rPr lang="en-US" dirty="0"/>
              <a:t>Energy impact analysis</a:t>
            </a:r>
          </a:p>
          <a:p>
            <a:r>
              <a:rPr lang="en-US" dirty="0"/>
              <a:t>DER protection impacts</a:t>
            </a:r>
          </a:p>
          <a:p>
            <a:r>
              <a:rPr lang="en-US" dirty="0"/>
              <a:t>Power quality (harmonics/flicker)</a:t>
            </a:r>
          </a:p>
          <a:p>
            <a:r>
              <a:rPr lang="en-US" dirty="0"/>
              <a:t>Long-range planning studies</a:t>
            </a:r>
          </a:p>
          <a:p>
            <a:r>
              <a:rPr lang="en-US" dirty="0"/>
              <a:t>Smart inverter control optimization</a:t>
            </a:r>
          </a:p>
          <a:p>
            <a:r>
              <a:rPr lang="en-US" dirty="0"/>
              <a:t>Planning for electrification</a:t>
            </a:r>
          </a:p>
          <a:p>
            <a:endParaRPr lang="en-US" dirty="0"/>
          </a:p>
          <a:p>
            <a:endParaRPr lang="en-US" dirty="0"/>
          </a:p>
        </p:txBody>
      </p:sp>
      <p:pic>
        <p:nvPicPr>
          <p:cNvPr id="5" name="Picture 13" descr="3dlosses">
            <a:extLst>
              <a:ext uri="{FF2B5EF4-FFF2-40B4-BE49-F238E27FC236}">
                <a16:creationId xmlns:a16="http://schemas.microsoft.com/office/drawing/2014/main" id="{B0C9C976-E8C3-407F-8CC8-710B1013DC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3106" y="1357075"/>
            <a:ext cx="2599918" cy="19323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DDA9C6D4-61F5-4DC8-8F96-BF9146A1B320}"/>
              </a:ext>
            </a:extLst>
          </p:cNvPr>
          <p:cNvPicPr>
            <a:picLocks noChangeAspect="1" noChangeArrowheads="1"/>
          </p:cNvPicPr>
          <p:nvPr/>
        </p:nvPicPr>
        <p:blipFill>
          <a:blip r:embed="rId4" cstate="print"/>
          <a:srcRect/>
          <a:stretch>
            <a:fillRect/>
          </a:stretch>
        </p:blipFill>
        <p:spPr bwMode="auto">
          <a:xfrm>
            <a:off x="5502398" y="3811719"/>
            <a:ext cx="3528875" cy="191868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BE7A3D70-BE07-471A-ADC3-637F67C15B11}"/>
              </a:ext>
            </a:extLst>
          </p:cNvPr>
          <p:cNvPicPr>
            <a:picLocks noChangeAspect="1"/>
          </p:cNvPicPr>
          <p:nvPr/>
        </p:nvPicPr>
        <p:blipFill>
          <a:blip r:embed="rId5"/>
          <a:stretch>
            <a:fillRect/>
          </a:stretch>
        </p:blipFill>
        <p:spPr>
          <a:xfrm>
            <a:off x="3751625" y="1922142"/>
            <a:ext cx="3415267" cy="2018112"/>
          </a:xfrm>
          <a:prstGeom prst="rect">
            <a:avLst/>
          </a:prstGeom>
        </p:spPr>
      </p:pic>
    </p:spTree>
    <p:extLst>
      <p:ext uri="{BB962C8B-B14F-4D97-AF65-F5344CB8AC3E}">
        <p14:creationId xmlns:p14="http://schemas.microsoft.com/office/powerpoint/2010/main" val="3022354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AutoShape 2"/>
          <p:cNvSpPr>
            <a:spLocks noChangeArrowheads="1"/>
          </p:cNvSpPr>
          <p:nvPr/>
        </p:nvSpPr>
        <p:spPr bwMode="auto">
          <a:xfrm>
            <a:off x="342900" y="1905000"/>
            <a:ext cx="8458200" cy="3200400"/>
          </a:xfrm>
          <a:prstGeom prst="roundRect">
            <a:avLst>
              <a:gd name="adj" fmla="val 16667"/>
            </a:avLst>
          </a:prstGeom>
          <a:solidFill>
            <a:srgbClr val="FFFF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28" name="Rectangle 3"/>
          <p:cNvSpPr>
            <a:spLocks noGrp="1" noChangeArrowheads="1"/>
          </p:cNvSpPr>
          <p:nvPr>
            <p:ph type="title"/>
          </p:nvPr>
        </p:nvSpPr>
        <p:spPr>
          <a:xfrm>
            <a:off x="454025" y="546306"/>
            <a:ext cx="8229600" cy="1143000"/>
          </a:xfrm>
        </p:spPr>
        <p:txBody>
          <a:bodyPr/>
          <a:lstStyle/>
          <a:p>
            <a:pPr eaLnBrk="1" hangingPunct="1"/>
            <a:r>
              <a:rPr lang="en-US" altLang="en-US" dirty="0"/>
              <a:t>Typical North American Distribution System</a:t>
            </a:r>
          </a:p>
        </p:txBody>
      </p:sp>
      <p:graphicFrame>
        <p:nvGraphicFramePr>
          <p:cNvPr id="1026" name="Object 4"/>
          <p:cNvGraphicFramePr>
            <a:graphicFrameLocks noGrp="1" noChangeAspect="1"/>
          </p:cNvGraphicFramePr>
          <p:nvPr>
            <p:ph type="body" idx="1"/>
          </p:nvPr>
        </p:nvGraphicFramePr>
        <p:xfrm>
          <a:off x="457200" y="2366963"/>
          <a:ext cx="8226425" cy="2266950"/>
        </p:xfrm>
        <a:graphic>
          <a:graphicData uri="http://schemas.openxmlformats.org/presentationml/2006/ole">
            <mc:AlternateContent xmlns:mc="http://schemas.openxmlformats.org/markup-compatibility/2006">
              <mc:Choice xmlns:v="urn:schemas-microsoft-com:vml" Requires="v">
                <p:oleObj spid="_x0000_s1038" name="Document" r:id="rId4" imgW="5477400" imgH="1430640" progId="Word.Document.8">
                  <p:embed/>
                </p:oleObj>
              </mc:Choice>
              <mc:Fallback>
                <p:oleObj name="Document" r:id="rId4" imgW="5477400" imgH="1430640" progId="Word.Document.8">
                  <p:embed/>
                  <p:pic>
                    <p:nvPicPr>
                      <p:cNvPr id="102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366963"/>
                        <a:ext cx="8226425" cy="2266950"/>
                      </a:xfrm>
                      <a:prstGeom prst="rect">
                        <a:avLst/>
                      </a:prstGeom>
                    </p:spPr>
                  </p:pic>
                </p:oleObj>
              </mc:Fallback>
            </mc:AlternateContent>
          </a:graphicData>
        </a:graphic>
      </p:graphicFrame>
      <p:sp>
        <p:nvSpPr>
          <p:cNvPr id="1029" name="Text Box 5"/>
          <p:cNvSpPr txBox="1">
            <a:spLocks noChangeArrowheads="1"/>
          </p:cNvSpPr>
          <p:nvPr/>
        </p:nvSpPr>
        <p:spPr bwMode="auto">
          <a:xfrm>
            <a:off x="706438" y="4532313"/>
            <a:ext cx="7262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b="1">
                <a:solidFill>
                  <a:schemeClr val="tx1"/>
                </a:solidFill>
              </a:rPr>
              <a:t>Typical 4-wire multi-grounded neutral system</a:t>
            </a:r>
          </a:p>
        </p:txBody>
      </p:sp>
      <p:sp>
        <p:nvSpPr>
          <p:cNvPr id="1030" name="Text Box 6"/>
          <p:cNvSpPr txBox="1">
            <a:spLocks noChangeArrowheads="1"/>
          </p:cNvSpPr>
          <p:nvPr/>
        </p:nvSpPr>
        <p:spPr bwMode="auto">
          <a:xfrm>
            <a:off x="485775" y="5381625"/>
            <a:ext cx="8370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b="1">
                <a:solidFill>
                  <a:schemeClr val="tx1"/>
                </a:solidFill>
              </a:rPr>
              <a:t>Unigrounded/Delta 3-wire also common on West Coast</a:t>
            </a:r>
          </a:p>
        </p:txBody>
      </p:sp>
    </p:spTree>
    <p:extLst>
      <p:ext uri="{BB962C8B-B14F-4D97-AF65-F5344CB8AC3E}">
        <p14:creationId xmlns:p14="http://schemas.microsoft.com/office/powerpoint/2010/main" val="1260630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AutoShape 2"/>
          <p:cNvSpPr>
            <a:spLocks noChangeArrowheads="1"/>
          </p:cNvSpPr>
          <p:nvPr/>
        </p:nvSpPr>
        <p:spPr bwMode="auto">
          <a:xfrm>
            <a:off x="381000" y="2033336"/>
            <a:ext cx="7668126" cy="3529263"/>
          </a:xfrm>
          <a:prstGeom prst="roundRect">
            <a:avLst>
              <a:gd name="adj" fmla="val 16667"/>
            </a:avLst>
          </a:prstGeom>
          <a:solidFill>
            <a:srgbClr val="FFFF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052" name="Rectangle 3"/>
          <p:cNvSpPr>
            <a:spLocks noGrp="1" noChangeArrowheads="1"/>
          </p:cNvSpPr>
          <p:nvPr>
            <p:ph type="title"/>
          </p:nvPr>
        </p:nvSpPr>
        <p:spPr/>
        <p:txBody>
          <a:bodyPr/>
          <a:lstStyle/>
          <a:p>
            <a:r>
              <a:rPr lang="en-US" altLang="en-US"/>
              <a:t>Typical European Style System</a:t>
            </a:r>
          </a:p>
        </p:txBody>
      </p:sp>
      <p:sp>
        <p:nvSpPr>
          <p:cNvPr id="2053" name="Rectangle 4"/>
          <p:cNvSpPr>
            <a:spLocks noGrp="1" noChangeArrowheads="1"/>
          </p:cNvSpPr>
          <p:nvPr>
            <p:ph type="body" idx="1"/>
          </p:nvPr>
        </p:nvSpPr>
        <p:spPr>
          <a:xfrm>
            <a:off x="282341" y="914083"/>
            <a:ext cx="8595360" cy="5394960"/>
          </a:xfrm>
        </p:spPr>
        <p:txBody>
          <a:bodyPr/>
          <a:lstStyle/>
          <a:p>
            <a:pPr lvl="1"/>
            <a:r>
              <a:rPr lang="en-US" altLang="en-US">
                <a:latin typeface="Arial Black" panose="020B0A04020102020204" pitchFamily="34" charset="0"/>
              </a:rPr>
              <a:t>3-wire unigrounded primary</a:t>
            </a:r>
          </a:p>
        </p:txBody>
      </p:sp>
      <p:graphicFrame>
        <p:nvGraphicFramePr>
          <p:cNvPr id="2050" name="Object 2"/>
          <p:cNvGraphicFramePr>
            <a:graphicFrameLocks noChangeAspect="1"/>
          </p:cNvGraphicFramePr>
          <p:nvPr/>
        </p:nvGraphicFramePr>
        <p:xfrm>
          <a:off x="1524000" y="2667000"/>
          <a:ext cx="5449888" cy="2587625"/>
        </p:xfrm>
        <a:graphic>
          <a:graphicData uri="http://schemas.openxmlformats.org/presentationml/2006/ole">
            <mc:AlternateContent xmlns:mc="http://schemas.openxmlformats.org/markup-compatibility/2006">
              <mc:Choice xmlns:v="urn:schemas-microsoft-com:vml" Requires="v">
                <p:oleObj spid="_x0000_s3077" name="Document" r:id="rId4" imgW="5448960" imgH="2586960" progId="Word.Document.8">
                  <p:embed/>
                </p:oleObj>
              </mc:Choice>
              <mc:Fallback>
                <p:oleObj name="Document" r:id="rId4" imgW="5448960" imgH="2586960" progId="Word.Document.8">
                  <p:embed/>
                  <p:pic>
                    <p:nvPicPr>
                      <p:cNvPr id="20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667000"/>
                        <a:ext cx="5449888" cy="258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Text Box 6"/>
          <p:cNvSpPr txBox="1">
            <a:spLocks noChangeArrowheads="1"/>
          </p:cNvSpPr>
          <p:nvPr/>
        </p:nvSpPr>
        <p:spPr bwMode="auto">
          <a:xfrm>
            <a:off x="1431925" y="4545013"/>
            <a:ext cx="4314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spcBef>
                <a:spcPct val="0"/>
              </a:spcBef>
            </a:pPr>
            <a:r>
              <a:rPr lang="en-US" altLang="en-US" sz="2400">
                <a:solidFill>
                  <a:schemeClr val="tx1"/>
                </a:solidFill>
                <a:latin typeface="Arial Black" panose="020B0A04020102020204" pitchFamily="34" charset="0"/>
              </a:rPr>
              <a:t>Three-phase throughout,</a:t>
            </a:r>
          </a:p>
          <a:p>
            <a:pPr algn="l">
              <a:spcBef>
                <a:spcPct val="0"/>
              </a:spcBef>
            </a:pPr>
            <a:r>
              <a:rPr lang="en-US" altLang="en-US" sz="2400">
                <a:solidFill>
                  <a:schemeClr val="tx1"/>
                </a:solidFill>
                <a:latin typeface="Arial Black" panose="020B0A04020102020204" pitchFamily="34" charset="0"/>
              </a:rPr>
              <a:t>including secondary (LV)</a:t>
            </a:r>
          </a:p>
        </p:txBody>
      </p:sp>
    </p:spTree>
    <p:extLst>
      <p:ext uri="{BB962C8B-B14F-4D97-AF65-F5344CB8AC3E}">
        <p14:creationId xmlns:p14="http://schemas.microsoft.com/office/powerpoint/2010/main" val="10609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1875B-6822-4ACA-BD45-AC85585DC315}"/>
              </a:ext>
            </a:extLst>
          </p:cNvPr>
          <p:cNvSpPr>
            <a:spLocks noGrp="1"/>
          </p:cNvSpPr>
          <p:nvPr>
            <p:ph type="title"/>
          </p:nvPr>
        </p:nvSpPr>
        <p:spPr/>
        <p:txBody>
          <a:bodyPr>
            <a:normAutofit fontScale="90000"/>
          </a:bodyPr>
          <a:lstStyle/>
          <a:p>
            <a:r>
              <a:rPr lang="en-US" dirty="0"/>
              <a:t>Why a Positive Sequence Model is Often Inadequate for  Distribution System Analysis of North American System</a:t>
            </a:r>
          </a:p>
        </p:txBody>
      </p:sp>
      <p:pic>
        <p:nvPicPr>
          <p:cNvPr id="4" name="Picture 3">
            <a:extLst>
              <a:ext uri="{FF2B5EF4-FFF2-40B4-BE49-F238E27FC236}">
                <a16:creationId xmlns:a16="http://schemas.microsoft.com/office/drawing/2014/main" id="{864CE16A-F835-4C5C-B830-309B45D4264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946" y="2400300"/>
            <a:ext cx="7376746" cy="3305906"/>
          </a:xfrm>
          <a:prstGeom prst="rect">
            <a:avLst/>
          </a:prstGeom>
          <a:noFill/>
          <a:ln>
            <a:noFill/>
          </a:ln>
        </p:spPr>
      </p:pic>
      <p:sp>
        <p:nvSpPr>
          <p:cNvPr id="5" name="TextBox 4">
            <a:extLst>
              <a:ext uri="{FF2B5EF4-FFF2-40B4-BE49-F238E27FC236}">
                <a16:creationId xmlns:a16="http://schemas.microsoft.com/office/drawing/2014/main" id="{B0E50DE6-11D0-44EF-A5DE-7FD36E8E7AA7}"/>
              </a:ext>
            </a:extLst>
          </p:cNvPr>
          <p:cNvSpPr txBox="1"/>
          <p:nvPr/>
        </p:nvSpPr>
        <p:spPr>
          <a:xfrm>
            <a:off x="6576645" y="4431323"/>
            <a:ext cx="1512277" cy="584775"/>
          </a:xfrm>
          <a:prstGeom prst="rect">
            <a:avLst/>
          </a:prstGeom>
          <a:noFill/>
        </p:spPr>
        <p:txBody>
          <a:bodyPr wrap="square" rtlCol="0">
            <a:spAutoFit/>
          </a:bodyPr>
          <a:lstStyle/>
          <a:p>
            <a:r>
              <a:rPr lang="en-US" dirty="0"/>
              <a:t>1-Phase Loads</a:t>
            </a:r>
          </a:p>
        </p:txBody>
      </p:sp>
      <p:sp>
        <p:nvSpPr>
          <p:cNvPr id="6" name="TextBox 5">
            <a:extLst>
              <a:ext uri="{FF2B5EF4-FFF2-40B4-BE49-F238E27FC236}">
                <a16:creationId xmlns:a16="http://schemas.microsoft.com/office/drawing/2014/main" id="{B3114F4A-C065-4E91-BBB9-0C5FAEACB09B}"/>
              </a:ext>
            </a:extLst>
          </p:cNvPr>
          <p:cNvSpPr txBox="1"/>
          <p:nvPr/>
        </p:nvSpPr>
        <p:spPr>
          <a:xfrm>
            <a:off x="6840415" y="1815525"/>
            <a:ext cx="1512277" cy="584775"/>
          </a:xfrm>
          <a:prstGeom prst="rect">
            <a:avLst/>
          </a:prstGeom>
          <a:noFill/>
        </p:spPr>
        <p:txBody>
          <a:bodyPr wrap="square" rtlCol="0">
            <a:spAutoFit/>
          </a:bodyPr>
          <a:lstStyle/>
          <a:p>
            <a:r>
              <a:rPr lang="en-US" dirty="0"/>
              <a:t>Open-Delta Regulator</a:t>
            </a:r>
          </a:p>
        </p:txBody>
      </p:sp>
      <p:sp>
        <p:nvSpPr>
          <p:cNvPr id="7" name="TextBox 6">
            <a:extLst>
              <a:ext uri="{FF2B5EF4-FFF2-40B4-BE49-F238E27FC236}">
                <a16:creationId xmlns:a16="http://schemas.microsoft.com/office/drawing/2014/main" id="{5672CEE4-2B7A-4E5A-AB63-0300551D595F}"/>
              </a:ext>
            </a:extLst>
          </p:cNvPr>
          <p:cNvSpPr txBox="1"/>
          <p:nvPr/>
        </p:nvSpPr>
        <p:spPr>
          <a:xfrm>
            <a:off x="4303835" y="4875209"/>
            <a:ext cx="1512277" cy="830997"/>
          </a:xfrm>
          <a:prstGeom prst="rect">
            <a:avLst/>
          </a:prstGeom>
          <a:noFill/>
        </p:spPr>
        <p:txBody>
          <a:bodyPr wrap="square" rtlCol="0">
            <a:spAutoFit/>
          </a:bodyPr>
          <a:lstStyle/>
          <a:p>
            <a:r>
              <a:rPr lang="en-US" dirty="0"/>
              <a:t>Blown Capacitor Fuse</a:t>
            </a:r>
          </a:p>
        </p:txBody>
      </p:sp>
      <p:sp>
        <p:nvSpPr>
          <p:cNvPr id="8" name="TextBox 7">
            <a:extLst>
              <a:ext uri="{FF2B5EF4-FFF2-40B4-BE49-F238E27FC236}">
                <a16:creationId xmlns:a16="http://schemas.microsoft.com/office/drawing/2014/main" id="{05DAD52A-DF75-4169-918C-24BC0B1EAEE0}"/>
              </a:ext>
            </a:extLst>
          </p:cNvPr>
          <p:cNvSpPr txBox="1"/>
          <p:nvPr/>
        </p:nvSpPr>
        <p:spPr>
          <a:xfrm>
            <a:off x="3363058" y="1498858"/>
            <a:ext cx="1512277" cy="1077218"/>
          </a:xfrm>
          <a:prstGeom prst="rect">
            <a:avLst/>
          </a:prstGeom>
          <a:noFill/>
        </p:spPr>
        <p:txBody>
          <a:bodyPr wrap="square" rtlCol="0">
            <a:spAutoFit/>
          </a:bodyPr>
          <a:lstStyle/>
          <a:p>
            <a:r>
              <a:rPr lang="en-US" dirty="0"/>
              <a:t>Delta-Wye Transformer with Neutral Reactor</a:t>
            </a:r>
          </a:p>
        </p:txBody>
      </p:sp>
      <p:cxnSp>
        <p:nvCxnSpPr>
          <p:cNvPr id="10" name="Straight Arrow Connector 9">
            <a:extLst>
              <a:ext uri="{FF2B5EF4-FFF2-40B4-BE49-F238E27FC236}">
                <a16:creationId xmlns:a16="http://schemas.microsoft.com/office/drawing/2014/main" id="{D5A6425D-49A5-468D-9ED9-60C29A84B548}"/>
              </a:ext>
            </a:extLst>
          </p:cNvPr>
          <p:cNvCxnSpPr>
            <a:cxnSpLocks/>
          </p:cNvCxnSpPr>
          <p:nvPr/>
        </p:nvCxnSpPr>
        <p:spPr bwMode="auto">
          <a:xfrm flipV="1">
            <a:off x="5240215" y="4281926"/>
            <a:ext cx="575897" cy="59328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6A7A679F-A48E-4B15-A07F-A0551D2BC0B1}"/>
              </a:ext>
            </a:extLst>
          </p:cNvPr>
          <p:cNvCxnSpPr/>
          <p:nvPr/>
        </p:nvCxnSpPr>
        <p:spPr bwMode="auto">
          <a:xfrm flipH="1" flipV="1">
            <a:off x="6690946" y="3760865"/>
            <a:ext cx="290146" cy="5210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F033F074-0B5C-41F8-92BF-37A3883E6AF5}"/>
              </a:ext>
            </a:extLst>
          </p:cNvPr>
          <p:cNvCxnSpPr/>
          <p:nvPr/>
        </p:nvCxnSpPr>
        <p:spPr bwMode="auto">
          <a:xfrm flipH="1" flipV="1">
            <a:off x="7042638" y="3516923"/>
            <a:ext cx="378070" cy="76500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079804382"/>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62AE66F-F095-4339-9CFE-EC08EDBC87D3}" vid="{878DB297-F2DE-4109-BBD0-9FBC92D2F2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1B2A83-E798-4E5B-B5B7-E28DA4E28A71}">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9d4eb815-23ed-48d9-b0c1-2b9ce0016f4e"/>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A25E9E05-8AAB-41BB-8F13-3890611F3729}">
  <ds:schemaRefs>
    <ds:schemaRef ds:uri="http://schemas.microsoft.com/sharepoint/v3/contenttype/forms"/>
  </ds:schemaRefs>
</ds:datastoreItem>
</file>

<file path=customXml/itemProps3.xml><?xml version="1.0" encoding="utf-8"?>
<ds:datastoreItem xmlns:ds="http://schemas.openxmlformats.org/officeDocument/2006/customXml" ds:itemID="{F3FA64E5-7C46-4A41-966E-1AA04E405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2018 EPRI</Template>
  <TotalTime>196</TotalTime>
  <Words>2533</Words>
  <Application>Microsoft Office PowerPoint</Application>
  <PresentationFormat>On-screen Show (4:3)</PresentationFormat>
  <Paragraphs>533</Paragraphs>
  <Slides>56</Slides>
  <Notes>37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56</vt:i4>
      </vt:variant>
    </vt:vector>
  </HeadingPairs>
  <TitlesOfParts>
    <vt:vector size="67" baseType="lpstr">
      <vt:lpstr>Arial</vt:lpstr>
      <vt:lpstr>Arial Black</vt:lpstr>
      <vt:lpstr>Arial Narrow</vt:lpstr>
      <vt:lpstr>Calibri</vt:lpstr>
      <vt:lpstr>Courier New</vt:lpstr>
      <vt:lpstr>Tahoma</vt:lpstr>
      <vt:lpstr>Times New Roman</vt:lpstr>
      <vt:lpstr>Wingdings</vt:lpstr>
      <vt:lpstr>2017 PowerPoint Theme</vt:lpstr>
      <vt:lpstr>Document</vt:lpstr>
      <vt:lpstr>Equation</vt:lpstr>
      <vt:lpstr>Introduction to OpenDSS </vt:lpstr>
      <vt:lpstr>Instructor</vt:lpstr>
      <vt:lpstr>What Is OpenDSS?</vt:lpstr>
      <vt:lpstr>Overview of OpenDSS OpenDSS – Open-Source Distribution System Simulator</vt:lpstr>
      <vt:lpstr>Highlighting a Few Capabilities</vt:lpstr>
      <vt:lpstr>Flexible Tool Enabling a Wide Range of Analysis Types</vt:lpstr>
      <vt:lpstr>Typical North American Distribution System</vt:lpstr>
      <vt:lpstr>Typical European Style System</vt:lpstr>
      <vt:lpstr>Why a Positive Sequence Model is Often Inadequate for  Distribution System Analysis of North American System</vt:lpstr>
      <vt:lpstr>Urban  Low-Voltage Network Systems</vt:lpstr>
      <vt:lpstr>What is the OpenDSS?</vt:lpstr>
      <vt:lpstr>What can OpenDSS be used for?</vt:lpstr>
      <vt:lpstr>What is the OpenDSS? (cont’d)</vt:lpstr>
      <vt:lpstr>What is the OpenDSS? (cont’d)</vt:lpstr>
      <vt:lpstr>Built-in Solution Modes</vt:lpstr>
      <vt:lpstr>User Interfaces</vt:lpstr>
      <vt:lpstr>Repository on SourceForge.Net</vt:lpstr>
      <vt:lpstr>Accessing the SourceForge.Net Source Code Repository with TortoiseSVN</vt:lpstr>
      <vt:lpstr>Download the Installer Files</vt:lpstr>
      <vt:lpstr>OpenDSS Files Installed</vt:lpstr>
      <vt:lpstr>Registering the COM server</vt:lpstr>
      <vt:lpstr>The GUID References the DLL File</vt:lpstr>
      <vt:lpstr>DSS Structure</vt:lpstr>
      <vt:lpstr>DSS Object Structure</vt:lpstr>
      <vt:lpstr>DSS Class Structure</vt:lpstr>
      <vt:lpstr>The Math …</vt:lpstr>
      <vt:lpstr>Primitive Y Matrix</vt:lpstr>
      <vt:lpstr>Primitive Y Matrix, cont’d</vt:lpstr>
      <vt:lpstr>What about 3-phase elements?</vt:lpstr>
      <vt:lpstr>The Network Model</vt:lpstr>
      <vt:lpstr>Load (a PC Element)</vt:lpstr>
      <vt:lpstr>Nodal Admittance Equations</vt:lpstr>
      <vt:lpstr>Load Models  (Present version)</vt:lpstr>
      <vt:lpstr>Standard P + jQ Load Model (1)</vt:lpstr>
      <vt:lpstr>Power Flow Solution Algorithm</vt:lpstr>
      <vt:lpstr>Putting it All Together</vt:lpstr>
      <vt:lpstr>Putting it All Together</vt:lpstr>
      <vt:lpstr>A More Concise Form …</vt:lpstr>
      <vt:lpstr>OpenDSS Solution Loop with Controls</vt:lpstr>
      <vt:lpstr>Circuit Modeling Basics</vt:lpstr>
      <vt:lpstr>DSS Bus Model  (Bus ≠ Node)</vt:lpstr>
      <vt:lpstr>Node Numbers</vt:lpstr>
      <vt:lpstr>DSS Terminal Definition</vt:lpstr>
      <vt:lpstr>Power Delivery Elements</vt:lpstr>
      <vt:lpstr>Power Conversion Elements</vt:lpstr>
      <vt:lpstr>Scripting Basics</vt:lpstr>
      <vt:lpstr>Scripting</vt:lpstr>
      <vt:lpstr>Command Syntax</vt:lpstr>
      <vt:lpstr>Delimiters</vt:lpstr>
      <vt:lpstr>Array and Matrix Parameters</vt:lpstr>
      <vt:lpstr>A Basic Script</vt:lpstr>
      <vt:lpstr>Example:  IEEE 8500-Node Test Feeder</vt:lpstr>
      <vt:lpstr>Location of the IEEE 8500-Node Test Feeder Files</vt:lpstr>
      <vt:lpstr>Scripting Large Circuits</vt:lpstr>
      <vt:lpstr>A Common Sense Structuring of Script Files</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Roger Dugan</dc:creator>
  <dc:description>© 2018 Electric Power Research Institute, Inc. All rights reserved.</dc:description>
  <cp:lastModifiedBy>Roger Dugan</cp:lastModifiedBy>
  <cp:revision>14</cp:revision>
  <cp:lastPrinted>2014-11-24T20:31:07Z</cp:lastPrinted>
  <dcterms:created xsi:type="dcterms:W3CDTF">2018-07-23T18:52:53Z</dcterms:created>
  <dcterms:modified xsi:type="dcterms:W3CDTF">2018-10-23T18:06:50Z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