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16"/>
  </p:notesMasterIdLst>
  <p:sldIdLst>
    <p:sldId id="445" r:id="rId5"/>
    <p:sldId id="461" r:id="rId6"/>
    <p:sldId id="462" r:id="rId7"/>
    <p:sldId id="463" r:id="rId8"/>
    <p:sldId id="464" r:id="rId9"/>
    <p:sldId id="298" r:id="rId10"/>
    <p:sldId id="299" r:id="rId11"/>
    <p:sldId id="300" r:id="rId12"/>
    <p:sldId id="471" r:id="rId13"/>
    <p:sldId id="475" r:id="rId14"/>
    <p:sldId id="339" r:id="rId1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195D3"/>
    <a:srgbClr val="5B9BD5"/>
    <a:srgbClr val="5D7F9D"/>
    <a:srgbClr val="F3FBFF"/>
    <a:srgbClr val="E4F6FE"/>
    <a:srgbClr val="D5F0F9"/>
    <a:srgbClr val="AAD2E9"/>
    <a:srgbClr val="FFEB99"/>
    <a:srgbClr val="E6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81" d="100"/>
          <a:sy n="81" d="100"/>
        </p:scale>
        <p:origin x="67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1BF82F3-F2C0-4841-AFB9-E8AAB6A7629E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6150"/>
          </a:xfrm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99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1DAEB54-13AF-4ED4-A9D7-DA76DBD928E1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67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47206B5-C256-4B24-B22D-F27A31C75CC4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6150"/>
          </a:xfrm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03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157F4D3-F37E-445F-A73B-B2EEAEEC5D15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9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95BE7B-3E95-4FE6-ACB5-6B5F90A76885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04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22764AA-7678-49E4-9491-6F6F3546590A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6150"/>
          </a:xfrm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6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6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11A910D-69BB-4418-992D-DC539D81EF1F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85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6379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2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3" r:id="rId3"/>
    <p:sldLayoutId id="2147483674" r:id="rId4"/>
    <p:sldLayoutId id="214748367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1484393" y="1817370"/>
            <a:ext cx="3429000" cy="1988820"/>
          </a:xfrm>
        </p:spPr>
        <p:txBody>
          <a:bodyPr/>
          <a:lstStyle/>
          <a:p>
            <a:r>
              <a:rPr lang="en-US" dirty="0"/>
              <a:t>Scripting Basics</a:t>
            </a:r>
          </a:p>
        </p:txBody>
      </p:sp>
    </p:spTree>
    <p:extLst>
      <p:ext uri="{BB962C8B-B14F-4D97-AF65-F5344CB8AC3E}">
        <p14:creationId xmlns:p14="http://schemas.microsoft.com/office/powerpoint/2010/main" val="34583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Common Sense Structuring of Script Files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600200" y="1943101"/>
            <a:ext cx="2228850" cy="276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Run_The_Master.DSS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857500" y="2286001"/>
            <a:ext cx="2228850" cy="2769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229100" y="2686051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LineCodes.DSS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229100" y="3028951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WireData.DSS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4229100" y="3314701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LineGeometry.DSS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4229100" y="3657601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Spectrum.DSS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4229100" y="3943351"/>
            <a:ext cx="222885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LoadShape.DSS</a:t>
            </a:r>
          </a:p>
        </p:txBody>
      </p:sp>
      <p:sp>
        <p:nvSpPr>
          <p:cNvPr id="107530" name="AutoShape 10"/>
          <p:cNvSpPr>
            <a:spLocks/>
          </p:cNvSpPr>
          <p:nvPr/>
        </p:nvSpPr>
        <p:spPr bwMode="auto">
          <a:xfrm>
            <a:off x="6629400" y="2686050"/>
            <a:ext cx="171450" cy="154305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6972300" y="3257551"/>
            <a:ext cx="8572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Libraries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1657350" y="3429001"/>
            <a:ext cx="1828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FF5050"/>
                </a:solidFill>
              </a:rPr>
              <a:t>Put a “Clear” in here</a:t>
            </a:r>
          </a:p>
          <a:p>
            <a:r>
              <a:rPr lang="en-US" altLang="en-US" sz="1200" b="1" dirty="0">
                <a:solidFill>
                  <a:srgbClr val="FF5050"/>
                </a:solidFill>
              </a:rPr>
              <a:t>(</a:t>
            </a:r>
            <a:r>
              <a:rPr lang="en-US" altLang="en-US" sz="1200" b="1" dirty="0" err="1">
                <a:solidFill>
                  <a:srgbClr val="FF5050"/>
                </a:solidFill>
              </a:rPr>
              <a:t>Clearall</a:t>
            </a:r>
            <a:r>
              <a:rPr lang="en-US" altLang="en-US" sz="1200" b="1" dirty="0">
                <a:solidFill>
                  <a:srgbClr val="FF5050"/>
                </a:solidFill>
              </a:rPr>
              <a:t> for parallel processing)</a:t>
            </a:r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V="1">
            <a:off x="2857500" y="2571750"/>
            <a:ext cx="342900" cy="85725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4229100" y="4457701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Transformers.DSS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4229100" y="4743451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Lines.DSS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4229100" y="5086351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Loads.DSS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4229100" y="5372101"/>
            <a:ext cx="2228850" cy="27699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Etc.</a:t>
            </a:r>
          </a:p>
        </p:txBody>
      </p:sp>
      <p:sp>
        <p:nvSpPr>
          <p:cNvPr id="107538" name="AutoShape 18"/>
          <p:cNvSpPr>
            <a:spLocks/>
          </p:cNvSpPr>
          <p:nvPr/>
        </p:nvSpPr>
        <p:spPr bwMode="auto">
          <a:xfrm>
            <a:off x="6686550" y="4457700"/>
            <a:ext cx="171450" cy="1143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6915150" y="4800601"/>
            <a:ext cx="857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Circuit</a:t>
            </a:r>
            <a:br>
              <a:rPr lang="en-US" altLang="en-US" sz="1200"/>
            </a:br>
            <a:r>
              <a:rPr lang="en-US" altLang="en-US" sz="1200"/>
              <a:t>Definition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5086350" y="1885951"/>
            <a:ext cx="274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FF5050"/>
                </a:solidFill>
              </a:rPr>
              <a:t>“Compile” the Master file from here</a:t>
            </a:r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H="1">
            <a:off x="3829050" y="2000250"/>
            <a:ext cx="1257300" cy="5715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42" name="Freeform 22"/>
          <p:cNvSpPr>
            <a:spLocks/>
          </p:cNvSpPr>
          <p:nvPr/>
        </p:nvSpPr>
        <p:spPr bwMode="auto">
          <a:xfrm>
            <a:off x="2228850" y="2286000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43" name="Freeform 23"/>
          <p:cNvSpPr>
            <a:spLocks/>
          </p:cNvSpPr>
          <p:nvPr/>
        </p:nvSpPr>
        <p:spPr bwMode="auto">
          <a:xfrm>
            <a:off x="3714750" y="2628900"/>
            <a:ext cx="514350" cy="1714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44" name="Freeform 24"/>
          <p:cNvSpPr>
            <a:spLocks/>
          </p:cNvSpPr>
          <p:nvPr/>
        </p:nvSpPr>
        <p:spPr bwMode="auto">
          <a:xfrm>
            <a:off x="3714750" y="2800350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45" name="Freeform 25"/>
          <p:cNvSpPr>
            <a:spLocks/>
          </p:cNvSpPr>
          <p:nvPr/>
        </p:nvSpPr>
        <p:spPr bwMode="auto">
          <a:xfrm>
            <a:off x="3714750" y="3143250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46" name="Freeform 26"/>
          <p:cNvSpPr>
            <a:spLocks/>
          </p:cNvSpPr>
          <p:nvPr/>
        </p:nvSpPr>
        <p:spPr bwMode="auto">
          <a:xfrm>
            <a:off x="3714750" y="3429000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47" name="Freeform 27"/>
          <p:cNvSpPr>
            <a:spLocks/>
          </p:cNvSpPr>
          <p:nvPr/>
        </p:nvSpPr>
        <p:spPr bwMode="auto">
          <a:xfrm>
            <a:off x="3714750" y="3771900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48" name="Freeform 28"/>
          <p:cNvSpPr>
            <a:spLocks/>
          </p:cNvSpPr>
          <p:nvPr/>
        </p:nvSpPr>
        <p:spPr bwMode="auto">
          <a:xfrm>
            <a:off x="3714750" y="4000500"/>
            <a:ext cx="514350" cy="5715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49" name="Freeform 29"/>
          <p:cNvSpPr>
            <a:spLocks/>
          </p:cNvSpPr>
          <p:nvPr/>
        </p:nvSpPr>
        <p:spPr bwMode="auto">
          <a:xfrm>
            <a:off x="3714750" y="4572000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50" name="Freeform 30"/>
          <p:cNvSpPr>
            <a:spLocks/>
          </p:cNvSpPr>
          <p:nvPr/>
        </p:nvSpPr>
        <p:spPr bwMode="auto">
          <a:xfrm>
            <a:off x="3714750" y="4857750"/>
            <a:ext cx="514350" cy="3429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51" name="Freeform 31"/>
          <p:cNvSpPr>
            <a:spLocks/>
          </p:cNvSpPr>
          <p:nvPr/>
        </p:nvSpPr>
        <p:spPr bwMode="auto">
          <a:xfrm>
            <a:off x="3714750" y="5200650"/>
            <a:ext cx="514350" cy="28575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1428750" y="5029201"/>
            <a:ext cx="1943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Make a separate folder for each circuit</a:t>
            </a:r>
          </a:p>
        </p:txBody>
      </p:sp>
    </p:spTree>
    <p:extLst>
      <p:ext uri="{BB962C8B-B14F-4D97-AF65-F5344CB8AC3E}">
        <p14:creationId xmlns:p14="http://schemas.microsoft.com/office/powerpoint/2010/main" val="2043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Scripting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OpenDSS is a </a:t>
            </a:r>
            <a:r>
              <a:rPr lang="en-US" altLang="en-US" u="sng"/>
              <a:t>scriptable solution engine</a:t>
            </a:r>
          </a:p>
          <a:p>
            <a:pPr eaLnBrk="1" hangingPunct="1"/>
            <a:r>
              <a:rPr lang="en-US" altLang="en-US"/>
              <a:t>Scripts</a:t>
            </a:r>
          </a:p>
          <a:p>
            <a:pPr lvl="1" eaLnBrk="1" hangingPunct="1"/>
            <a:r>
              <a:rPr lang="en-US" altLang="en-US"/>
              <a:t>Series of commands</a:t>
            </a:r>
          </a:p>
          <a:p>
            <a:pPr lvl="1" eaLnBrk="1" hangingPunct="1"/>
            <a:r>
              <a:rPr lang="en-US" altLang="en-US"/>
              <a:t>From text files</a:t>
            </a:r>
          </a:p>
          <a:p>
            <a:pPr lvl="1" eaLnBrk="1" hangingPunct="1"/>
            <a:r>
              <a:rPr lang="en-US" altLang="en-US"/>
              <a:t>From edit forms in OpenDSS.EXE</a:t>
            </a:r>
          </a:p>
          <a:p>
            <a:pPr lvl="1" eaLnBrk="1" hangingPunct="1"/>
            <a:r>
              <a:rPr lang="en-US" altLang="en-US"/>
              <a:t>From another program through COM interface</a:t>
            </a:r>
          </a:p>
          <a:p>
            <a:pPr lvl="2" eaLnBrk="1" hangingPunct="1"/>
            <a:r>
              <a:rPr lang="en-US" altLang="en-US"/>
              <a:t>e. g., This is how you would do looping</a:t>
            </a:r>
          </a:p>
          <a:p>
            <a:pPr eaLnBrk="1" hangingPunct="1"/>
            <a:r>
              <a:rPr lang="en-US" altLang="en-US"/>
              <a:t>Scripts define circuits</a:t>
            </a:r>
          </a:p>
          <a:p>
            <a:pPr eaLnBrk="1" hangingPunct="1"/>
            <a:r>
              <a:rPr lang="en-US" altLang="en-US"/>
              <a:t>Scripts control solution of circuits</a:t>
            </a:r>
          </a:p>
          <a:p>
            <a:pPr eaLnBrk="1" hangingPunct="1"/>
            <a:r>
              <a:rPr lang="en-US" altLang="en-US"/>
              <a:t>Scripts specify output, etc.</a:t>
            </a:r>
          </a:p>
        </p:txBody>
      </p:sp>
    </p:spTree>
    <p:extLst>
      <p:ext uri="{BB962C8B-B14F-4D97-AF65-F5344CB8AC3E}">
        <p14:creationId xmlns:p14="http://schemas.microsoft.com/office/powerpoint/2010/main" val="56019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Syntax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919287"/>
            <a:ext cx="6400800" cy="370165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i="1">
                <a:solidFill>
                  <a:schemeClr val="tx2"/>
                </a:solidFill>
              </a:rPr>
              <a:t>Command   parm1,  parm2   parm3   parm 4 ….</a:t>
            </a:r>
          </a:p>
          <a:p>
            <a:pPr eaLnBrk="1" hangingPunct="1"/>
            <a:endParaRPr lang="en-US" altLang="en-US" i="1"/>
          </a:p>
          <a:p>
            <a:pPr eaLnBrk="1" hangingPunct="1"/>
            <a:r>
              <a:rPr lang="en-US" altLang="en-US"/>
              <a:t>Parameters may be </a:t>
            </a:r>
            <a:r>
              <a:rPr lang="en-US" altLang="en-US" u="sng"/>
              <a:t>positional</a:t>
            </a:r>
            <a:r>
              <a:rPr lang="en-US" altLang="en-US"/>
              <a:t> or </a:t>
            </a:r>
            <a:r>
              <a:rPr lang="en-US" altLang="en-US" u="sng"/>
              <a:t>named</a:t>
            </a:r>
            <a:r>
              <a:rPr lang="en-US" altLang="en-US"/>
              <a:t> (tagged). </a:t>
            </a:r>
          </a:p>
          <a:p>
            <a:pPr eaLnBrk="1" hangingPunct="1"/>
            <a:r>
              <a:rPr lang="en-US" altLang="en-US"/>
              <a:t>If named, an "</a:t>
            </a:r>
            <a:r>
              <a:rPr lang="en-US" altLang="en-US" b="1"/>
              <a:t>=</a:t>
            </a:r>
            <a:r>
              <a:rPr lang="en-US" altLang="en-US"/>
              <a:t>" sign is expected</a:t>
            </a:r>
            <a:r>
              <a:rPr lang="en-US" altLang="en-US" i="1"/>
              <a:t>.  </a:t>
            </a:r>
          </a:p>
          <a:p>
            <a:pPr lvl="1" eaLnBrk="1" hangingPunct="1"/>
            <a:r>
              <a:rPr lang="en-US" altLang="en-US" b="1" i="1">
                <a:solidFill>
                  <a:schemeClr val="tx2"/>
                </a:solidFill>
              </a:rPr>
              <a:t>Name=value</a:t>
            </a:r>
            <a:r>
              <a:rPr lang="en-US" altLang="en-US" i="1"/>
              <a:t>  (this is the named form)</a:t>
            </a:r>
          </a:p>
          <a:p>
            <a:pPr lvl="1" eaLnBrk="1" hangingPunct="1"/>
            <a:r>
              <a:rPr lang="en-US" altLang="en-US" b="1" i="1">
                <a:solidFill>
                  <a:schemeClr val="tx2"/>
                </a:solidFill>
              </a:rPr>
              <a:t>Value</a:t>
            </a:r>
            <a:r>
              <a:rPr lang="en-US" altLang="en-US" i="1"/>
              <a:t>    (value alone in positional form)</a:t>
            </a:r>
          </a:p>
          <a:p>
            <a:pPr eaLnBrk="1" hangingPunct="1"/>
            <a:r>
              <a:rPr lang="en-US" altLang="en-US" i="1"/>
              <a:t>For example, the following two commands are equivalent:</a:t>
            </a:r>
          </a:p>
          <a:p>
            <a:pPr lvl="1" eaLnBrk="1" hangingPunct="1"/>
            <a:r>
              <a:rPr lang="en-US" altLang="en-US" sz="1050" b="1" i="1">
                <a:solidFill>
                  <a:schemeClr val="tx2"/>
                </a:solidFill>
                <a:latin typeface="Courier New" panose="02070309020205020404" pitchFamily="49" charset="0"/>
              </a:rPr>
              <a:t>New Object="Line.First Line" Bus1=b1240  Bus2=32  LineCode=336ACSR, …</a:t>
            </a:r>
          </a:p>
          <a:p>
            <a:pPr lvl="1" eaLnBrk="1" hangingPunct="1"/>
            <a:r>
              <a:rPr lang="en-US" altLang="en-US" sz="1050" b="1" i="1">
                <a:solidFill>
                  <a:schemeClr val="tx2"/>
                </a:solidFill>
                <a:latin typeface="Courier New" panose="02070309020205020404" pitchFamily="49" charset="0"/>
              </a:rPr>
              <a:t>New  “Line.First Line”,  b1240   32   336ACSR</a:t>
            </a:r>
            <a:r>
              <a:rPr lang="en-US" altLang="en-US" sz="1050" b="1" i="1">
                <a:latin typeface="Courier New" panose="02070309020205020404" pitchFamily="49" charset="0"/>
              </a:rPr>
              <a:t>, …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382566" y="5264944"/>
            <a:ext cx="2514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Comma or white space</a:t>
            </a: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H="1" flipV="1">
            <a:off x="3829050" y="4914901"/>
            <a:ext cx="120254" cy="313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V="1">
            <a:off x="4873228" y="4857751"/>
            <a:ext cx="41672" cy="355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4657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Delimiters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Array or string delimiter pairs:		</a:t>
            </a:r>
            <a:r>
              <a:rPr lang="en-US" altLang="en-US" b="1">
                <a:solidFill>
                  <a:schemeClr val="tx2"/>
                </a:solidFill>
              </a:rPr>
              <a:t>[ ] , { },( ),“ “,‘ ‘</a:t>
            </a:r>
          </a:p>
          <a:p>
            <a:pPr eaLnBrk="1" hangingPunct="1"/>
            <a:r>
              <a:rPr lang="en-US" altLang="en-US"/>
              <a:t>Matrix row delimiter:			</a:t>
            </a:r>
            <a:r>
              <a:rPr lang="en-US" altLang="en-US" b="1">
                <a:solidFill>
                  <a:schemeClr val="tx2"/>
                </a:solidFill>
              </a:rPr>
              <a:t>|</a:t>
            </a:r>
          </a:p>
          <a:p>
            <a:pPr eaLnBrk="1" hangingPunct="1"/>
            <a:r>
              <a:rPr lang="en-US" altLang="en-US"/>
              <a:t>Value delimiters:				</a:t>
            </a:r>
            <a:r>
              <a:rPr lang="en-US" altLang="en-US" b="1">
                <a:solidFill>
                  <a:schemeClr val="tx2"/>
                </a:solidFill>
              </a:rPr>
              <a:t>,</a:t>
            </a:r>
            <a:r>
              <a:rPr lang="en-US" altLang="en-US">
                <a:solidFill>
                  <a:schemeClr val="tx2"/>
                </a:solidFill>
              </a:rPr>
              <a:t> (comma)</a:t>
            </a:r>
            <a:br>
              <a:rPr lang="en-US" altLang="en-US"/>
            </a:br>
            <a:r>
              <a:rPr lang="en-US" altLang="en-US"/>
              <a:t>			</a:t>
            </a:r>
            <a:r>
              <a:rPr lang="en-US" altLang="en-US">
                <a:solidFill>
                  <a:schemeClr val="tx2"/>
                </a:solidFill>
              </a:rPr>
              <a:t>any white space (tab or space)</a:t>
            </a:r>
          </a:p>
          <a:p>
            <a:pPr eaLnBrk="1" hangingPunct="1"/>
            <a:r>
              <a:rPr lang="en-US" altLang="en-US"/>
              <a:t>Class, Object, Bus, or Node delimiter:	</a:t>
            </a:r>
            <a:r>
              <a:rPr lang="en-US" altLang="en-US" b="1">
                <a:solidFill>
                  <a:schemeClr val="tx2"/>
                </a:solidFill>
              </a:rPr>
              <a:t>.</a:t>
            </a:r>
            <a:r>
              <a:rPr lang="en-US" altLang="en-US">
                <a:solidFill>
                  <a:schemeClr val="tx2"/>
                </a:solidFill>
              </a:rPr>
              <a:t> (period)</a:t>
            </a:r>
          </a:p>
          <a:p>
            <a:pPr eaLnBrk="1" hangingPunct="1"/>
            <a:r>
              <a:rPr lang="en-US" altLang="en-US"/>
              <a:t>Keyword / value separator:		</a:t>
            </a:r>
            <a:r>
              <a:rPr lang="en-US" altLang="en-US" b="1">
                <a:solidFill>
                  <a:schemeClr val="tx2"/>
                </a:solidFill>
              </a:rPr>
              <a:t>=</a:t>
            </a:r>
          </a:p>
          <a:p>
            <a:pPr eaLnBrk="1" hangingPunct="1"/>
            <a:r>
              <a:rPr lang="en-US" altLang="en-US"/>
              <a:t>Continuation of previous line:		</a:t>
            </a:r>
            <a:r>
              <a:rPr lang="en-US" altLang="en-US" b="1">
                <a:solidFill>
                  <a:schemeClr val="tx2"/>
                </a:solidFill>
              </a:rPr>
              <a:t>~</a:t>
            </a:r>
            <a:r>
              <a:rPr lang="en-US" altLang="en-US">
                <a:solidFill>
                  <a:schemeClr val="tx2"/>
                </a:solidFill>
              </a:rPr>
              <a:t> (More)</a:t>
            </a:r>
          </a:p>
          <a:p>
            <a:pPr eaLnBrk="1" hangingPunct="1"/>
            <a:r>
              <a:rPr lang="en-US" altLang="en-US"/>
              <a:t>Comment line:				</a:t>
            </a:r>
            <a:r>
              <a:rPr lang="en-US" altLang="en-US" b="1">
                <a:solidFill>
                  <a:schemeClr val="tx2"/>
                </a:solidFill>
              </a:rPr>
              <a:t>//</a:t>
            </a:r>
          </a:p>
          <a:p>
            <a:pPr eaLnBrk="1" hangingPunct="1"/>
            <a:r>
              <a:rPr lang="en-US" altLang="en-US"/>
              <a:t>In-line comment:				</a:t>
            </a:r>
            <a:r>
              <a:rPr lang="en-US" altLang="en-US" b="1">
                <a:solidFill>
                  <a:schemeClr val="tx2"/>
                </a:solidFill>
              </a:rPr>
              <a:t>!</a:t>
            </a:r>
          </a:p>
          <a:p>
            <a:pPr eaLnBrk="1" hangingPunct="1"/>
            <a:r>
              <a:rPr lang="en-US" altLang="en-US"/>
              <a:t>Query a property:				</a:t>
            </a:r>
            <a:r>
              <a:rPr lang="en-US" altLang="en-US" b="1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557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and Matrix Parameters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kvs = [115, 6.6, 22]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kvas=[20000  16000 16000]</a:t>
            </a:r>
          </a:p>
          <a:p>
            <a:pPr eaLnBrk="1" hangingPunct="1"/>
            <a:endParaRPr lang="en-US" altLang="en-US" b="1">
              <a:solidFill>
                <a:schemeClr val="tx2"/>
              </a:solidFill>
            </a:endParaRPr>
          </a:p>
          <a:p>
            <a:pPr eaLnBrk="1" hangingPunct="1"/>
            <a:r>
              <a:rPr lang="en-US" altLang="en-US"/>
              <a:t>Matrix</a:t>
            </a:r>
          </a:p>
          <a:p>
            <a:pPr lvl="1" eaLnBrk="1" hangingPunct="1"/>
            <a:r>
              <a:rPr lang="en-US" altLang="en-US" b="1" i="1"/>
              <a:t>(3x3 matrix)</a:t>
            </a:r>
            <a:endParaRPr lang="en-US" altLang="en-US"/>
          </a:p>
          <a:p>
            <a:pPr lvl="2" eaLnBrk="1" hangingPunct="1"/>
            <a:r>
              <a:rPr lang="en-US" altLang="en-US" b="1">
                <a:solidFill>
                  <a:schemeClr val="tx2"/>
                </a:solidFill>
              </a:rPr>
              <a:t>Xmatrix=[1.2  .3  .3 | .3  1.2  3 | .3  .3  1.2]</a:t>
            </a:r>
            <a:r>
              <a:rPr lang="en-US" altLang="en-US" b="1"/>
              <a:t> </a:t>
            </a:r>
          </a:p>
          <a:p>
            <a:pPr lvl="1" eaLnBrk="1" hangingPunct="1"/>
            <a:r>
              <a:rPr lang="en-US" altLang="en-US" b="1" i="1"/>
              <a:t>(3x3 matrix – lower triangle) </a:t>
            </a:r>
          </a:p>
          <a:p>
            <a:pPr lvl="2" eaLnBrk="1" hangingPunct="1"/>
            <a:r>
              <a:rPr lang="en-US" altLang="en-US" b="1">
                <a:solidFill>
                  <a:schemeClr val="tx2"/>
                </a:solidFill>
              </a:rPr>
              <a:t>Xmatrix=[ 1.2  | .3 1.2  | .3  .3  1.2 ]</a:t>
            </a:r>
          </a:p>
        </p:txBody>
      </p:sp>
    </p:spTree>
    <p:extLst>
      <p:ext uri="{BB962C8B-B14F-4D97-AF65-F5344CB8AC3E}">
        <p14:creationId xmlns:p14="http://schemas.microsoft.com/office/powerpoint/2010/main" val="423002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Basic Script</a:t>
            </a:r>
          </a:p>
        </p:txBody>
      </p:sp>
      <p:pic>
        <p:nvPicPr>
          <p:cNvPr id="95235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690007"/>
            <a:ext cx="288845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505684" y="3063492"/>
            <a:ext cx="6228722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Clear</a:t>
            </a: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New </a:t>
            </a:r>
            <a:r>
              <a:rPr lang="en-US" altLang="en-US" sz="900" b="1" dirty="0" err="1">
                <a:latin typeface="Courier New" panose="02070309020205020404" pitchFamily="49" charset="0"/>
              </a:rPr>
              <a:t>Circuit.Simple</a:t>
            </a:r>
            <a:r>
              <a:rPr lang="en-US" altLang="en-US" sz="900" b="1" dirty="0">
                <a:latin typeface="Courier New" panose="02070309020205020404" pitchFamily="49" charset="0"/>
              </a:rPr>
              <a:t>     ! Creates voltage source  (</a:t>
            </a:r>
            <a:r>
              <a:rPr lang="en-US" altLang="en-US" sz="900" b="1" dirty="0" err="1">
                <a:latin typeface="Courier New" panose="02070309020205020404" pitchFamily="49" charset="0"/>
              </a:rPr>
              <a:t>Vsource.Source</a:t>
            </a:r>
            <a:r>
              <a:rPr lang="en-US" altLang="en-US" sz="900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Edit </a:t>
            </a:r>
            <a:r>
              <a:rPr lang="en-US" altLang="en-US" sz="900" b="1" dirty="0" err="1">
                <a:latin typeface="Courier New" panose="02070309020205020404" pitchFamily="49" charset="0"/>
              </a:rPr>
              <a:t>Vsource.Source</a:t>
            </a:r>
            <a:r>
              <a:rPr lang="en-US" altLang="en-US" sz="900" b="1" dirty="0">
                <a:latin typeface="Courier New" panose="02070309020205020404" pitchFamily="49" charset="0"/>
              </a:rPr>
              <a:t> </a:t>
            </a:r>
            <a:r>
              <a:rPr lang="en-US" altLang="en-US" sz="900" b="1" dirty="0" err="1">
                <a:latin typeface="Courier New" panose="02070309020205020404" pitchFamily="49" charset="0"/>
              </a:rPr>
              <a:t>BasekV</a:t>
            </a:r>
            <a:r>
              <a:rPr lang="en-US" altLang="en-US" sz="900" b="1" dirty="0">
                <a:latin typeface="Courier New" panose="02070309020205020404" pitchFamily="49" charset="0"/>
              </a:rPr>
              <a:t>=115 pu=1.05  ISC3=3000  ISC1=2500  !Define source V and Z</a:t>
            </a: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New Transformer.TR1 Buses=[</a:t>
            </a:r>
            <a:r>
              <a:rPr lang="en-US" altLang="en-US" sz="900" b="1" dirty="0" err="1">
                <a:latin typeface="Courier New" panose="02070309020205020404" pitchFamily="49" charset="0"/>
              </a:rPr>
              <a:t>SourceBus</a:t>
            </a:r>
            <a:r>
              <a:rPr lang="en-US" altLang="en-US" sz="900" b="1" dirty="0">
                <a:latin typeface="Courier New" panose="02070309020205020404" pitchFamily="49" charset="0"/>
              </a:rPr>
              <a:t>, </a:t>
            </a:r>
            <a:r>
              <a:rPr lang="en-US" altLang="en-US" sz="900" b="1" dirty="0" err="1">
                <a:latin typeface="Courier New" panose="02070309020205020404" pitchFamily="49" charset="0"/>
              </a:rPr>
              <a:t>Sub_Bus</a:t>
            </a:r>
            <a:r>
              <a:rPr lang="en-US" altLang="en-US" sz="900" b="1" dirty="0">
                <a:latin typeface="Courier New" panose="02070309020205020404" pitchFamily="49" charset="0"/>
              </a:rPr>
              <a:t>] Conns=[Delta Wye] </a:t>
            </a:r>
            <a:r>
              <a:rPr lang="en-US" altLang="en-US" sz="900" b="1" dirty="0" err="1">
                <a:latin typeface="Courier New" panose="02070309020205020404" pitchFamily="49" charset="0"/>
              </a:rPr>
              <a:t>kVs</a:t>
            </a:r>
            <a:r>
              <a:rPr lang="en-US" altLang="en-US" sz="900" b="1" dirty="0">
                <a:latin typeface="Courier New" panose="02070309020205020404" pitchFamily="49" charset="0"/>
              </a:rPr>
              <a:t>= [115 12.47]</a:t>
            </a: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~ </a:t>
            </a:r>
            <a:r>
              <a:rPr lang="en-US" altLang="en-US" sz="900" b="1" dirty="0" err="1">
                <a:latin typeface="Courier New" panose="02070309020205020404" pitchFamily="49" charset="0"/>
              </a:rPr>
              <a:t>kVAs</a:t>
            </a:r>
            <a:r>
              <a:rPr lang="en-US" altLang="en-US" sz="900" b="1" dirty="0">
                <a:latin typeface="Courier New" panose="02070309020205020404" pitchFamily="49" charset="0"/>
              </a:rPr>
              <a:t>=[20000 20000] XHL=10</a:t>
            </a: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New Linecode.336ACSR R1=0.058 X1=.1206 R0=.1784 X0=.4047 C1=3.4 C0=1.6 Units=</a:t>
            </a:r>
            <a:r>
              <a:rPr lang="en-US" altLang="en-US" sz="900" b="1" dirty="0" err="1">
                <a:latin typeface="Courier New" panose="02070309020205020404" pitchFamily="49" charset="0"/>
              </a:rPr>
              <a:t>kft</a:t>
            </a:r>
            <a:endParaRPr lang="en-US" altLang="en-US" sz="9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New Line.LINE1 Bus1=</a:t>
            </a:r>
            <a:r>
              <a:rPr lang="en-US" altLang="en-US" sz="900" b="1" dirty="0" err="1">
                <a:latin typeface="Courier New" panose="02070309020205020404" pitchFamily="49" charset="0"/>
              </a:rPr>
              <a:t>Sub_Bus</a:t>
            </a:r>
            <a:r>
              <a:rPr lang="en-US" altLang="en-US" sz="900" b="1" dirty="0">
                <a:latin typeface="Courier New" panose="02070309020205020404" pitchFamily="49" charset="0"/>
              </a:rPr>
              <a:t> Bus2=</a:t>
            </a:r>
            <a:r>
              <a:rPr lang="en-US" altLang="en-US" sz="9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900" b="1" dirty="0">
                <a:latin typeface="Courier New" panose="02070309020205020404" pitchFamily="49" charset="0"/>
              </a:rPr>
              <a:t> </a:t>
            </a:r>
            <a:r>
              <a:rPr lang="en-US" altLang="en-US" sz="900" b="1" dirty="0" err="1">
                <a:latin typeface="Courier New" panose="02070309020205020404" pitchFamily="49" charset="0"/>
              </a:rPr>
              <a:t>Linecode</a:t>
            </a:r>
            <a:r>
              <a:rPr lang="en-US" altLang="en-US" sz="900" b="1" dirty="0">
                <a:latin typeface="Courier New" panose="02070309020205020404" pitchFamily="49" charset="0"/>
              </a:rPr>
              <a:t>=336ACSR Length=1 Units=Mi </a:t>
            </a: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New Load.LOAD1 Bus1=</a:t>
            </a:r>
            <a:r>
              <a:rPr lang="en-US" altLang="en-US" sz="9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900" b="1" dirty="0">
                <a:latin typeface="Courier New" panose="02070309020205020404" pitchFamily="49" charset="0"/>
              </a:rPr>
              <a:t> kV=12.47 kW=1000 PF=.95</a:t>
            </a: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Solve</a:t>
            </a: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Show Voltages LN Nodes</a:t>
            </a: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Show Currents Element</a:t>
            </a:r>
          </a:p>
          <a:p>
            <a:pPr algn="l"/>
            <a:r>
              <a:rPr lang="en-US" altLang="en-US" sz="900" b="1" dirty="0">
                <a:latin typeface="Courier New" panose="02070309020205020404" pitchFamily="49" charset="0"/>
              </a:rPr>
              <a:t>Show Powers kVA Elements</a:t>
            </a:r>
          </a:p>
          <a:p>
            <a:pPr algn="l"/>
            <a:endParaRPr lang="en-US" altLang="en-US" sz="900" b="1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0B9AA-AAB9-4F24-B7F0-98BC23DA7069}"/>
              </a:ext>
            </a:extLst>
          </p:cNvPr>
          <p:cNvSpPr txBox="1"/>
          <p:nvPr/>
        </p:nvSpPr>
        <p:spPr>
          <a:xfrm>
            <a:off x="3394710" y="5167993"/>
            <a:ext cx="440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(You can Copy and Paste this into OpenDSS.EXE</a:t>
            </a:r>
          </a:p>
        </p:txBody>
      </p:sp>
    </p:spTree>
    <p:extLst>
      <p:ext uri="{BB962C8B-B14F-4D97-AF65-F5344CB8AC3E}">
        <p14:creationId xmlns:p14="http://schemas.microsoft.com/office/powerpoint/2010/main" val="72855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Example:</a:t>
            </a: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IEEE 8500-Node Test Feeder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– an example of a large circuit</a:t>
            </a:r>
          </a:p>
        </p:txBody>
      </p:sp>
    </p:spTree>
    <p:extLst>
      <p:ext uri="{BB962C8B-B14F-4D97-AF65-F5344CB8AC3E}">
        <p14:creationId xmlns:p14="http://schemas.microsoft.com/office/powerpoint/2010/main" val="128022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1085850"/>
            <a:ext cx="6172200" cy="857250"/>
          </a:xfrm>
        </p:spPr>
        <p:txBody>
          <a:bodyPr/>
          <a:lstStyle/>
          <a:p>
            <a:r>
              <a:rPr lang="en-US" sz="2400" dirty="0"/>
              <a:t>Location of the IEEE 8500-Node Test Feeder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828801"/>
            <a:ext cx="4293394" cy="3864769"/>
          </a:xfrm>
          <a:prstGeom prst="rect">
            <a:avLst/>
          </a:prstGeom>
        </p:spPr>
      </p:pic>
      <p:sp>
        <p:nvSpPr>
          <p:cNvPr id="6" name="Arrow: Left 5"/>
          <p:cNvSpPr/>
          <p:nvPr/>
        </p:nvSpPr>
        <p:spPr bwMode="auto">
          <a:xfrm>
            <a:off x="6299039" y="4400550"/>
            <a:ext cx="1183193" cy="256233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6" indent="-164306"/>
            <a:endParaRPr lang="en-US" sz="1200"/>
          </a:p>
        </p:txBody>
      </p:sp>
      <p:sp>
        <p:nvSpPr>
          <p:cNvPr id="7" name="Arrow: Right 6"/>
          <p:cNvSpPr/>
          <p:nvPr/>
        </p:nvSpPr>
        <p:spPr bwMode="auto">
          <a:xfrm>
            <a:off x="1416347" y="2286000"/>
            <a:ext cx="984990" cy="1808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6" indent="-164306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5223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Scripting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small circuits, it is often sufficient to put all the scripts in a single file</a:t>
            </a:r>
          </a:p>
          <a:p>
            <a:pPr lvl="1"/>
            <a:r>
              <a:rPr lang="en-US" altLang="en-US" dirty="0"/>
              <a:t>Many of the IEEE test feeder examples are mostly in a single file</a:t>
            </a:r>
          </a:p>
          <a:p>
            <a:r>
              <a:rPr lang="en-US" altLang="en-US" dirty="0"/>
              <a:t>When you have large amounts of data, a more disciplined approach is recommended</a:t>
            </a:r>
          </a:p>
          <a:p>
            <a:r>
              <a:rPr lang="en-US" altLang="en-US" b="1" dirty="0"/>
              <a:t>Redirect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Redirects the input to another file</a:t>
            </a:r>
          </a:p>
          <a:p>
            <a:pPr lvl="1"/>
            <a:r>
              <a:rPr lang="en-US" altLang="en-US" dirty="0"/>
              <a:t>Returns to home directory</a:t>
            </a:r>
          </a:p>
          <a:p>
            <a:r>
              <a:rPr lang="en-US" altLang="en-US" b="1" dirty="0"/>
              <a:t>Compile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Same as Redirect except repositions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269989411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62AE66F-F095-4339-9CFE-EC08EDBC87D3}" vid="{878DB297-F2DE-4109-BBD0-9FBC92D2F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Props1.xml><?xml version="1.0" encoding="utf-8"?>
<ds:datastoreItem xmlns:ds="http://schemas.openxmlformats.org/officeDocument/2006/customXml" ds:itemID="{F3FA64E5-7C46-4A41-966E-1AA04E405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5E9E05-8AAB-41BB-8F13-3890611F37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1B2A83-E798-4E5B-B5B7-E28DA4E28A71}">
  <ds:schemaRefs>
    <ds:schemaRef ds:uri="9d4eb815-23ed-48d9-b0c1-2b9ce0016f4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 EPRI</Template>
  <TotalTime>0</TotalTime>
  <Words>520</Words>
  <Application>Microsoft Office PowerPoint</Application>
  <PresentationFormat>On-screen Show (4:3)</PresentationFormat>
  <Paragraphs>95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Wingdings</vt:lpstr>
      <vt:lpstr>2017 PowerPoint Theme</vt:lpstr>
      <vt:lpstr>Scripting Basics</vt:lpstr>
      <vt:lpstr>Scripting</vt:lpstr>
      <vt:lpstr>Command Syntax</vt:lpstr>
      <vt:lpstr>Delimiters</vt:lpstr>
      <vt:lpstr>Array and Matrix Parameters</vt:lpstr>
      <vt:lpstr>A Basic Script</vt:lpstr>
      <vt:lpstr>Example:  IEEE 8500-Node Test Feeder</vt:lpstr>
      <vt:lpstr>Location of the IEEE 8500-Node Test Feeder Files</vt:lpstr>
      <vt:lpstr>Scripting Large Circuits</vt:lpstr>
      <vt:lpstr>A Common Sense Structuring of Script Files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Basics</dc:title>
  <dc:subject>Version 1.0</dc:subject>
  <dc:creator>Roger Dugan</dc:creator>
  <dc:description>© 2018 Electric Power Research Institute, Inc. All rights reserved.</dc:description>
  <cp:lastModifiedBy>Roger Dugan</cp:lastModifiedBy>
  <cp:revision>1</cp:revision>
  <cp:lastPrinted>2014-11-24T20:31:07Z</cp:lastPrinted>
  <dcterms:created xsi:type="dcterms:W3CDTF">2018-08-31T17:57:12Z</dcterms:created>
  <dcterms:modified xsi:type="dcterms:W3CDTF">2018-08-31T17:58:08Z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