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35"/>
  </p:notesMasterIdLst>
  <p:sldIdLst>
    <p:sldId id="283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20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339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E87E0B7-A1F4-4DB7-AE17-FC2AE3BD6639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32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01D3863-619F-48F8-A527-D69038047EDD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477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19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1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6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6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5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4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4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ACC1666-B9AA-4E09-9FAF-0FCAE31BCF67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3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5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2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44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8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92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5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1CDD8D5-6BBA-472C-8A72-E4A4568929B9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1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96EF926-D51F-4F94-98F0-8D9F3C43E326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646612" cy="348615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25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1EB7FD5-2264-46D3-8B2D-EB731A8A8B82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646612" cy="3486150"/>
          </a:xfrm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4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063B9-A808-4267-A015-1CF67EE3E0BC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646612" cy="348615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2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3C4E13-8DED-445E-AF79-DD98FF709780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29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46564B6-5703-465C-90AF-90C27C2FB45A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2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E3FDB5E-D67C-48B2-BF73-B0F937D24A1F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9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dirty="0"/>
              <a:t>Using the COM Interface</a:t>
            </a:r>
            <a:br>
              <a:rPr lang="en-US" dirty="0">
                <a:solidFill>
                  <a:schemeClr val="tx2"/>
                </a:solidFill>
              </a:rPr>
            </a:br>
            <a:endParaRPr lang="en-US" sz="2800" i="1" dirty="0">
              <a:solidFill>
                <a:schemeClr val="bg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1DDC2E-EE8C-4B53-80C1-4CC3FFAD0E2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9713"/>
            <a:ext cx="8226425" cy="611187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Option Explicit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MyOpenDSS As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MyText As OpenDSSengine.Text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MyCircuit As OpenDSSengine.Circuit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2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Sub MyMacro()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MyOpenDSS = New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MyOpenDSS.Start (0)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MyText = MyOpenDSS.Text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MyCircuit = MyOpenDSS.ActiveCircuit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"Compile (C:\OpenDSS\IEEETestCases\123Bus\IEEE123Master.dss)"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"New Energymeter.M1 element=Line.L115 terminal=1"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"Solve"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MyVoltages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MyNames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Mydistances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MyVoltages = MyCircuit.AllBusVmagPu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MyNames = MyCircuit.AllNodeNames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Mydistances = MyCircuit.AllNodeDistances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i As Integer, irow As Integer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irow =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For i = LBound(MyVoltages) To UBound(MyVoltages)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1).Value = MyNames(i)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2).Value = Mydistances(i)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3).Value = MyVoltages(i)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irow = irow + 1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Next I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MyOpenDSS = Nothing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57212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Require to Do This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 OpenDSSEngine.DLL  (32-bit if your Excel is 32-bit)</a:t>
            </a:r>
          </a:p>
          <a:p>
            <a:pPr eaLnBrk="1" hangingPunct="1"/>
            <a:r>
              <a:rPr lang="en-US" altLang="en-US" dirty="0"/>
              <a:t>Start Microsoft Excel</a:t>
            </a:r>
          </a:p>
          <a:p>
            <a:pPr eaLnBrk="1" hangingPunct="1"/>
            <a:r>
              <a:rPr lang="en-US" altLang="en-US" dirty="0"/>
              <a:t>Type alt-F11 to open VBA editor</a:t>
            </a:r>
          </a:p>
          <a:p>
            <a:pPr lvl="1" eaLnBrk="1" hangingPunct="1"/>
            <a:r>
              <a:rPr lang="en-US" altLang="en-US" dirty="0"/>
              <a:t>Or </a:t>
            </a:r>
            <a:r>
              <a:rPr lang="en-US" altLang="en-US" i="1" dirty="0"/>
              <a:t>Tools&gt;Macro</a:t>
            </a:r>
            <a:r>
              <a:rPr lang="en-US" altLang="en-US" dirty="0"/>
              <a:t> …</a:t>
            </a:r>
          </a:p>
          <a:p>
            <a:pPr eaLnBrk="1" hangingPunct="1"/>
            <a:r>
              <a:rPr lang="en-US" altLang="en-US" dirty="0"/>
              <a:t>Select </a:t>
            </a:r>
            <a:r>
              <a:rPr lang="en-US" altLang="en-US" dirty="0" err="1"/>
              <a:t>OpenDSS</a:t>
            </a:r>
            <a:r>
              <a:rPr lang="en-US" altLang="en-US" dirty="0"/>
              <a:t> Engine under </a:t>
            </a:r>
            <a:r>
              <a:rPr lang="en-US" altLang="en-US" i="1" dirty="0"/>
              <a:t>Tools&gt;References</a:t>
            </a:r>
          </a:p>
          <a:p>
            <a:pPr eaLnBrk="1" hangingPunct="1"/>
            <a:r>
              <a:rPr lang="en-US" altLang="en-US" i="1" dirty="0"/>
              <a:t>Insert&gt;Module</a:t>
            </a:r>
          </a:p>
          <a:p>
            <a:pPr eaLnBrk="1" hangingPunct="1"/>
            <a:r>
              <a:rPr lang="en-US" altLang="en-US" dirty="0"/>
              <a:t>Enter the VBA code into blank module</a:t>
            </a:r>
          </a:p>
          <a:p>
            <a:pPr lvl="1" eaLnBrk="1" hangingPunct="1"/>
            <a:r>
              <a:rPr lang="en-US" altLang="en-US" dirty="0"/>
              <a:t>Use correct path name for your computer</a:t>
            </a:r>
          </a:p>
          <a:p>
            <a:pPr eaLnBrk="1" hangingPunct="1"/>
            <a:r>
              <a:rPr lang="en-US" altLang="en-US" dirty="0"/>
              <a:t>Execute the macro “</a:t>
            </a:r>
            <a:r>
              <a:rPr lang="en-US" altLang="en-US" dirty="0" err="1"/>
              <a:t>MyMacro</a:t>
            </a:r>
            <a:r>
              <a:rPr lang="en-US" altLang="en-US" dirty="0"/>
              <a:t>”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42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Resulting Chart in Excel</a:t>
            </a:r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417638"/>
            <a:ext cx="65722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63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(with Python, </a:t>
            </a:r>
            <a:r>
              <a:rPr lang="en-US" dirty="0" err="1"/>
              <a:t>Matlab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49068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Co-simulation Example (A Hypothetical Case)</a:t>
            </a: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6096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352800" y="2895600"/>
            <a:ext cx="2590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Clusters of </a:t>
            </a:r>
            <a:endParaRPr lang="en-US" altLang="en-US" sz="1400" b="1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Storage Units</a:t>
            </a:r>
            <a:endParaRPr lang="en-US" altLang="en-US" sz="3200" b="1">
              <a:solidFill>
                <a:schemeClr val="tx1"/>
              </a:solidFill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>
            <a:off x="2819400" y="3352800"/>
            <a:ext cx="56515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2362200" y="3352800"/>
            <a:ext cx="9874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 flipV="1">
            <a:off x="1905000" y="1524000"/>
            <a:ext cx="1098550" cy="85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810000" y="2209800"/>
            <a:ext cx="30464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Voltage regulator </a:t>
            </a:r>
            <a:endParaRPr lang="en-US" altLang="en-US" sz="3600" b="1">
              <a:solidFill>
                <a:schemeClr val="tx1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H="1">
            <a:off x="1752600" y="2438400"/>
            <a:ext cx="1981200" cy="908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048000" y="1524000"/>
            <a:ext cx="2743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PV Location (2.5 MW)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4953000" y="5410200"/>
            <a:ext cx="38100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Ref:   EPRI/AEP Smart Grid Demo</a:t>
            </a:r>
          </a:p>
          <a:p>
            <a:r>
              <a:rPr lang="en-US" altLang="en-US"/>
              <a:t>Community Energy Storage Concept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50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Solar Ramp Rate Issue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7244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8006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105400" y="16002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Assumed Solar Ramping Function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760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Question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dispatch the 84 CES units fast enough to compensate for the sudden loss of PV generation on a “Cloud Transient” 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Why it might not work:</a:t>
            </a:r>
          </a:p>
          <a:p>
            <a:pPr lvl="1" eaLnBrk="1" hangingPunct="1"/>
            <a:r>
              <a:rPr lang="en-US" altLang="en-US"/>
              <a:t>Communications latency</a:t>
            </a:r>
          </a:p>
          <a:p>
            <a:pPr lvl="1" eaLnBrk="1" hangingPunct="1"/>
            <a:r>
              <a:rPr lang="en-US" altLang="en-US"/>
              <a:t>CES not in right location or insufficient capacity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Calls for a “Hybrid” simulation</a:t>
            </a:r>
          </a:p>
          <a:p>
            <a:pPr lvl="1" eaLnBrk="1" hangingPunct="1"/>
            <a:r>
              <a:rPr lang="en-US" altLang="en-US"/>
              <a:t>Communications network   (NS2)</a:t>
            </a:r>
          </a:p>
          <a:p>
            <a:pPr lvl="1" eaLnBrk="1" hangingPunct="1"/>
            <a:r>
              <a:rPr lang="en-US" altLang="en-US"/>
              <a:t>Distribution network  (OpenDSS)</a:t>
            </a:r>
          </a:p>
        </p:txBody>
      </p:sp>
    </p:spTree>
    <p:extLst>
      <p:ext uri="{BB962C8B-B14F-4D97-AF65-F5344CB8AC3E}">
        <p14:creationId xmlns:p14="http://schemas.microsoft.com/office/powerpoint/2010/main" val="409639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We Did It</a:t>
            </a: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553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96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Script (Snippet)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sec=20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      ! Init steady state at t=20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! Start the ramp down at 1 sec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sec=21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Generator.PV1.kW=(2500 250 -)  ! Decrement 10%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sec=22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Generator.PV1.kW=(2500 500 -) ! Decrement another 10%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 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 = 22.020834372 ! Unit 1  message arrives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 = 22.022028115 ! Unit 2  message arrives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Etc.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7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(for down ramp only)</a:t>
            </a:r>
          </a:p>
        </p:txBody>
      </p:sp>
      <p:pic>
        <p:nvPicPr>
          <p:cNvPr id="153603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7200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4" name="Picture 4" descr="Case3_30mW_36sec_100426_smal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7272" b="15483"/>
          <a:stretch>
            <a:fillRect/>
          </a:stretch>
        </p:blipFill>
        <p:spPr bwMode="auto">
          <a:xfrm>
            <a:off x="3733800" y="2514600"/>
            <a:ext cx="5029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381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Comm Simulation</a:t>
            </a: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>
            <a:off x="3810000" y="1600200"/>
            <a:ext cx="2133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Implementations of </a:t>
            </a:r>
            <a:r>
              <a:rPr lang="en-US" altLang="en-US" dirty="0" err="1"/>
              <a:t>OpenDSS</a:t>
            </a:r>
            <a:endParaRPr lang="en-US" altLang="en-US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Stand-alone EXE</a:t>
            </a:r>
          </a:p>
          <a:p>
            <a:pPr lvl="1"/>
            <a:r>
              <a:rPr lang="en-US" altLang="en-US" dirty="0"/>
              <a:t>32-bit</a:t>
            </a:r>
          </a:p>
          <a:p>
            <a:pPr lvl="1"/>
            <a:r>
              <a:rPr lang="en-US" altLang="en-US" dirty="0"/>
              <a:t>64-bit</a:t>
            </a:r>
          </a:p>
          <a:p>
            <a:pPr lvl="1"/>
            <a:r>
              <a:rPr lang="en-US" altLang="en-US" dirty="0"/>
              <a:t>Use this to develop text scripts to study problems</a:t>
            </a:r>
          </a:p>
          <a:p>
            <a:r>
              <a:rPr lang="en-US" altLang="en-US" dirty="0"/>
              <a:t>In-Process COM Server</a:t>
            </a:r>
          </a:p>
          <a:p>
            <a:pPr lvl="1"/>
            <a:r>
              <a:rPr lang="en-US" altLang="en-US" dirty="0"/>
              <a:t>32-bit</a:t>
            </a:r>
          </a:p>
          <a:p>
            <a:pPr lvl="1"/>
            <a:r>
              <a:rPr lang="en-US" altLang="en-US" dirty="0"/>
              <a:t>64-bit</a:t>
            </a:r>
          </a:p>
          <a:p>
            <a:pPr lvl="1"/>
            <a:r>
              <a:rPr lang="en-US" altLang="en-US" dirty="0"/>
              <a:t>Use this to link </a:t>
            </a:r>
            <a:r>
              <a:rPr lang="en-US" altLang="en-US" dirty="0" err="1"/>
              <a:t>OpenDSS</a:t>
            </a:r>
            <a:r>
              <a:rPr lang="en-US" altLang="en-US" dirty="0"/>
              <a:t> to other programs</a:t>
            </a:r>
          </a:p>
          <a:p>
            <a:pPr lvl="2"/>
            <a:r>
              <a:rPr lang="en-US" altLang="en-US" dirty="0"/>
              <a:t>Automate the program</a:t>
            </a:r>
          </a:p>
          <a:p>
            <a:pPr lvl="2"/>
            <a:r>
              <a:rPr lang="en-US" altLang="en-US" dirty="0"/>
              <a:t>Execute complex algorithms</a:t>
            </a:r>
          </a:p>
          <a:p>
            <a:r>
              <a:rPr lang="en-US" altLang="en-US" dirty="0" err="1"/>
              <a:t>DirectDLL</a:t>
            </a:r>
            <a:r>
              <a:rPr lang="en-US" altLang="en-US" dirty="0"/>
              <a:t> API</a:t>
            </a:r>
          </a:p>
          <a:p>
            <a:pPr lvl="1"/>
            <a:r>
              <a:rPr lang="en-US" altLang="en-US" dirty="0"/>
              <a:t>Use this to link </a:t>
            </a:r>
            <a:r>
              <a:rPr lang="en-US" altLang="en-US" dirty="0" err="1"/>
              <a:t>OpenDSS</a:t>
            </a:r>
            <a:r>
              <a:rPr lang="en-US" altLang="en-US" dirty="0"/>
              <a:t> to other programs on platforms/languages that do not support COM</a:t>
            </a:r>
          </a:p>
        </p:txBody>
      </p:sp>
    </p:spTree>
    <p:extLst>
      <p:ext uri="{BB962C8B-B14F-4D97-AF65-F5344CB8AC3E}">
        <p14:creationId xmlns:p14="http://schemas.microsoft.com/office/powerpoint/2010/main" val="89128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 and Power Co-simulation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 and active research area</a:t>
            </a:r>
          </a:p>
          <a:p>
            <a:pPr eaLnBrk="1" hangingPunct="1"/>
            <a:r>
              <a:rPr lang="en-US" altLang="en-US"/>
              <a:t>Working to more tightly link ns-2 and OpenDSS</a:t>
            </a:r>
          </a:p>
          <a:p>
            <a:pPr lvl="1" eaLnBrk="1" hangingPunct="1"/>
            <a:r>
              <a:rPr lang="en-US" altLang="en-US"/>
              <a:t>Or other comm simulators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Communications latency is an important issue with Smart Grid</a:t>
            </a:r>
          </a:p>
          <a:p>
            <a:pPr lvl="1" eaLnBrk="1" hangingPunct="1"/>
            <a:r>
              <a:rPr lang="en-US" altLang="en-US"/>
              <a:t>Power engineers tend to assume communications will happen</a:t>
            </a:r>
          </a:p>
          <a:p>
            <a:pPr lvl="1" eaLnBrk="1" hangingPunct="1"/>
            <a:r>
              <a:rPr lang="en-US" altLang="en-US"/>
              <a:t>But there are limits</a:t>
            </a:r>
          </a:p>
        </p:txBody>
      </p:sp>
    </p:spTree>
    <p:extLst>
      <p:ext uri="{BB962C8B-B14F-4D97-AF65-F5344CB8AC3E}">
        <p14:creationId xmlns:p14="http://schemas.microsoft.com/office/powerpoint/2010/main" val="242625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 in </a:t>
            </a:r>
            <a:br>
              <a:rPr lang="en-US" altLang="en-US"/>
            </a:br>
            <a:r>
              <a:rPr lang="en-US" altLang="en-US"/>
              <a:t>Snapshot Mode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is the default solution mode</a:t>
            </a:r>
          </a:p>
          <a:p>
            <a:pPr eaLnBrk="1" hangingPunct="1"/>
            <a:r>
              <a:rPr lang="en-US" altLang="en-US"/>
              <a:t>Attempts one solution for each “solve”</a:t>
            </a:r>
          </a:p>
          <a:p>
            <a:pPr eaLnBrk="1" hangingPunct="1"/>
            <a:r>
              <a:rPr lang="en-US" altLang="en-US"/>
              <a:t>Solves the circuit “as is”</a:t>
            </a:r>
          </a:p>
          <a:p>
            <a:pPr eaLnBrk="1" hangingPunct="1"/>
            <a:r>
              <a:rPr lang="en-US" altLang="en-US"/>
              <a:t>If you want something done, you have to specifically tell it</a:t>
            </a:r>
          </a:p>
          <a:p>
            <a:pPr lvl="1" eaLnBrk="1" hangingPunct="1"/>
            <a:r>
              <a:rPr lang="en-US" altLang="en-US"/>
              <a:t>Set Load and Generator kW, etc.</a:t>
            </a:r>
          </a:p>
          <a:p>
            <a:pPr lvl="2" eaLnBrk="1" hangingPunct="1"/>
            <a:r>
              <a:rPr lang="en-US" altLang="en-US"/>
              <a:t>Load.MyLoad.kW=125</a:t>
            </a:r>
          </a:p>
          <a:p>
            <a:pPr lvl="2" eaLnBrk="1" hangingPunct="1"/>
            <a:r>
              <a:rPr lang="en-US" altLang="en-US"/>
              <a:t>Loadshapes are not used in this mode!</a:t>
            </a:r>
          </a:p>
          <a:p>
            <a:pPr lvl="1" eaLnBrk="1" hangingPunct="1"/>
            <a:r>
              <a:rPr lang="en-US" altLang="en-US"/>
              <a:t>Sample Monitors and meters</a:t>
            </a:r>
          </a:p>
          <a:p>
            <a:pPr lvl="2" eaLnBrk="1" hangingPunct="1"/>
            <a:r>
              <a:rPr lang="en-US" altLang="en-US"/>
              <a:t>Solve</a:t>
            </a:r>
          </a:p>
          <a:p>
            <a:pPr lvl="2" eaLnBrk="1" hangingPunct="1"/>
            <a:r>
              <a:rPr lang="en-US" altLang="en-US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6226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 in </a:t>
            </a:r>
            <a:br>
              <a:rPr lang="en-US" altLang="en-US"/>
            </a:br>
            <a:r>
              <a:rPr lang="en-US" altLang="en-US"/>
              <a:t>“Time” Mode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pPr eaLnBrk="1" hangingPunct="1"/>
            <a:r>
              <a:rPr lang="en-US" altLang="en-US"/>
              <a:t>Similar to Snapshot mode EXCEPT:</a:t>
            </a:r>
          </a:p>
          <a:p>
            <a:pPr lvl="1" eaLnBrk="1" hangingPunct="1"/>
            <a:r>
              <a:rPr lang="en-US" altLang="en-US"/>
              <a:t>Loads, Generators can follow a selected Loadshape</a:t>
            </a:r>
          </a:p>
          <a:p>
            <a:pPr lvl="2" eaLnBrk="1" hangingPunct="1"/>
            <a:r>
              <a:rPr lang="en-US" altLang="en-US"/>
              <a:t>Duty, Daily, or Yearly</a:t>
            </a:r>
          </a:p>
          <a:p>
            <a:pPr lvl="1" eaLnBrk="1" hangingPunct="1"/>
            <a:r>
              <a:rPr lang="en-US" altLang="en-US"/>
              <a:t>Monitors are automatically sampled</a:t>
            </a:r>
          </a:p>
          <a:p>
            <a:pPr lvl="2" eaLnBrk="1" hangingPunct="1"/>
            <a:r>
              <a:rPr lang="en-US" altLang="en-US"/>
              <a:t>But not Energymeters; do that explicitly if desired</a:t>
            </a:r>
          </a:p>
          <a:p>
            <a:pPr lvl="1" eaLnBrk="1" hangingPunct="1"/>
            <a:r>
              <a:rPr lang="en-US" altLang="en-US"/>
              <a:t>Time is automatically incremented AFTER solve</a:t>
            </a:r>
          </a:p>
        </p:txBody>
      </p:sp>
    </p:spTree>
    <p:extLst>
      <p:ext uri="{BB962C8B-B14F-4D97-AF65-F5344CB8AC3E}">
        <p14:creationId xmlns:p14="http://schemas.microsoft.com/office/powerpoint/2010/main" val="338324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Snapshot Mode Scripting Example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306388" y="1454150"/>
            <a:ext cx="79756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! Start the ramp down at 1 sec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sec=1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Generator.PV1.kW=(2500 250 -)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sec=2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Generator.PV1.kW=(2500 500 -)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2.020834372 ! Unit 1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2.022028115 ! Unit 2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2.023158858 ! Unit 3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storage.jo0235000265.state=discharging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2.024604602 ! Unit 4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storage.jo0235000268_1.state=discharging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2.025738325 ! Unit 5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storage.jo0235000268_2.dispmode=discharging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Etc.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832225" y="1344613"/>
            <a:ext cx="4132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Set Gen kW explicitly each time step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>
            <a:off x="2720975" y="1554163"/>
            <a:ext cx="1135063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>
            <a:off x="2622550" y="1619250"/>
            <a:ext cx="1320800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5484813" y="3735388"/>
            <a:ext cx="3659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Set each Storage unit discharge rate explicitly each time step</a:t>
            </a:r>
          </a:p>
        </p:txBody>
      </p:sp>
      <p:sp>
        <p:nvSpPr>
          <p:cNvPr id="157704" name="AutoShape 8"/>
          <p:cNvSpPr>
            <a:spLocks/>
          </p:cNvSpPr>
          <p:nvPr/>
        </p:nvSpPr>
        <p:spPr bwMode="auto">
          <a:xfrm>
            <a:off x="4857750" y="2665413"/>
            <a:ext cx="584200" cy="2820987"/>
          </a:xfrm>
          <a:prstGeom prst="rightBrace">
            <a:avLst>
              <a:gd name="adj1" fmla="val 402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306888" y="2062163"/>
            <a:ext cx="4132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Solve and Sample explicitly at each step</a:t>
            </a:r>
          </a:p>
        </p:txBody>
      </p:sp>
      <p:sp>
        <p:nvSpPr>
          <p:cNvPr id="157706" name="AutoShape 10"/>
          <p:cNvSpPr>
            <a:spLocks/>
          </p:cNvSpPr>
          <p:nvPr/>
        </p:nvSpPr>
        <p:spPr bwMode="auto">
          <a:xfrm>
            <a:off x="925513" y="3106738"/>
            <a:ext cx="220662" cy="209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H="1">
            <a:off x="1255713" y="2424113"/>
            <a:ext cx="324961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98738" y="5676900"/>
            <a:ext cx="4132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(time is used for recording purposes only)</a:t>
            </a:r>
          </a:p>
        </p:txBody>
      </p:sp>
    </p:spTree>
    <p:extLst>
      <p:ext uri="{BB962C8B-B14F-4D97-AF65-F5344CB8AC3E}">
        <p14:creationId xmlns:p14="http://schemas.microsoft.com/office/powerpoint/2010/main" val="169238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Mode Scripting Example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328613" y="1982788"/>
            <a:ext cx="79756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! Start the ramp down at 1 sec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mode=time loadshapeclass=duty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stepsize=1s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! Base case t=0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 ! t=t+1 = 2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 ! t=2 second solution; t=t+1 = 3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2.020834372 ! Unit 1 (reset t)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2.022028115 ! Unit 2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2.023158858 ! Unit 3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storage.jo0235000265.state=discharging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2.024604602 ! Unit 4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storage.jo0235000268_1.state=discharging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2.025738325 ! Unit 5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storage.jo0235000268_2.dispmode=discharging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Etc.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sec=3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! t=3 solution; t=t+1 = 4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….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4879975" y="1938338"/>
            <a:ext cx="283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991100" y="1917700"/>
            <a:ext cx="3502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All Loads, Generators will follow assigned Duty cycle loadshape</a:t>
            </a: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 flipH="1">
            <a:off x="3084513" y="2071688"/>
            <a:ext cx="1884362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Scripting: </a:t>
            </a:r>
            <a:br>
              <a:rPr lang="en-US" altLang="en-US"/>
            </a:br>
            <a:r>
              <a:rPr lang="en-US" altLang="en-US"/>
              <a:t>Rolling Your Own Solution Algorithm</a:t>
            </a:r>
          </a:p>
        </p:txBody>
      </p:sp>
      <p:pic>
        <p:nvPicPr>
          <p:cNvPr id="159747" name="Picture 3" descr="HelpCapture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7775" y="1471613"/>
            <a:ext cx="4824413" cy="4935537"/>
          </a:xfrm>
          <a:noFill/>
        </p:spPr>
      </p:pic>
      <p:sp>
        <p:nvSpPr>
          <p:cNvPr id="159748" name="AutoShape 4"/>
          <p:cNvSpPr>
            <a:spLocks/>
          </p:cNvSpPr>
          <p:nvPr/>
        </p:nvSpPr>
        <p:spPr bwMode="auto">
          <a:xfrm>
            <a:off x="3349625" y="2368550"/>
            <a:ext cx="738188" cy="1057275"/>
          </a:xfrm>
          <a:prstGeom prst="leftBrace">
            <a:avLst>
              <a:gd name="adj1" fmla="val 119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63538" y="2500313"/>
            <a:ext cx="27098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/>
              <a:t>These commands allow step-by-step control of the solution process</a:t>
            </a:r>
          </a:p>
        </p:txBody>
      </p:sp>
    </p:spTree>
    <p:extLst>
      <p:ext uri="{BB962C8B-B14F-4D97-AF65-F5344CB8AC3E}">
        <p14:creationId xmlns:p14="http://schemas.microsoft.com/office/powerpoint/2010/main" val="136138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Scripting: Rolling Your Own Solution Algorithm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/>
              <a:t>The basic Snapshot solution process:</a:t>
            </a:r>
          </a:p>
          <a:p>
            <a:pPr marL="744538" lvl="1" indent="-457200" eaLnBrk="1" hangingPunct="1"/>
            <a:r>
              <a:rPr lang="en-US" altLang="en-US"/>
              <a:t>Initialize Snapshot (_</a:t>
            </a:r>
            <a:r>
              <a:rPr lang="en-US" altLang="en-US" b="1"/>
              <a:t>InitSnap</a:t>
            </a:r>
            <a:r>
              <a:rPr lang="en-US" altLang="en-US"/>
              <a:t>)</a:t>
            </a:r>
          </a:p>
          <a:p>
            <a:pPr marL="744538" lvl="1" indent="-457200" eaLnBrk="1" hangingPunct="1"/>
            <a:r>
              <a:rPr lang="en-US" altLang="en-US"/>
              <a:t>Repeat until converged:</a:t>
            </a:r>
          </a:p>
          <a:p>
            <a:pPr marL="1144588" lvl="2" indent="-457200" eaLnBrk="1" hangingPunct="1"/>
            <a:r>
              <a:rPr lang="en-US" altLang="en-US"/>
              <a:t>Solve Circuit (_</a:t>
            </a:r>
            <a:r>
              <a:rPr lang="en-US" altLang="en-US" b="1"/>
              <a:t>SolveNoControl</a:t>
            </a:r>
            <a:r>
              <a:rPr lang="en-US" altLang="en-US"/>
              <a:t>)</a:t>
            </a:r>
          </a:p>
          <a:p>
            <a:pPr marL="1144588" lvl="2" indent="-457200" eaLnBrk="1" hangingPunct="1"/>
            <a:r>
              <a:rPr lang="en-US" altLang="en-US"/>
              <a:t>Sample control devices (_</a:t>
            </a:r>
            <a:r>
              <a:rPr lang="en-US" altLang="en-US" b="1"/>
              <a:t>SampleControls</a:t>
            </a:r>
            <a:r>
              <a:rPr lang="en-US" altLang="en-US"/>
              <a:t>)</a:t>
            </a:r>
          </a:p>
          <a:p>
            <a:pPr marL="1144588" lvl="2" indent="-457200" eaLnBrk="1" hangingPunct="1"/>
            <a:r>
              <a:rPr lang="en-US" altLang="en-US"/>
              <a:t>Do control actions, if any (_</a:t>
            </a:r>
            <a:r>
              <a:rPr lang="en-US" altLang="en-US" b="1"/>
              <a:t>DoControlActions</a:t>
            </a:r>
            <a:r>
              <a:rPr lang="en-US" altLang="en-US"/>
              <a:t>)</a:t>
            </a:r>
          </a:p>
          <a:p>
            <a:pPr marL="1144588" lvl="2" indent="-457200" eaLnBrk="1" hangingPunct="1"/>
            <a:endParaRPr lang="en-US" altLang="en-US"/>
          </a:p>
          <a:p>
            <a:pPr marL="457200" indent="-457200" eaLnBrk="1" hangingPunct="1"/>
            <a:r>
              <a:rPr lang="en-US" altLang="en-US"/>
              <a:t>You may wish, for example, to interject custom control actions after the _SolveNoControl step</a:t>
            </a:r>
          </a:p>
        </p:txBody>
      </p:sp>
    </p:spTree>
    <p:extLst>
      <p:ext uri="{BB962C8B-B14F-4D97-AF65-F5344CB8AC3E}">
        <p14:creationId xmlns:p14="http://schemas.microsoft.com/office/powerpoint/2010/main" val="316880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Co-simulation and OpenDSS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Simulation of power system and communications networks simultaneously</a:t>
            </a:r>
          </a:p>
          <a:p>
            <a:r>
              <a:rPr lang="en-US" altLang="en-US"/>
              <a:t>An important area of smart grid research</a:t>
            </a:r>
          </a:p>
          <a:p>
            <a:pPr lvl="1"/>
            <a:r>
              <a:rPr lang="en-US" altLang="en-US"/>
              <a:t>Will messages be able to get to targets in time to perform Smart Grid functions?</a:t>
            </a:r>
          </a:p>
          <a:p>
            <a:pPr lvl="1"/>
            <a:r>
              <a:rPr lang="en-US" altLang="en-US"/>
              <a:t>What will be the effect of communications latency?</a:t>
            </a:r>
          </a:p>
          <a:p>
            <a:r>
              <a:rPr lang="en-US" altLang="en-US"/>
              <a:t>Much work needs to be done developing appropriate tools</a:t>
            </a:r>
          </a:p>
        </p:txBody>
      </p:sp>
    </p:spTree>
    <p:extLst>
      <p:ext uri="{BB962C8B-B14F-4D97-AF65-F5344CB8AC3E}">
        <p14:creationId xmlns:p14="http://schemas.microsoft.com/office/powerpoint/2010/main" val="269118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 Simulation Scripting, cont’d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Via COM interface</a:t>
            </a:r>
          </a:p>
          <a:p>
            <a:pPr lvl="1" eaLnBrk="1" hangingPunct="1"/>
            <a:r>
              <a:rPr lang="en-US" altLang="en-US"/>
              <a:t>Whatever you want (if you can write code)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See Examples Folder on Sourceforge site</a:t>
            </a:r>
          </a:p>
          <a:p>
            <a:pPr lvl="1" eaLnBrk="1" hangingPunct="1"/>
            <a:r>
              <a:rPr lang="en-US" altLang="en-US"/>
              <a:t>Excel: SampleDSSDriver.xls</a:t>
            </a:r>
          </a:p>
          <a:p>
            <a:pPr lvl="1" eaLnBrk="1" hangingPunct="1"/>
            <a:r>
              <a:rPr lang="en-US" altLang="en-US"/>
              <a:t>Matlab: </a:t>
            </a:r>
          </a:p>
          <a:p>
            <a:pPr lvl="2" eaLnBrk="1" hangingPunct="1"/>
            <a:r>
              <a:rPr lang="en-US" altLang="en-US"/>
              <a:t>VoltageProfileExample.m</a:t>
            </a:r>
          </a:p>
          <a:p>
            <a:pPr lvl="2" eaLnBrk="1" hangingPunct="1"/>
            <a:r>
              <a:rPr lang="en-US" altLang="en-US"/>
              <a:t>DSSMonteCarlo.m</a:t>
            </a:r>
          </a:p>
        </p:txBody>
      </p:sp>
    </p:spTree>
    <p:extLst>
      <p:ext uri="{BB962C8B-B14F-4D97-AF65-F5344CB8AC3E}">
        <p14:creationId xmlns:p14="http://schemas.microsoft.com/office/powerpoint/2010/main" val="1050027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More Information …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38413"/>
            <a:ext cx="8226425" cy="3813175"/>
          </a:xfrm>
        </p:spPr>
        <p:txBody>
          <a:bodyPr/>
          <a:lstStyle/>
          <a:p>
            <a:pPr eaLnBrk="1" hangingPunct="1"/>
            <a:r>
              <a:rPr lang="en-US" altLang="en-US"/>
              <a:t>See OpenDSS Custom Scripting.Doc</a:t>
            </a:r>
          </a:p>
          <a:p>
            <a:pPr lvl="1" eaLnBrk="1" hangingPunct="1"/>
            <a:r>
              <a:rPr lang="en-US" altLang="en-US"/>
              <a:t>(Sourceforge site, “Doc” Folder)</a:t>
            </a:r>
          </a:p>
        </p:txBody>
      </p:sp>
    </p:spTree>
    <p:extLst>
      <p:ext uri="{BB962C8B-B14F-4D97-AF65-F5344CB8AC3E}">
        <p14:creationId xmlns:p14="http://schemas.microsoft.com/office/powerpoint/2010/main" val="152544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Structure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124200" y="1828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</a:rPr>
              <a:t>Main Simulation Engine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4267200" y="4724400"/>
            <a:ext cx="762000" cy="1143000"/>
          </a:xfrm>
          <a:prstGeom prst="flowChartMagneticDisk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514600" y="1981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2743200" y="2286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>
            <a:off x="2743200" y="2438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2743200" y="2590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2743200" y="2743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2743200" y="2895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2743200" y="3048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2743200" y="3200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2743200" y="3352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>
            <a:off x="2743200" y="3505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2743200" y="3657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2743200" y="3810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1219200" y="2667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COM Interface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381000" y="1752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33139" name="Line 19"/>
          <p:cNvSpPr>
            <a:spLocks noChangeShapeType="1"/>
          </p:cNvSpPr>
          <p:nvPr/>
        </p:nvSpPr>
        <p:spPr bwMode="auto">
          <a:xfrm>
            <a:off x="15240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0" name="AutoShape 20"/>
          <p:cNvSpPr>
            <a:spLocks/>
          </p:cNvSpPr>
          <p:nvPr/>
        </p:nvSpPr>
        <p:spPr bwMode="auto">
          <a:xfrm>
            <a:off x="2362200" y="22860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>
            <a:off x="4648200" y="4191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4800600" y="4267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Scripts, Results</a:t>
            </a:r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315200" y="2590800"/>
            <a:ext cx="9144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7086600" y="3733800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User-Written DLLs</a:t>
            </a:r>
          </a:p>
        </p:txBody>
      </p:sp>
      <p:sp>
        <p:nvSpPr>
          <p:cNvPr id="133145" name="AutoShape 25"/>
          <p:cNvSpPr>
            <a:spLocks noChangeArrowheads="1"/>
          </p:cNvSpPr>
          <p:nvPr/>
        </p:nvSpPr>
        <p:spPr bwMode="auto">
          <a:xfrm flipH="1">
            <a:off x="6400800" y="2895600"/>
            <a:ext cx="533400" cy="381000"/>
          </a:xfrm>
          <a:prstGeom prst="chevro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46" name="AutoShape 26"/>
          <p:cNvSpPr>
            <a:spLocks noChangeArrowheads="1"/>
          </p:cNvSpPr>
          <p:nvPr/>
        </p:nvSpPr>
        <p:spPr bwMode="auto">
          <a:xfrm flipH="1">
            <a:off x="6858000" y="289560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47" name="Text Box 18"/>
          <p:cNvSpPr txBox="1">
            <a:spLocks noChangeArrowheads="1"/>
          </p:cNvSpPr>
          <p:nvPr/>
        </p:nvSpPr>
        <p:spPr bwMode="auto">
          <a:xfrm>
            <a:off x="1828800" y="1600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228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OpenDSSEngine.DSS is Registered</a:t>
            </a:r>
          </a:p>
        </p:txBody>
      </p:sp>
      <p:pic>
        <p:nvPicPr>
          <p:cNvPr id="134147" name="Picture 3" descr="Registr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90713"/>
            <a:ext cx="8753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783013" y="4252913"/>
            <a:ext cx="5105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r>
              <a:rPr lang="en-US" altLang="en-US"/>
              <a:t>The Server shows up as “</a:t>
            </a:r>
            <a:r>
              <a:rPr lang="en-US" altLang="en-US" b="1"/>
              <a:t>OpenDSSEngine.DSS</a:t>
            </a:r>
            <a:r>
              <a:rPr lang="en-US" altLang="en-US"/>
              <a:t>” in the </a:t>
            </a:r>
            <a:r>
              <a:rPr lang="en-US" altLang="en-US" b="1"/>
              <a:t>Windows Registry</a:t>
            </a:r>
          </a:p>
          <a:p>
            <a:endParaRPr lang="en-US" alt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H="1" flipV="1">
            <a:off x="2640013" y="4252913"/>
            <a:ext cx="1295400" cy="304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430213" y="4024313"/>
            <a:ext cx="2209800" cy="8382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5611813" y="3338513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GUID</a:t>
            </a:r>
          </a:p>
        </p:txBody>
      </p:sp>
      <p:sp>
        <p:nvSpPr>
          <p:cNvPr id="134152" name="AutoShape 8"/>
          <p:cNvSpPr>
            <a:spLocks/>
          </p:cNvSpPr>
          <p:nvPr/>
        </p:nvSpPr>
        <p:spPr bwMode="auto">
          <a:xfrm rot="-5400000">
            <a:off x="6640513" y="1624013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33375" y="1470025"/>
            <a:ext cx="468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Windows Registry Entry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382588" y="5386388"/>
            <a:ext cx="801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The OpenDSS is now available to any program on the computer</a:t>
            </a:r>
          </a:p>
        </p:txBody>
      </p:sp>
    </p:spTree>
    <p:extLst>
      <p:ext uri="{BB962C8B-B14F-4D97-AF65-F5344CB8AC3E}">
        <p14:creationId xmlns:p14="http://schemas.microsoft.com/office/powerpoint/2010/main" val="3415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Linking Your Program to the COM Server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Examples of accessing the COM server in various languages</a:t>
            </a:r>
          </a:p>
          <a:p>
            <a:pPr eaLnBrk="1" hangingPunct="1"/>
            <a:r>
              <a:rPr lang="en-US" altLang="en-US" dirty="0"/>
              <a:t>In MATLAB: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actxserver</a:t>
            </a:r>
            <a:r>
              <a:rPr lang="en-US" altLang="en-US" sz="1800" b="1" dirty="0">
                <a:latin typeface="Courier New" panose="02070309020205020404" pitchFamily="49" charset="0"/>
              </a:rPr>
              <a:t>(‘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r>
              <a:rPr lang="en-US" altLang="en-US" sz="1800" b="1" dirty="0">
                <a:latin typeface="Courier New" panose="02070309020205020404" pitchFamily="49" charset="0"/>
              </a:rPr>
              <a:t>’);</a:t>
            </a:r>
          </a:p>
          <a:p>
            <a:pPr eaLnBrk="1" hangingPunct="1"/>
            <a:r>
              <a:rPr lang="en-US" altLang="en-US" dirty="0"/>
              <a:t>In VBA:  (Early binding)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As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Set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In </a:t>
            </a:r>
            <a:r>
              <a:rPr lang="en-US" altLang="en-US" dirty="0" err="1"/>
              <a:t>Dephi</a:t>
            </a:r>
            <a:endParaRPr lang="en-US" altLang="en-US" dirty="0"/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{Import Type Library}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:=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coDSS.Create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/>
              <a:t>In PYTHON: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self.engine</a:t>
            </a:r>
            <a:r>
              <a:rPr lang="en-US" altLang="en-US" sz="1800" b="1" dirty="0">
                <a:latin typeface="Courier New" panose="02070309020205020404" pitchFamily="49" charset="0"/>
              </a:rPr>
              <a:t> = win32com.client.Dispatch("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r>
              <a:rPr lang="en-US" altLang="en-US" sz="1800" b="1" dirty="0">
                <a:latin typeface="Courier New" panose="02070309020205020404" pitchFamily="49" charset="0"/>
              </a:rPr>
              <a:t>")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91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COM Interfaces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" y="1856508"/>
            <a:ext cx="8595360" cy="4544291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/>
              <a:t>There are many interfaces supplied by the COM server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/>
          </a:p>
          <a:p>
            <a:pPr eaLnBrk="1" hangingPunct="1">
              <a:lnSpc>
                <a:spcPct val="85000"/>
              </a:lnSpc>
            </a:pPr>
            <a:r>
              <a:rPr lang="en-US" altLang="en-US" dirty="0"/>
              <a:t>There is </a:t>
            </a:r>
            <a:r>
              <a:rPr lang="en-US" altLang="en-US" b="1" dirty="0"/>
              <a:t>one</a:t>
            </a:r>
            <a:r>
              <a:rPr lang="en-US" altLang="en-US" dirty="0"/>
              <a:t> registered </a:t>
            </a:r>
            <a:r>
              <a:rPr lang="en-US" altLang="en-US" i="1" dirty="0"/>
              <a:t>In-Process COM</a:t>
            </a:r>
            <a:r>
              <a:rPr lang="en-US" altLang="en-US" dirty="0"/>
              <a:t> interface: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b="1" i="1" dirty="0" err="1"/>
              <a:t>OpenDSSEngine.DSS</a:t>
            </a:r>
            <a:endParaRPr lang="en-US" altLang="en-US" b="1" i="1" dirty="0"/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The DSS interface is the one your program instantiates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The DSS interface then creates all the others.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This is for simplicity for users who are not necessarily familiar with COM programming</a:t>
            </a:r>
          </a:p>
        </p:txBody>
      </p:sp>
    </p:spTree>
    <p:extLst>
      <p:ext uri="{BB962C8B-B14F-4D97-AF65-F5344CB8AC3E}">
        <p14:creationId xmlns:p14="http://schemas.microsoft.com/office/powerpoint/2010/main" val="14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“Active objects” concept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/>
              <a:t>.The interfaces generally act on the </a:t>
            </a:r>
            <a:r>
              <a:rPr lang="en-US" altLang="en-US" b="1" u="sng"/>
              <a:t>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circuit,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circuit element,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bus, etc.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The interfaces generally point to the 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To work with another object, change the active object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/>
              <a:t>There are methods for selecting objects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/>
              <a:t>You may also use script commands</a:t>
            </a:r>
          </a:p>
        </p:txBody>
      </p:sp>
    </p:spTree>
    <p:extLst>
      <p:ext uri="{BB962C8B-B14F-4D97-AF65-F5344CB8AC3E}">
        <p14:creationId xmlns:p14="http://schemas.microsoft.com/office/powerpoint/2010/main" val="35529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Interface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3200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This is the main interface. It is instantiated upon loading OpenDSSEngine.DSS and then instantiates all other interfaces internally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28600" y="3124200"/>
            <a:ext cx="3200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Call the Start(0) method to initialize the DSS</a:t>
            </a:r>
          </a:p>
        </p:txBody>
      </p:sp>
      <p:pic>
        <p:nvPicPr>
          <p:cNvPr id="138245" name="Picture 5" descr="DSS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"/>
            <a:ext cx="45720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2895600" y="3429000"/>
            <a:ext cx="2971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162550" y="4791075"/>
            <a:ext cx="32004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DSS Class Functions (methods) and Properties</a:t>
            </a: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 flipH="1" flipV="1">
            <a:off x="6943725" y="3933825"/>
            <a:ext cx="12287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COM with a Simple VBA Macro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(Class Exercise)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run the IEEE 123-bus Test Feeder and plot the voltage profile </a:t>
            </a:r>
          </a:p>
        </p:txBody>
      </p:sp>
    </p:spTree>
    <p:extLst>
      <p:ext uri="{BB962C8B-B14F-4D97-AF65-F5344CB8AC3E}">
        <p14:creationId xmlns:p14="http://schemas.microsoft.com/office/powerpoint/2010/main" val="2213517720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 PowerPoint Template_v1.0-compressed.pptx" id="{22C5CF4E-E521-4ECF-A0C2-051C98C0D3AA}" vid="{EA66951D-B5AC-4D1B-B729-924FEAD0A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B5431-8C26-478B-808F-26BED01B7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A9CD0-2239-4A17-AE12-8DE9BDDF5A58}">
  <ds:schemaRefs>
    <ds:schemaRef ds:uri="9d4eb815-23ed-48d9-b0c1-2b9ce0016f4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AC8A55-24A3-47CA-BC47-DFAAE86ABF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PowerPoint-Template-2017</Template>
  <TotalTime>884</TotalTime>
  <Words>1547</Words>
  <Application>Microsoft Office PowerPoint</Application>
  <PresentationFormat>On-screen Show (4:3)</PresentationFormat>
  <Paragraphs>293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Times New Roman</vt:lpstr>
      <vt:lpstr>Wingdings</vt:lpstr>
      <vt:lpstr>2017 PowerPoint Theme</vt:lpstr>
      <vt:lpstr>Using the COM Interface </vt:lpstr>
      <vt:lpstr>Three Implementations of OpenDSS</vt:lpstr>
      <vt:lpstr>DSS Structure</vt:lpstr>
      <vt:lpstr>OpenDSSEngine.DSS is Registered</vt:lpstr>
      <vt:lpstr>Linking Your Program to the COM Server</vt:lpstr>
      <vt:lpstr>OpenDSS COM Interfaces</vt:lpstr>
      <vt:lpstr>“Active objects” concept</vt:lpstr>
      <vt:lpstr>DSS Interface</vt:lpstr>
      <vt:lpstr>COM with a Simple VBA Macro  (Class Exercise)</vt:lpstr>
      <vt:lpstr>PowerPoint Presentation</vt:lpstr>
      <vt:lpstr>Steps Require to Do This</vt:lpstr>
      <vt:lpstr>Resulting Chart in Excel</vt:lpstr>
      <vt:lpstr>Custom Simulations</vt:lpstr>
      <vt:lpstr>A Co-simulation Example (A Hypothetical Case)</vt:lpstr>
      <vt:lpstr>Solar Ramp Rate Issue</vt:lpstr>
      <vt:lpstr>The Question</vt:lpstr>
      <vt:lpstr>How We Did It</vt:lpstr>
      <vt:lpstr>OpenDSS Script (Snippet)</vt:lpstr>
      <vt:lpstr>Results (for down ramp only)</vt:lpstr>
      <vt:lpstr>Comm and Power Co-simulation</vt:lpstr>
      <vt:lpstr>Custom Simulation Scripting in  Snapshot Mode</vt:lpstr>
      <vt:lpstr>Custom Simulation Scripting in  “Time” Mode</vt:lpstr>
      <vt:lpstr>Snapshot Mode Scripting Example</vt:lpstr>
      <vt:lpstr>Time Mode Scripting Example</vt:lpstr>
      <vt:lpstr>Custom Simulation Scripting:  Rolling Your Own Solution Algorithm</vt:lpstr>
      <vt:lpstr>Custom Simulation Scripting: Rolling Your Own Solution Algorithm</vt:lpstr>
      <vt:lpstr>Co-simulation and OpenDSS</vt:lpstr>
      <vt:lpstr>Custom Simulation Scripting, cont’d</vt:lpstr>
      <vt:lpstr>For More Information …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Subtitle</dc:title>
  <dc:subject>Version 1.0</dc:subject>
  <dc:creator>Dugan, Roger</dc:creator>
  <dc:description>© 2017 Electric Power Research Institute, Inc. All rights reserved.</dc:description>
  <cp:lastModifiedBy>Roger Dugan</cp:lastModifiedBy>
  <cp:revision>77</cp:revision>
  <cp:lastPrinted>2014-11-24T20:31:07Z</cp:lastPrinted>
  <dcterms:created xsi:type="dcterms:W3CDTF">2017-04-05T15:17:39Z</dcterms:created>
  <dcterms:modified xsi:type="dcterms:W3CDTF">2018-10-26T00:54:26Z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