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30" r:id="rId3"/>
    <p:sldId id="296" r:id="rId4"/>
    <p:sldId id="282" r:id="rId5"/>
    <p:sldId id="285" r:id="rId6"/>
    <p:sldId id="286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DRC </a:t>
            </a:r>
            <a:r>
              <a:rPr lang="en-US" dirty="0"/>
              <a:t>Scenarios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584B28-A5EC-4FB8-B770-A549CEC89E51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BBDAA-36B2-4361-A0E8-2D9F36D737A3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A3D179-8476-47CF-9103-FB5A7FC4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31990"/>
              </p:ext>
            </p:extLst>
          </p:nvPr>
        </p:nvGraphicFramePr>
        <p:xfrm>
          <a:off x="288126" y="1344840"/>
          <a:ext cx="8432800" cy="40246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22945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96645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2104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2510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3093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49066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713449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16339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02062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45351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3973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776547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4972352"/>
                    </a:ext>
                  </a:extLst>
                </a:gridCol>
              </a:tblGrid>
              <a:tr h="190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t(sec)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Irradiance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PanelkW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P_TFactor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Efficiency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Vreg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Vavg (DRC)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volt-var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volt-watt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VV_DRC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kW_out_desired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6527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1.03489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9353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1.03547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1.03489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3760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1.03518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469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1.03736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1.03587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483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1.03864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2193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0351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1.03943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1107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1.04087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788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1.04382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216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1.04333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758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9167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023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6607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4498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383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1809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1.04359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6743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3449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1.03961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084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1.04076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17709"/>
                  </a:ext>
                </a:extLst>
              </a:tr>
            </a:tbl>
          </a:graphicData>
        </a:graphic>
      </p:graphicFrame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Results in QSTS mode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mode 3 monitor placed in the PVSystem2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E8C20-2CDC-4EF1-B59E-A12F1250352E}"/>
              </a:ext>
            </a:extLst>
          </p:cNvPr>
          <p:cNvSpPr txBox="1"/>
          <p:nvPr/>
        </p:nvSpPr>
        <p:spPr>
          <a:xfrm>
            <a:off x="1065595" y="5900417"/>
            <a:ext cx="21537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Voltage used in the DRC equation. </a:t>
            </a:r>
            <a:r>
              <a:rPr lang="en-US" sz="1400" b="1" i="1" dirty="0" err="1"/>
              <a:t>V_window</a:t>
            </a:r>
            <a:endParaRPr lang="en-US" sz="1400" b="1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D8D07-C2F1-4625-B2B3-0A4B39CB6195}"/>
              </a:ext>
            </a:extLst>
          </p:cNvPr>
          <p:cNvCxnSpPr>
            <a:cxnSpLocks/>
          </p:cNvCxnSpPr>
          <p:nvPr/>
        </p:nvCxnSpPr>
        <p:spPr>
          <a:xfrm flipV="1">
            <a:off x="2137688" y="1665767"/>
            <a:ext cx="2559392" cy="4224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C8830-61AA-4D81-A370-B3D590201249}"/>
              </a:ext>
            </a:extLst>
          </p:cNvPr>
          <p:cNvCxnSpPr>
            <a:cxnSpLocks/>
          </p:cNvCxnSpPr>
          <p:nvPr/>
        </p:nvCxnSpPr>
        <p:spPr>
          <a:xfrm flipH="1" flipV="1">
            <a:off x="6603224" y="1665767"/>
            <a:ext cx="2286292" cy="428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3B007F-2614-4BB0-BB95-B755BA4A5666}"/>
              </a:ext>
            </a:extLst>
          </p:cNvPr>
          <p:cNvSpPr txBox="1"/>
          <p:nvPr/>
        </p:nvSpPr>
        <p:spPr>
          <a:xfrm>
            <a:off x="8809759" y="3801521"/>
            <a:ext cx="3174368" cy="25853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DRC operating as it supposed to</a:t>
            </a:r>
          </a:p>
          <a:p>
            <a:r>
              <a:rPr lang="en-US" dirty="0"/>
              <a:t>0.6: DRC limited by inverter’s kVA rating </a:t>
            </a:r>
          </a:p>
          <a:p>
            <a:r>
              <a:rPr lang="en-US" dirty="0"/>
              <a:t>0.2: DRC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162314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22711" cy="557977"/>
          </a:xfrm>
        </p:spPr>
        <p:txBody>
          <a:bodyPr>
            <a:normAutofit/>
          </a:bodyPr>
          <a:lstStyle/>
          <a:p>
            <a:r>
              <a:rPr lang="en-US" sz="2800" dirty="0"/>
              <a:t>Scenario 1.1: Daily Standard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3122388" cy="1295139"/>
          </a:xfrm>
        </p:spPr>
        <p:txBody>
          <a:bodyPr>
            <a:normAutofit/>
          </a:bodyPr>
          <a:lstStyle/>
          <a:p>
            <a:r>
              <a:rPr lang="en-US" sz="1400" dirty="0" err="1"/>
              <a:t>DbVMin</a:t>
            </a:r>
            <a:r>
              <a:rPr lang="en-US" sz="1400" dirty="0"/>
              <a:t>=</a:t>
            </a:r>
            <a:r>
              <a:rPr lang="en-US" sz="1400" dirty="0" err="1"/>
              <a:t>DbVMax</a:t>
            </a:r>
            <a:r>
              <a:rPr lang="en-US" sz="1400" dirty="0"/>
              <a:t>=1</a:t>
            </a:r>
          </a:p>
          <a:p>
            <a:r>
              <a:rPr lang="en-US" sz="1400" dirty="0" err="1"/>
              <a:t>ArGraLowV</a:t>
            </a:r>
            <a:r>
              <a:rPr lang="en-US" sz="1400" dirty="0"/>
              <a:t>=</a:t>
            </a:r>
            <a:r>
              <a:rPr lang="en-US" sz="1400" dirty="0" err="1"/>
              <a:t>ArGraHiV</a:t>
            </a:r>
            <a:r>
              <a:rPr lang="en-US" sz="1400" dirty="0"/>
              <a:t>=50=</a:t>
            </a:r>
            <a:r>
              <a:rPr lang="en-US" sz="1400" b="1" dirty="0" err="1"/>
              <a:t>ArGraV</a:t>
            </a:r>
            <a:endParaRPr lang="en-US" sz="1400" b="1" dirty="0"/>
          </a:p>
          <a:p>
            <a:r>
              <a:rPr lang="en-US" sz="1400" b="1" dirty="0" err="1"/>
              <a:t>Kvarmax</a:t>
            </a:r>
            <a:r>
              <a:rPr lang="en-US" sz="1400" b="1" dirty="0"/>
              <a:t>=kVA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7163" y="2302721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</a:t>
            </a:r>
            <a:r>
              <a:rPr lang="nn-NO" sz="1200" dirty="0"/>
              <a:t>Daily_DRC-2</a:t>
            </a:r>
            <a:r>
              <a:rPr lang="pt-BR" sz="1200" dirty="0"/>
              <a:t>.dss)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741497" y="122898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9E86DF-1A78-4ADD-B987-55D41EEF454D}"/>
              </a:ext>
            </a:extLst>
          </p:cNvPr>
          <p:cNvSpPr txBox="1"/>
          <p:nvPr/>
        </p:nvSpPr>
        <p:spPr>
          <a:xfrm>
            <a:off x="8081135" y="5580524"/>
            <a:ext cx="421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Qdesired</a:t>
            </a:r>
            <a:r>
              <a:rPr lang="en-US" dirty="0"/>
              <a:t> calculated values are equal to </a:t>
            </a:r>
            <a:r>
              <a:rPr lang="en-US" dirty="0" err="1"/>
              <a:t>Qtotal</a:t>
            </a:r>
            <a:r>
              <a:rPr lang="en-US" dirty="0"/>
              <a:t> </a:t>
            </a:r>
            <a:r>
              <a:rPr lang="en-US" dirty="0" err="1"/>
              <a:t>OpenDSS</a:t>
            </a:r>
            <a:r>
              <a:rPr lang="en-US" dirty="0"/>
              <a:t> results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200049F-2788-4CE1-B684-0F969D81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59" y="454887"/>
            <a:ext cx="1560900" cy="327213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B269F78-8423-4CBC-99D5-C75D564F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164" y="454887"/>
            <a:ext cx="3328200" cy="32721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EF1DAA-C441-47BC-99DD-85DABD76E52A}"/>
                  </a:ext>
                </a:extLst>
              </p:cNvPr>
              <p:cNvSpPr txBox="1"/>
              <p:nvPr/>
            </p:nvSpPr>
            <p:spPr>
              <a:xfrm>
                <a:off x="7978924" y="3947934"/>
                <a:ext cx="302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𝑊𝑖𝑛𝑑𝑜𝑤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(V(t-1) + V(t-2))/2</a:t>
                </a: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EF1DAA-C441-47BC-99DD-85DABD76E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24" y="3947934"/>
                <a:ext cx="3028137" cy="276999"/>
              </a:xfrm>
              <a:prstGeom prst="rect">
                <a:avLst/>
              </a:prstGeom>
              <a:blipFill>
                <a:blip r:embed="rId4"/>
                <a:stretch>
                  <a:fillRect l="-2817" t="-28889" r="-422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CB6CA58-2935-4290-927E-832EF943D20B}"/>
                  </a:ext>
                </a:extLst>
              </p:cNvPr>
              <p:cNvSpPr txBox="1"/>
              <p:nvPr/>
            </p:nvSpPr>
            <p:spPr>
              <a:xfrm>
                <a:off x="7978924" y="4278280"/>
                <a:ext cx="2771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𝐷𝑒𝑙𝑡𝑎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V(t)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𝑊𝑖𝑛𝑑𝑜𝑤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CB6CA58-2935-4290-927E-832EF943D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24" y="4278280"/>
                <a:ext cx="2771721" cy="276999"/>
              </a:xfrm>
              <a:prstGeom prst="rect">
                <a:avLst/>
              </a:prstGeom>
              <a:blipFill>
                <a:blip r:embed="rId5"/>
                <a:stretch>
                  <a:fillRect l="-3077" t="-28889" r="-307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81F6AFB-AC98-423E-8894-40D301E3BB6B}"/>
                  </a:ext>
                </a:extLst>
              </p:cNvPr>
              <p:cNvSpPr txBox="1"/>
              <p:nvPr/>
            </p:nvSpPr>
            <p:spPr>
              <a:xfrm>
                <a:off x="7978924" y="4614168"/>
                <a:ext cx="4213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𝑄𝑑𝑒𝑠𝑖𝑟𝑒𝑑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-Delta(t) x </a:t>
                </a:r>
                <a:r>
                  <a:rPr lang="en-US" dirty="0" err="1"/>
                  <a:t>ArGraV</a:t>
                </a:r>
                <a:r>
                  <a:rPr lang="en-US" dirty="0"/>
                  <a:t> x </a:t>
                </a:r>
                <a:r>
                  <a:rPr lang="en-US" dirty="0" err="1"/>
                  <a:t>kvarlimit</a:t>
                </a:r>
                <a:endParaRPr lang="en-US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81F6AFB-AC98-423E-8894-40D301E3B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24" y="4614168"/>
                <a:ext cx="4213076" cy="276999"/>
              </a:xfrm>
              <a:prstGeom prst="rect">
                <a:avLst/>
              </a:prstGeom>
              <a:blipFill>
                <a:blip r:embed="rId6"/>
                <a:stretch>
                  <a:fillRect l="-2605" t="-28889" r="-26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7E656C8-BB9C-4A75-8852-E984B28FD54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422817" y="3904911"/>
            <a:ext cx="1441510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CF216B8-5A5B-4BF4-A4E9-4541512DC2A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864327" y="557979"/>
            <a:ext cx="973215" cy="467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48B6F5-A5A8-4E43-A730-9CF4AB76B82C}"/>
              </a:ext>
            </a:extLst>
          </p:cNvPr>
          <p:cNvSpPr txBox="1"/>
          <p:nvPr/>
        </p:nvSpPr>
        <p:spPr>
          <a:xfrm>
            <a:off x="7978924" y="5231095"/>
            <a:ext cx="17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96937-8C9E-4915-9153-8777A7123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7" y="4416779"/>
            <a:ext cx="7784601" cy="2244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CaixaDeTexto 7">
            <a:extLst>
              <a:ext uri="{FF2B5EF4-FFF2-40B4-BE49-F238E27FC236}">
                <a16:creationId xmlns:a16="http://schemas.microsoft.com/office/drawing/2014/main" id="{5F83B0FB-1D98-41D4-80BA-6A771848F660}"/>
              </a:ext>
            </a:extLst>
          </p:cNvPr>
          <p:cNvSpPr txBox="1"/>
          <p:nvPr/>
        </p:nvSpPr>
        <p:spPr>
          <a:xfrm>
            <a:off x="157696" y="4006552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Standard results.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46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457493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(Daily_DRC_kVAlimitation_Q-2.dss)</a:t>
            </a:r>
            <a:endParaRPr lang="en-US" sz="1200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1.2: Daily with kVA limitation – Q priority</a:t>
            </a:r>
          </a:p>
        </p:txBody>
      </p:sp>
      <p:sp>
        <p:nvSpPr>
          <p:cNvPr id="7" name="Chave Esquerda 14">
            <a:extLst>
              <a:ext uri="{FF2B5EF4-FFF2-40B4-BE49-F238E27FC236}">
                <a16:creationId xmlns:a16="http://schemas.microsoft.com/office/drawing/2014/main" id="{CFD54C06-ABFC-4112-921D-A6C5BFF8B746}"/>
              </a:ext>
            </a:extLst>
          </p:cNvPr>
          <p:cNvSpPr/>
          <p:nvPr/>
        </p:nvSpPr>
        <p:spPr>
          <a:xfrm>
            <a:off x="5149049" y="3045041"/>
            <a:ext cx="186542" cy="61255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EED80E-4DE7-4F21-AE77-BAC069F0D49D}"/>
              </a:ext>
            </a:extLst>
          </p:cNvPr>
          <p:cNvSpPr txBox="1"/>
          <p:nvPr/>
        </p:nvSpPr>
        <p:spPr>
          <a:xfrm>
            <a:off x="5335591" y="795815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C7C03D-96E9-413E-A6F3-17A98C23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50" y="1792933"/>
            <a:ext cx="1560900" cy="32721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767A844-6A81-4A9E-9D9C-EB324045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01" y="1792933"/>
            <a:ext cx="3328200" cy="3272134"/>
          </a:xfrm>
          <a:prstGeom prst="rect">
            <a:avLst/>
          </a:prstGeom>
        </p:spPr>
      </p:pic>
      <p:sp>
        <p:nvSpPr>
          <p:cNvPr id="13" name="Chave Esquerda 14">
            <a:extLst>
              <a:ext uri="{FF2B5EF4-FFF2-40B4-BE49-F238E27FC236}">
                <a16:creationId xmlns:a16="http://schemas.microsoft.com/office/drawing/2014/main" id="{561668A8-3E23-47F5-BCFA-78581A7F396D}"/>
              </a:ext>
            </a:extLst>
          </p:cNvPr>
          <p:cNvSpPr/>
          <p:nvPr/>
        </p:nvSpPr>
        <p:spPr>
          <a:xfrm>
            <a:off x="5149049" y="3045041"/>
            <a:ext cx="186542" cy="61255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de Seta Reta 23">
            <a:extLst>
              <a:ext uri="{FF2B5EF4-FFF2-40B4-BE49-F238E27FC236}">
                <a16:creationId xmlns:a16="http://schemas.microsoft.com/office/drawing/2014/main" id="{BF6D15B3-5AE5-4BE7-B0D3-8D3087E10A04}"/>
              </a:ext>
            </a:extLst>
          </p:cNvPr>
          <p:cNvCxnSpPr>
            <a:cxnSpLocks/>
          </p:cNvCxnSpPr>
          <p:nvPr/>
        </p:nvCxnSpPr>
        <p:spPr>
          <a:xfrm flipV="1">
            <a:off x="5149049" y="3737499"/>
            <a:ext cx="88776" cy="22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26">
            <a:extLst>
              <a:ext uri="{FF2B5EF4-FFF2-40B4-BE49-F238E27FC236}">
                <a16:creationId xmlns:a16="http://schemas.microsoft.com/office/drawing/2014/main" id="{82D78D6A-E925-438A-806B-63719ABAA927}"/>
              </a:ext>
            </a:extLst>
          </p:cNvPr>
          <p:cNvSpPr txBox="1"/>
          <p:nvPr/>
        </p:nvSpPr>
        <p:spPr>
          <a:xfrm>
            <a:off x="4130169" y="5958019"/>
            <a:ext cx="20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reduced to satisfy kVA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8F9D6-FE0B-4289-AC5A-E33AAB446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16" y="1488945"/>
            <a:ext cx="4511293" cy="39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457493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(Daily_DRC_kVAlimitation_P-2.dss)</a:t>
            </a:r>
            <a:endParaRPr lang="en-US" sz="1200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1.3: Daily with kVA limitation – P priority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527CFE77-C771-4726-8DF2-C0FBD870852F}"/>
              </a:ext>
            </a:extLst>
          </p:cNvPr>
          <p:cNvSpPr txBox="1"/>
          <p:nvPr/>
        </p:nvSpPr>
        <p:spPr>
          <a:xfrm>
            <a:off x="5335591" y="795815"/>
            <a:ext cx="11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7" name="Chave Esquerda 14">
            <a:extLst>
              <a:ext uri="{FF2B5EF4-FFF2-40B4-BE49-F238E27FC236}">
                <a16:creationId xmlns:a16="http://schemas.microsoft.com/office/drawing/2014/main" id="{D98727AD-0433-4AD5-970F-9C51CEAD7212}"/>
              </a:ext>
            </a:extLst>
          </p:cNvPr>
          <p:cNvSpPr/>
          <p:nvPr/>
        </p:nvSpPr>
        <p:spPr>
          <a:xfrm>
            <a:off x="5332475" y="2932774"/>
            <a:ext cx="195824" cy="3013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23">
            <a:extLst>
              <a:ext uri="{FF2B5EF4-FFF2-40B4-BE49-F238E27FC236}">
                <a16:creationId xmlns:a16="http://schemas.microsoft.com/office/drawing/2014/main" id="{2AFC7560-31FE-42A4-8665-5E347BE2CBCC}"/>
              </a:ext>
            </a:extLst>
          </p:cNvPr>
          <p:cNvCxnSpPr>
            <a:cxnSpLocks/>
          </p:cNvCxnSpPr>
          <p:nvPr/>
        </p:nvCxnSpPr>
        <p:spPr>
          <a:xfrm flipV="1">
            <a:off x="5315551" y="3316242"/>
            <a:ext cx="88776" cy="22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26">
            <a:extLst>
              <a:ext uri="{FF2B5EF4-FFF2-40B4-BE49-F238E27FC236}">
                <a16:creationId xmlns:a16="http://schemas.microsoft.com/office/drawing/2014/main" id="{A97B995C-4C9B-4799-A60D-9D98AB2FBCEB}"/>
              </a:ext>
            </a:extLst>
          </p:cNvPr>
          <p:cNvSpPr txBox="1"/>
          <p:nvPr/>
        </p:nvSpPr>
        <p:spPr>
          <a:xfrm>
            <a:off x="4411507" y="5575825"/>
            <a:ext cx="20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reduced to satisfy rating</a:t>
            </a: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AF17440D-0AF7-44FD-A864-67E1E294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262" y="1715253"/>
            <a:ext cx="3328200" cy="3272134"/>
          </a:xfrm>
          <a:prstGeom prst="rect">
            <a:avLst/>
          </a:prstGeom>
        </p:spPr>
      </p:pic>
      <p:pic>
        <p:nvPicPr>
          <p:cNvPr id="12" name="Imagem 5">
            <a:extLst>
              <a:ext uri="{FF2B5EF4-FFF2-40B4-BE49-F238E27FC236}">
                <a16:creationId xmlns:a16="http://schemas.microsoft.com/office/drawing/2014/main" id="{6FF7A7ED-1D16-4901-8643-85077445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299" y="1680175"/>
            <a:ext cx="1560900" cy="327213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92E29DC-764F-4FCE-A0A9-291B129D745F}"/>
              </a:ext>
            </a:extLst>
          </p:cNvPr>
          <p:cNvSpPr/>
          <p:nvPr/>
        </p:nvSpPr>
        <p:spPr>
          <a:xfrm>
            <a:off x="11342006" y="2932774"/>
            <a:ext cx="528456" cy="38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A89B5-CE35-49DE-8E93-7496081B99A7}"/>
              </a:ext>
            </a:extLst>
          </p:cNvPr>
          <p:cNvSpPr txBox="1"/>
          <p:nvPr/>
        </p:nvSpPr>
        <p:spPr>
          <a:xfrm>
            <a:off x="590432" y="1306979"/>
            <a:ext cx="3174368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DRC are limited to </a:t>
            </a:r>
            <a:r>
              <a:rPr lang="en-US" b="1" dirty="0"/>
              <a:t>0var</a:t>
            </a:r>
            <a:r>
              <a:rPr lang="en-US" dirty="0"/>
              <a:t> by </a:t>
            </a:r>
            <a:r>
              <a:rPr lang="en-US" dirty="0" err="1"/>
              <a:t>kvarmax</a:t>
            </a:r>
            <a:r>
              <a:rPr lang="en-US" dirty="0"/>
              <a:t> or kVA, the DRC flag assumes that DRC does not operate. </a:t>
            </a:r>
            <a:r>
              <a:rPr lang="en-US" b="1" dirty="0"/>
              <a:t>It happens to all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9E931-BAE7-4C95-B746-8DAADFAC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9" y="3459151"/>
            <a:ext cx="3551314" cy="311110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878162-9F66-4E41-8CA3-0AFDAA66EF1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108006" y="2784307"/>
            <a:ext cx="69610" cy="210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457493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(Daily_DRC_kvarlimitation-2.dss)</a:t>
            </a:r>
            <a:endParaRPr lang="en-US" sz="1200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1.4: Daily with </a:t>
            </a:r>
            <a:r>
              <a:rPr lang="en-US" sz="2800" dirty="0" err="1"/>
              <a:t>kvar</a:t>
            </a:r>
            <a:r>
              <a:rPr lang="en-US" sz="2800" dirty="0"/>
              <a:t> limitation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0300BE-1D84-4913-A465-C295963A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0924"/>
            <a:ext cx="5499000" cy="379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186947-B529-496E-9C3C-E62629B324FB}"/>
              </a:ext>
            </a:extLst>
          </p:cNvPr>
          <p:cNvSpPr/>
          <p:nvPr/>
        </p:nvSpPr>
        <p:spPr>
          <a:xfrm>
            <a:off x="669829" y="1191985"/>
            <a:ext cx="1467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kvarmax</a:t>
            </a:r>
            <a:r>
              <a:rPr lang="en-US" b="1" dirty="0"/>
              <a:t>=100</a:t>
            </a:r>
          </a:p>
          <a:p>
            <a:r>
              <a:rPr lang="en-US" b="1" dirty="0"/>
              <a:t>kVA=1200</a:t>
            </a:r>
          </a:p>
        </p:txBody>
      </p:sp>
      <p:sp>
        <p:nvSpPr>
          <p:cNvPr id="7" name="Chave Esquerda 14">
            <a:extLst>
              <a:ext uri="{FF2B5EF4-FFF2-40B4-BE49-F238E27FC236}">
                <a16:creationId xmlns:a16="http://schemas.microsoft.com/office/drawing/2014/main" id="{233A22DE-56B6-4ADB-8F81-7060EDF74A52}"/>
              </a:ext>
            </a:extLst>
          </p:cNvPr>
          <p:cNvSpPr/>
          <p:nvPr/>
        </p:nvSpPr>
        <p:spPr>
          <a:xfrm>
            <a:off x="5851154" y="4289014"/>
            <a:ext cx="165892" cy="40478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23">
            <a:extLst>
              <a:ext uri="{FF2B5EF4-FFF2-40B4-BE49-F238E27FC236}">
                <a16:creationId xmlns:a16="http://schemas.microsoft.com/office/drawing/2014/main" id="{7B86B05C-43A3-491F-B808-4CCFEA06F8F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726041" y="4571085"/>
            <a:ext cx="241386" cy="12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26">
            <a:extLst>
              <a:ext uri="{FF2B5EF4-FFF2-40B4-BE49-F238E27FC236}">
                <a16:creationId xmlns:a16="http://schemas.microsoft.com/office/drawing/2014/main" id="{8B8FA01C-A9DF-491F-AF39-A28EBAF5C4CB}"/>
              </a:ext>
            </a:extLst>
          </p:cNvPr>
          <p:cNvSpPr txBox="1"/>
          <p:nvPr/>
        </p:nvSpPr>
        <p:spPr>
          <a:xfrm>
            <a:off x="4948547" y="5801841"/>
            <a:ext cx="20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limited to satisfy </a:t>
            </a:r>
            <a:r>
              <a:rPr lang="en-US" dirty="0" err="1"/>
              <a:t>kvarlimit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21">
                <a:extLst>
                  <a:ext uri="{FF2B5EF4-FFF2-40B4-BE49-F238E27FC236}">
                    <a16:creationId xmlns:a16="http://schemas.microsoft.com/office/drawing/2014/main" id="{D60C7FFF-AC72-4E1B-9404-72308CDF6ECD}"/>
                  </a:ext>
                </a:extLst>
              </p:cNvPr>
              <p:cNvSpPr txBox="1"/>
              <p:nvPr/>
            </p:nvSpPr>
            <p:spPr>
              <a:xfrm>
                <a:off x="7108515" y="5032284"/>
                <a:ext cx="4486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𝑄𝑑𝑒𝑠𝑖𝑟𝑒𝑑𝐴𝑣𝑎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-Delta(t) x </a:t>
                </a:r>
                <a:r>
                  <a:rPr lang="en-US" dirty="0" err="1"/>
                  <a:t>ArGraV</a:t>
                </a:r>
                <a:r>
                  <a:rPr lang="en-US" dirty="0"/>
                  <a:t> x </a:t>
                </a:r>
                <a:r>
                  <a:rPr lang="en-US" dirty="0" err="1"/>
                  <a:t>Qava</a:t>
                </a:r>
                <a:r>
                  <a:rPr lang="en-US" dirty="0"/>
                  <a:t>(t)</a:t>
                </a:r>
              </a:p>
            </p:txBody>
          </p:sp>
        </mc:Choice>
        <mc:Fallback>
          <p:sp>
            <p:nvSpPr>
              <p:cNvPr id="11" name="CaixaDeTexto 21">
                <a:extLst>
                  <a:ext uri="{FF2B5EF4-FFF2-40B4-BE49-F238E27FC236}">
                    <a16:creationId xmlns:a16="http://schemas.microsoft.com/office/drawing/2014/main" id="{D60C7FFF-AC72-4E1B-9404-72308CDF6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15" y="5032284"/>
                <a:ext cx="4486485" cy="276999"/>
              </a:xfrm>
              <a:prstGeom prst="rect">
                <a:avLst/>
              </a:prstGeom>
              <a:blipFill>
                <a:blip r:embed="rId3"/>
                <a:stretch>
                  <a:fillRect l="-2310" t="-28889" r="-258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23">
            <a:extLst>
              <a:ext uri="{FF2B5EF4-FFF2-40B4-BE49-F238E27FC236}">
                <a16:creationId xmlns:a16="http://schemas.microsoft.com/office/drawing/2014/main" id="{CEE2D41F-84C8-49DB-8185-EB5A195FE40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967427" y="2087067"/>
            <a:ext cx="1773562" cy="371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04AC4EA-99F9-4F76-94BE-1BA15453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5" y="2505875"/>
            <a:ext cx="4468384" cy="38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3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457493"/>
            <a:ext cx="634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OpenDSS </a:t>
            </a:r>
            <a:r>
              <a:rPr lang="en-US" sz="1200" dirty="0"/>
              <a:t>code</a:t>
            </a:r>
            <a:r>
              <a:rPr lang="pt-BR" sz="1200" dirty="0"/>
              <a:t> (Daily_DRC_avg-2.dss)</a:t>
            </a:r>
            <a:endParaRPr lang="en-US" sz="1200" dirty="0"/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2B7FA836-1B3B-46D7-977E-82EEB08577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922711" cy="59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Scenario 1.5: Daily Standard with </a:t>
            </a:r>
            <a:r>
              <a:rPr lang="en-US" sz="2800" dirty="0" err="1"/>
              <a:t>voltage_curvex_ref</a:t>
            </a:r>
            <a:r>
              <a:rPr lang="en-US" sz="2800" dirty="0"/>
              <a:t>=avg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4F124D-C11E-4272-AF05-FD8C61B25C2A}"/>
              </a:ext>
            </a:extLst>
          </p:cNvPr>
          <p:cNvSpPr txBox="1"/>
          <p:nvPr/>
        </p:nvSpPr>
        <p:spPr>
          <a:xfrm>
            <a:off x="322254" y="1363501"/>
            <a:ext cx="5652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results are equal to scenario 1.1 as expected</a:t>
            </a:r>
          </a:p>
          <a:p>
            <a:pPr lvl="1"/>
            <a:r>
              <a:rPr lang="en-US" dirty="0" err="1"/>
              <a:t>voltage_curvex_ref</a:t>
            </a:r>
            <a:r>
              <a:rPr lang="en-US" dirty="0"/>
              <a:t>=</a:t>
            </a:r>
            <a:r>
              <a:rPr lang="en-US" dirty="0" err="1"/>
              <a:t>avg</a:t>
            </a:r>
            <a:r>
              <a:rPr lang="en-US" dirty="0"/>
              <a:t> makes sense only for volt-</a:t>
            </a:r>
            <a:r>
              <a:rPr lang="en-US" dirty="0" err="1"/>
              <a:t>var</a:t>
            </a:r>
            <a:r>
              <a:rPr lang="en-US" dirty="0"/>
              <a:t> and volt-watt functions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E92F484-6803-4746-AA78-9AA89E92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1860"/>
            <a:ext cx="55440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649</Words>
  <Application>Microsoft Office PowerPoint</Application>
  <PresentationFormat>Widescreen</PresentationFormat>
  <Paragraphs>317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DRC Scenarios</vt:lpstr>
      <vt:lpstr>Results in QSTS mode</vt:lpstr>
      <vt:lpstr>Scenario 1.1: Daily Standard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145</cp:revision>
  <dcterms:created xsi:type="dcterms:W3CDTF">2019-01-11T11:29:02Z</dcterms:created>
  <dcterms:modified xsi:type="dcterms:W3CDTF">2019-11-07T14:18:44Z</dcterms:modified>
</cp:coreProperties>
</file>