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330" r:id="rId3"/>
    <p:sldId id="275" r:id="rId4"/>
    <p:sldId id="282" r:id="rId5"/>
    <p:sldId id="285" r:id="rId6"/>
    <p:sldId id="286" r:id="rId7"/>
    <p:sldId id="297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7" Type="http://schemas.openxmlformats.org/officeDocument/2006/relationships/image" Target="../media/image1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9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VV-DRC </a:t>
            </a:r>
            <a:r>
              <a:rPr lang="en-US" dirty="0"/>
              <a:t>Scenarios</a:t>
            </a:r>
          </a:p>
        </p:txBody>
      </p:sp>
      <p:sp>
        <p:nvSpPr>
          <p:cNvPr id="4" name="CaixaDeTexto 2">
            <a:extLst>
              <a:ext uri="{FF2B5EF4-FFF2-40B4-BE49-F238E27FC236}">
                <a16:creationId xmlns:a16="http://schemas.microsoft.com/office/drawing/2014/main" id="{DDAD0579-D8DE-43DC-AB5F-2C6A6F8B8228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8.6.6.1 (64-bit build)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1002D-3E89-4CB1-8763-72ACA089AB1C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7513A9-1A6F-488A-8450-14FD42695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60766"/>
              </p:ext>
            </p:extLst>
          </p:nvPr>
        </p:nvGraphicFramePr>
        <p:xfrm>
          <a:off x="66012" y="1290137"/>
          <a:ext cx="8432800" cy="402463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6331893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32528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0652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23246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18124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6564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515892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6643031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5658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55057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01087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3410404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53986317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t(sec)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Irradiance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PanelkW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P_TFactor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Efficiency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Vreg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Vavg (DRC)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volt-var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volt-watt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VV_DRC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kW_out_desired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3944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1.01547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4361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1.01547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9339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1.01646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1.01568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620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1.01718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1.01618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338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1.01798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1.01682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2228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1.01892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1.01758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4195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1.0196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1.01845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808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1.01926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7135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1.02064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1.01993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28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1.02094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1.02044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1041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1.02114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9649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1.02112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1.02104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7477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1.02113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9220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1.02081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2874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1.02008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7173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1.01996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5090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043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1.01781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1.01948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6435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1.0163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6150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1.01462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1.01706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541829"/>
                  </a:ext>
                </a:extLst>
              </a:tr>
            </a:tbl>
          </a:graphicData>
        </a:graphic>
      </p:graphicFrame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Results in QSTS mode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from mode 3 monitor placed in the PVSystem2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E8C20-2CDC-4EF1-B59E-A12F1250352E}"/>
              </a:ext>
            </a:extLst>
          </p:cNvPr>
          <p:cNvSpPr txBox="1"/>
          <p:nvPr/>
        </p:nvSpPr>
        <p:spPr>
          <a:xfrm>
            <a:off x="1065595" y="5900417"/>
            <a:ext cx="21537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Voltage used in the volt-</a:t>
            </a:r>
            <a:r>
              <a:rPr lang="en-US" sz="1400" dirty="0" err="1"/>
              <a:t>var</a:t>
            </a:r>
            <a:r>
              <a:rPr lang="en-US" sz="1400" dirty="0"/>
              <a:t> curve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DD8D07-C2F1-4625-B2B3-0A4B39CB6195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142479" y="1574361"/>
            <a:ext cx="1724526" cy="4326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8C8830-61AA-4D81-A370-B3D590201249}"/>
              </a:ext>
            </a:extLst>
          </p:cNvPr>
          <p:cNvCxnSpPr>
            <a:cxnSpLocks/>
          </p:cNvCxnSpPr>
          <p:nvPr/>
        </p:nvCxnSpPr>
        <p:spPr>
          <a:xfrm flipH="1" flipV="1">
            <a:off x="7168617" y="1613326"/>
            <a:ext cx="1720899" cy="4334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3B007F-2614-4BB0-BB95-B755BA4A5666}"/>
              </a:ext>
            </a:extLst>
          </p:cNvPr>
          <p:cNvSpPr txBox="1"/>
          <p:nvPr/>
        </p:nvSpPr>
        <p:spPr>
          <a:xfrm>
            <a:off x="7933552" y="4437604"/>
            <a:ext cx="4192436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 value: </a:t>
            </a:r>
            <a:r>
              <a:rPr lang="en-US" dirty="0" err="1"/>
              <a:t>var</a:t>
            </a:r>
            <a:r>
              <a:rPr lang="en-US" dirty="0"/>
              <a:t> absorption</a:t>
            </a:r>
          </a:p>
          <a:p>
            <a:r>
              <a:rPr lang="en-US" dirty="0"/>
              <a:t>Positive value : </a:t>
            </a:r>
            <a:r>
              <a:rPr lang="en-US" dirty="0" err="1"/>
              <a:t>var</a:t>
            </a:r>
            <a:r>
              <a:rPr lang="en-US" dirty="0"/>
              <a:t> generation</a:t>
            </a:r>
          </a:p>
          <a:p>
            <a:r>
              <a:rPr lang="en-US" dirty="0"/>
              <a:t>1.0: operating as it supposed to</a:t>
            </a:r>
          </a:p>
          <a:p>
            <a:r>
              <a:rPr lang="en-US" dirty="0"/>
              <a:t>0.6: limited by inverter’s kVA rating </a:t>
            </a:r>
          </a:p>
          <a:p>
            <a:r>
              <a:rPr lang="en-US" dirty="0"/>
              <a:t>0.2: limited by </a:t>
            </a:r>
            <a:r>
              <a:rPr lang="en-US" dirty="0" err="1"/>
              <a:t>varmax</a:t>
            </a:r>
            <a:r>
              <a:rPr lang="en-US" dirty="0"/>
              <a:t>/</a:t>
            </a:r>
            <a:r>
              <a:rPr lang="en-US" dirty="0" err="1"/>
              <a:t>varmaxabs</a:t>
            </a:r>
            <a:r>
              <a:rPr lang="en-US" dirty="0"/>
              <a:t> property of the PC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53086-A926-434C-B9DD-0C4E6433F907}"/>
              </a:ext>
            </a:extLst>
          </p:cNvPr>
          <p:cNvSpPr txBox="1"/>
          <p:nvPr/>
        </p:nvSpPr>
        <p:spPr>
          <a:xfrm>
            <a:off x="4101773" y="5869289"/>
            <a:ext cx="21537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Voltage used in the DRC 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7C6E64-26E4-48E4-92E5-54DD866B77B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631941" y="1613327"/>
            <a:ext cx="546716" cy="4255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4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22711" cy="557977"/>
          </a:xfrm>
        </p:spPr>
        <p:txBody>
          <a:bodyPr>
            <a:normAutofit/>
          </a:bodyPr>
          <a:lstStyle/>
          <a:p>
            <a:r>
              <a:rPr lang="en-US" sz="2800" dirty="0"/>
              <a:t>Scenario 1: Daily Standard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8430" y="597365"/>
            <a:ext cx="634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OpenDSS </a:t>
            </a:r>
            <a:r>
              <a:rPr lang="en-US" sz="1200" dirty="0"/>
              <a:t>code</a:t>
            </a:r>
            <a:r>
              <a:rPr lang="pt-BR" sz="1200" dirty="0"/>
              <a:t> (</a:t>
            </a:r>
            <a:r>
              <a:rPr lang="nn-NO" sz="1200" dirty="0"/>
              <a:t>Daily_VVDRC-2</a:t>
            </a:r>
            <a:r>
              <a:rPr lang="pt-BR" sz="1200" dirty="0"/>
              <a:t>.dss)</a:t>
            </a:r>
            <a:endParaRPr lang="en-US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5177943" y="122898"/>
            <a:ext cx="110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9E86DF-1A78-4ADD-B987-55D41EEF454D}"/>
              </a:ext>
            </a:extLst>
          </p:cNvPr>
          <p:cNvSpPr txBox="1"/>
          <p:nvPr/>
        </p:nvSpPr>
        <p:spPr>
          <a:xfrm>
            <a:off x="6876450" y="5502415"/>
            <a:ext cx="4213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Qout</a:t>
            </a:r>
            <a:r>
              <a:rPr lang="en-US" dirty="0"/>
              <a:t> calculated values are equal to </a:t>
            </a:r>
            <a:r>
              <a:rPr lang="en-US" dirty="0" err="1"/>
              <a:t>Qtotal</a:t>
            </a:r>
            <a:r>
              <a:rPr lang="en-US" dirty="0"/>
              <a:t> </a:t>
            </a:r>
            <a:r>
              <a:rPr lang="en-US" dirty="0" err="1"/>
              <a:t>OpenDSS</a:t>
            </a:r>
            <a:r>
              <a:rPr lang="en-US" dirty="0"/>
              <a:t> results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AEF1DAA-C441-47BC-99DD-85DABD76E52A}"/>
                  </a:ext>
                </a:extLst>
              </p:cNvPr>
              <p:cNvSpPr txBox="1"/>
              <p:nvPr/>
            </p:nvSpPr>
            <p:spPr>
              <a:xfrm>
                <a:off x="7409673" y="3904909"/>
                <a:ext cx="3028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𝑊𝑖𝑛𝑑𝑜𝑤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(V(t-1) + V(t-2))/2</a:t>
                </a: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AEF1DAA-C441-47BC-99DD-85DABD76E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673" y="3904909"/>
                <a:ext cx="3028137" cy="276999"/>
              </a:xfrm>
              <a:prstGeom prst="rect">
                <a:avLst/>
              </a:prstGeom>
              <a:blipFill>
                <a:blip r:embed="rId5"/>
                <a:stretch>
                  <a:fillRect l="-2616" t="-28889" r="-442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CB6CA58-2935-4290-927E-832EF943D20B}"/>
                  </a:ext>
                </a:extLst>
              </p:cNvPr>
              <p:cNvSpPr txBox="1"/>
              <p:nvPr/>
            </p:nvSpPr>
            <p:spPr>
              <a:xfrm>
                <a:off x="7409673" y="4235255"/>
                <a:ext cx="2771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𝐷𝑒𝑙𝑡𝑎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V(t)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𝑊𝑖𝑛𝑑𝑜𝑤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CB6CA58-2935-4290-927E-832EF943D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673" y="4235255"/>
                <a:ext cx="2771721" cy="276999"/>
              </a:xfrm>
              <a:prstGeom prst="rect">
                <a:avLst/>
              </a:prstGeom>
              <a:blipFill>
                <a:blip r:embed="rId6"/>
                <a:stretch>
                  <a:fillRect l="-3077" t="-28889" r="-307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81F6AFB-AC98-423E-8894-40D301E3BB6B}"/>
                  </a:ext>
                </a:extLst>
              </p:cNvPr>
              <p:cNvSpPr txBox="1"/>
              <p:nvPr/>
            </p:nvSpPr>
            <p:spPr>
              <a:xfrm>
                <a:off x="7409673" y="4571143"/>
                <a:ext cx="3877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𝑄𝐷𝑅𝐶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-Delta(t) x </a:t>
                </a:r>
                <a:r>
                  <a:rPr lang="en-US" dirty="0" err="1"/>
                  <a:t>ArGraV</a:t>
                </a:r>
                <a:r>
                  <a:rPr lang="en-US" dirty="0"/>
                  <a:t> x </a:t>
                </a:r>
                <a:r>
                  <a:rPr lang="en-US" dirty="0" err="1"/>
                  <a:t>kvarlimit</a:t>
                </a:r>
                <a:endParaRPr lang="en-US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81F6AFB-AC98-423E-8894-40D301E3B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673" y="4571143"/>
                <a:ext cx="3877665" cy="276999"/>
              </a:xfrm>
              <a:prstGeom prst="rect">
                <a:avLst/>
              </a:prstGeom>
              <a:blipFill>
                <a:blip r:embed="rId7"/>
                <a:stretch>
                  <a:fillRect l="-2669" t="-28889" r="-298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7E656C8-BB9C-4A75-8852-E984B28FD547}"/>
              </a:ext>
            </a:extLst>
          </p:cNvPr>
          <p:cNvCxnSpPr/>
          <p:nvPr/>
        </p:nvCxnSpPr>
        <p:spPr>
          <a:xfrm flipH="1" flipV="1">
            <a:off x="5859262" y="3904909"/>
            <a:ext cx="102093" cy="13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CF216B8-5A5B-4BF4-A4E9-4541512DC2AC}"/>
              </a:ext>
            </a:extLst>
          </p:cNvPr>
          <p:cNvCxnSpPr>
            <a:cxnSpLocks/>
          </p:cNvCxnSpPr>
          <p:nvPr/>
        </p:nvCxnSpPr>
        <p:spPr>
          <a:xfrm flipV="1">
            <a:off x="6102623" y="557977"/>
            <a:ext cx="2171365" cy="46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C48B6F5-A5A8-4E43-A730-9CF4AB76B82C}"/>
              </a:ext>
            </a:extLst>
          </p:cNvPr>
          <p:cNvSpPr txBox="1"/>
          <p:nvPr/>
        </p:nvSpPr>
        <p:spPr>
          <a:xfrm>
            <a:off x="5217220" y="5211192"/>
            <a:ext cx="177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12206CF-8A33-41CB-9E7D-51823D5AC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8701" y="448603"/>
            <a:ext cx="4424701" cy="327213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B5838E4-C22B-4DBA-93A5-E3B902C56D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7387" y="448603"/>
            <a:ext cx="1560900" cy="32721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06061CF-E03E-4AD9-8DAD-C3E24FD2DB76}"/>
                  </a:ext>
                </a:extLst>
              </p:cNvPr>
              <p:cNvSpPr txBox="1"/>
              <p:nvPr/>
            </p:nvSpPr>
            <p:spPr>
              <a:xfrm>
                <a:off x="7434378" y="4902423"/>
                <a:ext cx="2179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𝑄𝑉𝑉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F(voltage(t))</a:t>
                </a: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06061CF-E03E-4AD9-8DAD-C3E24FD2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78" y="4902423"/>
                <a:ext cx="2179764" cy="276999"/>
              </a:xfrm>
              <a:prstGeom prst="rect">
                <a:avLst/>
              </a:prstGeom>
              <a:blipFill>
                <a:blip r:embed="rId11"/>
                <a:stretch>
                  <a:fillRect l="-4762" t="-28261" r="-644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0A7BA40-D328-4064-89C8-1D6039E8863B}"/>
                  </a:ext>
                </a:extLst>
              </p:cNvPr>
              <p:cNvSpPr txBox="1"/>
              <p:nvPr/>
            </p:nvSpPr>
            <p:spPr>
              <a:xfrm>
                <a:off x="8558414" y="5193646"/>
                <a:ext cx="2777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𝑄𝑜𝑢𝑡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QVV(t) + QDRC(t)</a:t>
                </a: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0A7BA40-D328-4064-89C8-1D6039E88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414" y="5193646"/>
                <a:ext cx="2777427" cy="276999"/>
              </a:xfrm>
              <a:prstGeom prst="rect">
                <a:avLst/>
              </a:prstGeom>
              <a:blipFill>
                <a:blip r:embed="rId12"/>
                <a:stretch>
                  <a:fillRect l="-3728" t="-28889" r="-219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29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650343"/>
            <a:ext cx="634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OpenDSS </a:t>
            </a:r>
            <a:r>
              <a:rPr lang="en-US" sz="1200" dirty="0"/>
              <a:t>code</a:t>
            </a:r>
            <a:r>
              <a:rPr lang="pt-BR" sz="1200" dirty="0"/>
              <a:t> (Daily_VVDRC_kVAlimitation_Q-2.dss)</a:t>
            </a:r>
            <a:endParaRPr lang="en-US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5335591" y="795815"/>
            <a:ext cx="110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9E86DF-1A78-4ADD-B987-55D41EEF454D}"/>
              </a:ext>
            </a:extLst>
          </p:cNvPr>
          <p:cNvSpPr txBox="1"/>
          <p:nvPr/>
        </p:nvSpPr>
        <p:spPr>
          <a:xfrm>
            <a:off x="6876450" y="5502415"/>
            <a:ext cx="4213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Qout</a:t>
            </a:r>
            <a:r>
              <a:rPr lang="en-US" dirty="0"/>
              <a:t> calculated values are equal to </a:t>
            </a:r>
            <a:r>
              <a:rPr lang="en-US" dirty="0" err="1"/>
              <a:t>Qtotal</a:t>
            </a:r>
            <a:r>
              <a:rPr lang="en-US" dirty="0"/>
              <a:t> </a:t>
            </a:r>
            <a:r>
              <a:rPr lang="en-US" dirty="0" err="1"/>
              <a:t>OpenDSS</a:t>
            </a:r>
            <a:r>
              <a:rPr lang="en-US" dirty="0"/>
              <a:t> results </a:t>
            </a:r>
          </a:p>
        </p:txBody>
      </p:sp>
      <p:sp>
        <p:nvSpPr>
          <p:cNvPr id="21" name="Título 3">
            <a:extLst>
              <a:ext uri="{FF2B5EF4-FFF2-40B4-BE49-F238E27FC236}">
                <a16:creationId xmlns:a16="http://schemas.microsoft.com/office/drawing/2014/main" id="{2B7FA836-1B3B-46D7-977E-82EEB08577DF}"/>
              </a:ext>
            </a:extLst>
          </p:cNvPr>
          <p:cNvSpPr txBox="1">
            <a:spLocks/>
          </p:cNvSpPr>
          <p:nvPr/>
        </p:nvSpPr>
        <p:spPr>
          <a:xfrm>
            <a:off x="92476" y="-29537"/>
            <a:ext cx="11922711" cy="59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Scenario 2: Daily with kVA limitation – Q priority</a:t>
            </a:r>
          </a:p>
        </p:txBody>
      </p: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A6A24CD5-983A-4DB0-9E8B-0C8F94098EBD}"/>
              </a:ext>
            </a:extLst>
          </p:cNvPr>
          <p:cNvSpPr/>
          <p:nvPr/>
        </p:nvSpPr>
        <p:spPr>
          <a:xfrm>
            <a:off x="5316013" y="2618913"/>
            <a:ext cx="186542" cy="125175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B877FB5-69DA-4EEF-859D-9F7D5A6A64CD}"/>
              </a:ext>
            </a:extLst>
          </p:cNvPr>
          <p:cNvCxnSpPr>
            <a:cxnSpLocks/>
          </p:cNvCxnSpPr>
          <p:nvPr/>
        </p:nvCxnSpPr>
        <p:spPr>
          <a:xfrm flipV="1">
            <a:off x="5149049" y="3737499"/>
            <a:ext cx="88776" cy="224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CEAC23F-3ADB-4078-9700-59C832F3CD5A}"/>
              </a:ext>
            </a:extLst>
          </p:cNvPr>
          <p:cNvSpPr txBox="1"/>
          <p:nvPr/>
        </p:nvSpPr>
        <p:spPr>
          <a:xfrm>
            <a:off x="4582930" y="6056413"/>
            <a:ext cx="20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reduced to satisfy kVA rating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F9B29D-1C5D-422A-94EE-57F84AB6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185" y="1792933"/>
            <a:ext cx="4424701" cy="32721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E8F5D9-F570-4A89-8E7B-8BB9F7555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555" y="1801010"/>
            <a:ext cx="1560900" cy="32721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D11628-F979-49FF-AB72-0D907BA4B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61" y="1854603"/>
            <a:ext cx="4416981" cy="37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4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534109"/>
            <a:ext cx="634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OpenDSS </a:t>
            </a:r>
            <a:r>
              <a:rPr lang="en-US" sz="1200" dirty="0"/>
              <a:t>code</a:t>
            </a:r>
            <a:r>
              <a:rPr lang="pt-BR" sz="1200" dirty="0"/>
              <a:t> (Daily_VVDRC_kVAlimitation_P-2.dss)</a:t>
            </a:r>
            <a:endParaRPr lang="en-US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5335591" y="795815"/>
            <a:ext cx="110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9E86DF-1A78-4ADD-B987-55D41EEF454D}"/>
              </a:ext>
            </a:extLst>
          </p:cNvPr>
          <p:cNvSpPr txBox="1"/>
          <p:nvPr/>
        </p:nvSpPr>
        <p:spPr>
          <a:xfrm>
            <a:off x="6876450" y="5502415"/>
            <a:ext cx="4213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kVA is exceeded, </a:t>
            </a:r>
            <a:r>
              <a:rPr lang="en-US" dirty="0" err="1"/>
              <a:t>Qtotal</a:t>
            </a:r>
            <a:r>
              <a:rPr lang="en-US" dirty="0"/>
              <a:t> is reduced and then it is not equal to </a:t>
            </a:r>
            <a:r>
              <a:rPr lang="en-US" dirty="0" err="1"/>
              <a:t>Qout</a:t>
            </a:r>
            <a:endParaRPr lang="en-US" dirty="0"/>
          </a:p>
        </p:txBody>
      </p:sp>
      <p:sp>
        <p:nvSpPr>
          <p:cNvPr id="21" name="Título 3">
            <a:extLst>
              <a:ext uri="{FF2B5EF4-FFF2-40B4-BE49-F238E27FC236}">
                <a16:creationId xmlns:a16="http://schemas.microsoft.com/office/drawing/2014/main" id="{2B7FA836-1B3B-46D7-977E-82EEB08577DF}"/>
              </a:ext>
            </a:extLst>
          </p:cNvPr>
          <p:cNvSpPr txBox="1">
            <a:spLocks/>
          </p:cNvSpPr>
          <p:nvPr/>
        </p:nvSpPr>
        <p:spPr>
          <a:xfrm>
            <a:off x="92476" y="-29537"/>
            <a:ext cx="11922711" cy="59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Scenario 3: Daily with kVA limitation – P priority</a:t>
            </a:r>
          </a:p>
        </p:txBody>
      </p: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A6A24CD5-983A-4DB0-9E8B-0C8F94098EBD}"/>
              </a:ext>
            </a:extLst>
          </p:cNvPr>
          <p:cNvSpPr/>
          <p:nvPr/>
        </p:nvSpPr>
        <p:spPr>
          <a:xfrm>
            <a:off x="5332475" y="2450237"/>
            <a:ext cx="180558" cy="108307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B877FB5-69DA-4EEF-859D-9F7D5A6A64CD}"/>
              </a:ext>
            </a:extLst>
          </p:cNvPr>
          <p:cNvCxnSpPr>
            <a:cxnSpLocks/>
          </p:cNvCxnSpPr>
          <p:nvPr/>
        </p:nvCxnSpPr>
        <p:spPr>
          <a:xfrm flipV="1">
            <a:off x="5457760" y="3351320"/>
            <a:ext cx="88776" cy="224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CEAC23F-3ADB-4078-9700-59C832F3CD5A}"/>
              </a:ext>
            </a:extLst>
          </p:cNvPr>
          <p:cNvSpPr txBox="1"/>
          <p:nvPr/>
        </p:nvSpPr>
        <p:spPr>
          <a:xfrm>
            <a:off x="5077120" y="5677560"/>
            <a:ext cx="20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reduced to satisfy rating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78139E4-21C9-45B3-A7DB-CAE1D69D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816" y="1661009"/>
            <a:ext cx="1560900" cy="327213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C8EFBC3-8F18-4912-ABE4-58EC1E506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499" y="1661009"/>
            <a:ext cx="4424701" cy="3272134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085F64FA-3E37-461A-BFF2-03E8BB40CD00}"/>
              </a:ext>
            </a:extLst>
          </p:cNvPr>
          <p:cNvSpPr/>
          <p:nvPr/>
        </p:nvSpPr>
        <p:spPr>
          <a:xfrm>
            <a:off x="11274641" y="2450237"/>
            <a:ext cx="535559" cy="1211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855BB-77DE-424A-8924-DFA054D5F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0" y="1374754"/>
            <a:ext cx="4811012" cy="41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8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542636"/>
            <a:ext cx="634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OpenDSS </a:t>
            </a:r>
            <a:r>
              <a:rPr lang="en-US" sz="1200" dirty="0"/>
              <a:t>code</a:t>
            </a:r>
            <a:r>
              <a:rPr lang="pt-BR" sz="1200" dirty="0"/>
              <a:t> (Daily_VVDRC_kvarlimitation-2.dss)</a:t>
            </a:r>
            <a:endParaRPr lang="en-US" sz="12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9E86DF-1A78-4ADD-B987-55D41EEF454D}"/>
              </a:ext>
            </a:extLst>
          </p:cNvPr>
          <p:cNvSpPr txBox="1"/>
          <p:nvPr/>
        </p:nvSpPr>
        <p:spPr>
          <a:xfrm>
            <a:off x="7436306" y="5918083"/>
            <a:ext cx="421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</p:txBody>
      </p:sp>
      <p:sp>
        <p:nvSpPr>
          <p:cNvPr id="21" name="Título 3">
            <a:extLst>
              <a:ext uri="{FF2B5EF4-FFF2-40B4-BE49-F238E27FC236}">
                <a16:creationId xmlns:a16="http://schemas.microsoft.com/office/drawing/2014/main" id="{2B7FA836-1B3B-46D7-977E-82EEB08577DF}"/>
              </a:ext>
            </a:extLst>
          </p:cNvPr>
          <p:cNvSpPr txBox="1">
            <a:spLocks/>
          </p:cNvSpPr>
          <p:nvPr/>
        </p:nvSpPr>
        <p:spPr>
          <a:xfrm>
            <a:off x="92476" y="-29537"/>
            <a:ext cx="11922711" cy="59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Scenario 4: Daily with </a:t>
            </a:r>
            <a:r>
              <a:rPr lang="en-US" sz="2800" dirty="0" err="1"/>
              <a:t>kvar</a:t>
            </a:r>
            <a:r>
              <a:rPr lang="en-US" sz="2800" dirty="0"/>
              <a:t> limitation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7021F62-E524-42EB-8E08-30C07BE41D20}"/>
                  </a:ext>
                </a:extLst>
              </p:cNvPr>
              <p:cNvSpPr txBox="1"/>
              <p:nvPr/>
            </p:nvSpPr>
            <p:spPr>
              <a:xfrm>
                <a:off x="7436306" y="4969462"/>
                <a:ext cx="3753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𝑄𝐷𝑅𝐶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-Delta(t) x </a:t>
                </a:r>
                <a:r>
                  <a:rPr lang="en-US" dirty="0" err="1"/>
                  <a:t>ArGraV</a:t>
                </a:r>
                <a:r>
                  <a:rPr lang="en-US" dirty="0"/>
                  <a:t> x </a:t>
                </a:r>
                <a:r>
                  <a:rPr lang="en-US" dirty="0" err="1"/>
                  <a:t>Qava</a:t>
                </a:r>
                <a:r>
                  <a:rPr lang="en-US" dirty="0"/>
                  <a:t>(t)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7021F62-E524-42EB-8E08-30C07BE41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06" y="4969462"/>
                <a:ext cx="3753592" cy="276999"/>
              </a:xfrm>
              <a:prstGeom prst="rect">
                <a:avLst/>
              </a:prstGeom>
              <a:blipFill>
                <a:blip r:embed="rId2"/>
                <a:stretch>
                  <a:fillRect l="-2760" t="-28261" r="-308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E830138-8879-4E61-A4BA-D1187F8807A1}"/>
                  </a:ext>
                </a:extLst>
              </p:cNvPr>
              <p:cNvSpPr txBox="1"/>
              <p:nvPr/>
            </p:nvSpPr>
            <p:spPr>
              <a:xfrm>
                <a:off x="7436306" y="5246461"/>
                <a:ext cx="2982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𝑄𝑉𝑉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F(voltage(t), </a:t>
                </a:r>
                <a:r>
                  <a:rPr lang="en-US" dirty="0" err="1"/>
                  <a:t>Qava</a:t>
                </a:r>
                <a:r>
                  <a:rPr lang="en-US" dirty="0"/>
                  <a:t>(t))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E830138-8879-4E61-A4BA-D1187F880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06" y="5246461"/>
                <a:ext cx="2982035" cy="276999"/>
              </a:xfrm>
              <a:prstGeom prst="rect">
                <a:avLst/>
              </a:prstGeom>
              <a:blipFill>
                <a:blip r:embed="rId4"/>
                <a:stretch>
                  <a:fillRect l="-3476" t="-28889" r="-429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CAB5A89-A575-412C-8D2E-A8C643EB8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631" y="1155223"/>
            <a:ext cx="8534400" cy="36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3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DB5B25-A9F6-49E0-A3FF-D966EE360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5" y="1249446"/>
            <a:ext cx="5970023" cy="5174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542636"/>
            <a:ext cx="634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OpenDSS </a:t>
            </a:r>
            <a:r>
              <a:rPr lang="en-US" sz="1200" dirty="0"/>
              <a:t>code</a:t>
            </a:r>
            <a:r>
              <a:rPr lang="pt-BR" sz="1200" dirty="0"/>
              <a:t> (Daily_VVDRC_avg-2.dss)</a:t>
            </a:r>
            <a:endParaRPr lang="en-US" sz="1200" dirty="0"/>
          </a:p>
        </p:txBody>
      </p:sp>
      <p:sp>
        <p:nvSpPr>
          <p:cNvPr id="21" name="Título 3">
            <a:extLst>
              <a:ext uri="{FF2B5EF4-FFF2-40B4-BE49-F238E27FC236}">
                <a16:creationId xmlns:a16="http://schemas.microsoft.com/office/drawing/2014/main" id="{2B7FA836-1B3B-46D7-977E-82EEB08577DF}"/>
              </a:ext>
            </a:extLst>
          </p:cNvPr>
          <p:cNvSpPr txBox="1">
            <a:spLocks/>
          </p:cNvSpPr>
          <p:nvPr/>
        </p:nvSpPr>
        <p:spPr>
          <a:xfrm>
            <a:off x="92476" y="-29537"/>
            <a:ext cx="11922711" cy="59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Scenario 1.5: Daily with </a:t>
            </a:r>
            <a:r>
              <a:rPr lang="en-US" sz="2800" dirty="0" err="1"/>
              <a:t>voltage_curvex_ref</a:t>
            </a:r>
            <a:r>
              <a:rPr lang="en-US" sz="2800" dirty="0"/>
              <a:t>=avg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0969E20-F937-4416-86C9-D69236F59FF0}"/>
              </a:ext>
            </a:extLst>
          </p:cNvPr>
          <p:cNvCxnSpPr/>
          <p:nvPr/>
        </p:nvCxnSpPr>
        <p:spPr>
          <a:xfrm>
            <a:off x="3842059" y="2276068"/>
            <a:ext cx="763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27F1056-FD5A-457D-9D83-CADFC64DE3CF}"/>
              </a:ext>
            </a:extLst>
          </p:cNvPr>
          <p:cNvCxnSpPr/>
          <p:nvPr/>
        </p:nvCxnSpPr>
        <p:spPr>
          <a:xfrm>
            <a:off x="834008" y="2153260"/>
            <a:ext cx="763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7575E84-6A58-4743-B66D-504845F815FC}"/>
              </a:ext>
            </a:extLst>
          </p:cNvPr>
          <p:cNvCxnSpPr/>
          <p:nvPr/>
        </p:nvCxnSpPr>
        <p:spPr>
          <a:xfrm>
            <a:off x="5528815" y="2048207"/>
            <a:ext cx="763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2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835315-BD4E-40E3-9B63-4B68EAD2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118" y="5514321"/>
            <a:ext cx="3586715" cy="12999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C03DF15-552F-4F3C-89C3-9E427F7D4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18" y="775480"/>
            <a:ext cx="4603979" cy="19731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E2A22D4-539A-46A9-A822-4214D1DF1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8" y="2837117"/>
            <a:ext cx="4342250" cy="19016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6C14594-A2F6-48DA-B887-5537983E5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18" y="4827226"/>
            <a:ext cx="4419412" cy="187787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286695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1.5: Daily with </a:t>
            </a:r>
            <a:r>
              <a:rPr lang="en-US" sz="2400" dirty="0" err="1"/>
              <a:t>voltage_curvex_ref</a:t>
            </a:r>
            <a:r>
              <a:rPr lang="en-US" sz="2400" dirty="0"/>
              <a:t>=avg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C5449DE-D149-4D24-940D-FA1190847ADB}"/>
              </a:ext>
            </a:extLst>
          </p:cNvPr>
          <p:cNvSpPr txBox="1"/>
          <p:nvPr/>
        </p:nvSpPr>
        <p:spPr>
          <a:xfrm>
            <a:off x="6121318" y="526690"/>
            <a:ext cx="57322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Vpu_8 = Vpu_max_8 =  1.035350934</a:t>
            </a:r>
          </a:p>
          <a:p>
            <a:r>
              <a:rPr lang="pt-BR" dirty="0"/>
              <a:t>Vpu_9 = Vpu_max_9 =  1.037249605</a:t>
            </a:r>
          </a:p>
          <a:p>
            <a:r>
              <a:rPr lang="pt-BR" dirty="0"/>
              <a:t>Vpu_10 = Vpu_max_10 =  1.038901179</a:t>
            </a:r>
          </a:p>
          <a:p>
            <a:endParaRPr lang="pt-BR" dirty="0"/>
          </a:p>
          <a:p>
            <a:r>
              <a:rPr lang="pt-BR" dirty="0"/>
              <a:t>Vpu_DRCavg_8-9 = (Vpu_8 + Vpu_9)/2 = 1.03630027</a:t>
            </a:r>
          </a:p>
          <a:p>
            <a:r>
              <a:rPr lang="pt-BR" dirty="0"/>
              <a:t>Vpu_VVavg_9 = Vpu_9 = 1.037249605</a:t>
            </a:r>
          </a:p>
          <a:p>
            <a:endParaRPr lang="pt-BR" dirty="0"/>
          </a:p>
          <a:p>
            <a:r>
              <a:rPr lang="pt-BR" dirty="0" err="1"/>
              <a:t>VpuVV</a:t>
            </a:r>
            <a:r>
              <a:rPr lang="pt-BR" dirty="0"/>
              <a:t> = Vpu_10/Vpu_VVavg_9 = 1.001592263</a:t>
            </a:r>
          </a:p>
          <a:p>
            <a:r>
              <a:rPr lang="pt-BR" dirty="0" err="1"/>
              <a:t>DeltaVpuDRC</a:t>
            </a:r>
            <a:r>
              <a:rPr lang="pt-BR" dirty="0"/>
              <a:t> = Vpu_10 - Vpu_DRCavg_8-9 = 0.0026009095</a:t>
            </a:r>
          </a:p>
          <a:p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E020C7-B9A8-4908-BDCB-7B723659F344}"/>
              </a:ext>
            </a:extLst>
          </p:cNvPr>
          <p:cNvSpPr txBox="1"/>
          <p:nvPr/>
        </p:nvSpPr>
        <p:spPr>
          <a:xfrm>
            <a:off x="6021816" y="3541834"/>
            <a:ext cx="50209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Volt-var</a:t>
            </a:r>
            <a:r>
              <a:rPr lang="pt-BR" dirty="0"/>
              <a:t> </a:t>
            </a:r>
            <a:r>
              <a:rPr lang="pt-BR" dirty="0" err="1"/>
              <a:t>equation</a:t>
            </a:r>
            <a:endParaRPr lang="pt-BR" dirty="0"/>
          </a:p>
          <a:p>
            <a:r>
              <a:rPr lang="pt-BR" dirty="0"/>
              <a:t>QVV= (-20 x </a:t>
            </a:r>
            <a:r>
              <a:rPr lang="pt-BR" dirty="0" err="1"/>
              <a:t>VpuVV</a:t>
            </a:r>
            <a:r>
              <a:rPr lang="pt-BR" dirty="0"/>
              <a:t> +20) x </a:t>
            </a:r>
            <a:r>
              <a:rPr lang="pt-BR" dirty="0" err="1"/>
              <a:t>kvarlimit</a:t>
            </a:r>
            <a:r>
              <a:rPr lang="pt-BR" dirty="0"/>
              <a:t> = -38.2143</a:t>
            </a:r>
          </a:p>
          <a:p>
            <a:r>
              <a:rPr lang="pt-BR" dirty="0"/>
              <a:t>DRC </a:t>
            </a:r>
            <a:r>
              <a:rPr lang="pt-BR" dirty="0" err="1"/>
              <a:t>equation</a:t>
            </a:r>
            <a:endParaRPr lang="pt-BR" dirty="0"/>
          </a:p>
          <a:p>
            <a:r>
              <a:rPr lang="pt-BR" dirty="0"/>
              <a:t>QDRC = -50 x </a:t>
            </a:r>
            <a:r>
              <a:rPr lang="pt-BR" dirty="0" err="1"/>
              <a:t>DeltaVpuDRC</a:t>
            </a:r>
            <a:r>
              <a:rPr lang="pt-BR" dirty="0"/>
              <a:t> x </a:t>
            </a:r>
            <a:r>
              <a:rPr lang="pt-BR" dirty="0" err="1"/>
              <a:t>kvarlimit</a:t>
            </a:r>
            <a:r>
              <a:rPr lang="pt-BR" dirty="0"/>
              <a:t> = -156.05457</a:t>
            </a:r>
          </a:p>
          <a:p>
            <a:r>
              <a:rPr lang="pt-BR" dirty="0" err="1"/>
              <a:t>Kvarlimit</a:t>
            </a:r>
            <a:r>
              <a:rPr lang="pt-BR" dirty="0"/>
              <a:t>=kVA=1200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Qtotal</a:t>
            </a:r>
            <a:r>
              <a:rPr lang="pt-BR"/>
              <a:t>=-194.26887</a:t>
            </a:r>
            <a:endParaRPr lang="pt-BR" dirty="0"/>
          </a:p>
          <a:p>
            <a:endParaRPr lang="en-US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ADAD6A8-CA0B-4127-9AB6-1901415A712C}"/>
              </a:ext>
            </a:extLst>
          </p:cNvPr>
          <p:cNvCxnSpPr>
            <a:cxnSpLocks/>
          </p:cNvCxnSpPr>
          <p:nvPr/>
        </p:nvCxnSpPr>
        <p:spPr>
          <a:xfrm>
            <a:off x="7630209" y="5948039"/>
            <a:ext cx="2747787" cy="6228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866F694-6627-45BB-88EA-B0A9CCEEB8FF}"/>
              </a:ext>
            </a:extLst>
          </p:cNvPr>
          <p:cNvCxnSpPr/>
          <p:nvPr/>
        </p:nvCxnSpPr>
        <p:spPr>
          <a:xfrm>
            <a:off x="2675631" y="6635924"/>
            <a:ext cx="763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32DA2E7-553F-43D3-BAE6-9041A48A33A9}"/>
              </a:ext>
            </a:extLst>
          </p:cNvPr>
          <p:cNvCxnSpPr/>
          <p:nvPr/>
        </p:nvCxnSpPr>
        <p:spPr>
          <a:xfrm>
            <a:off x="2954292" y="2666686"/>
            <a:ext cx="763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9F3BC35-FE61-49A6-A258-78B55E18F6B0}"/>
              </a:ext>
            </a:extLst>
          </p:cNvPr>
          <p:cNvCxnSpPr/>
          <p:nvPr/>
        </p:nvCxnSpPr>
        <p:spPr>
          <a:xfrm>
            <a:off x="2675631" y="4640548"/>
            <a:ext cx="763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122256-2A28-4376-AA88-9B23CAB959CF}"/>
              </a:ext>
            </a:extLst>
          </p:cNvPr>
          <p:cNvSpPr txBox="1"/>
          <p:nvPr/>
        </p:nvSpPr>
        <p:spPr>
          <a:xfrm>
            <a:off x="2577662" y="980944"/>
            <a:ext cx="395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Results</a:t>
            </a:r>
            <a:r>
              <a:rPr lang="pt-BR" dirty="0"/>
              <a:t> for </a:t>
            </a:r>
            <a:r>
              <a:rPr lang="pt-BR" dirty="0" err="1"/>
              <a:t>Second</a:t>
            </a:r>
            <a:r>
              <a:rPr lang="pt-BR" dirty="0"/>
              <a:t> 8</a:t>
            </a:r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C09CBB1-F591-4AFC-804A-BDBC02C9BFD3}"/>
              </a:ext>
            </a:extLst>
          </p:cNvPr>
          <p:cNvSpPr txBox="1"/>
          <p:nvPr/>
        </p:nvSpPr>
        <p:spPr>
          <a:xfrm>
            <a:off x="8837228" y="5049887"/>
            <a:ext cx="395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Results</a:t>
            </a:r>
            <a:r>
              <a:rPr lang="pt-BR" dirty="0"/>
              <a:t> for </a:t>
            </a:r>
            <a:r>
              <a:rPr lang="pt-BR" dirty="0" err="1"/>
              <a:t>Second</a:t>
            </a:r>
            <a:r>
              <a:rPr lang="pt-BR" dirty="0"/>
              <a:t> 10</a:t>
            </a:r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E789E17-D7EB-4471-B322-0BA743F5B789}"/>
              </a:ext>
            </a:extLst>
          </p:cNvPr>
          <p:cNvSpPr txBox="1"/>
          <p:nvPr/>
        </p:nvSpPr>
        <p:spPr>
          <a:xfrm>
            <a:off x="2590536" y="5028675"/>
            <a:ext cx="395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Results</a:t>
            </a:r>
            <a:r>
              <a:rPr lang="pt-BR" dirty="0"/>
              <a:t> for </a:t>
            </a:r>
            <a:r>
              <a:rPr lang="pt-BR" dirty="0" err="1"/>
              <a:t>Second</a:t>
            </a:r>
            <a:r>
              <a:rPr lang="pt-BR" dirty="0"/>
              <a:t> 10</a:t>
            </a:r>
            <a:endParaRPr lang="en-US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F4948D5-FA42-4EF3-8000-E39D494281ED}"/>
              </a:ext>
            </a:extLst>
          </p:cNvPr>
          <p:cNvSpPr txBox="1"/>
          <p:nvPr/>
        </p:nvSpPr>
        <p:spPr>
          <a:xfrm>
            <a:off x="2577662" y="3064668"/>
            <a:ext cx="395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Results</a:t>
            </a:r>
            <a:r>
              <a:rPr lang="pt-BR" dirty="0"/>
              <a:t> for </a:t>
            </a:r>
            <a:r>
              <a:rPr lang="pt-BR" dirty="0" err="1"/>
              <a:t>Second</a:t>
            </a:r>
            <a:r>
              <a:rPr lang="pt-BR" dirty="0"/>
              <a:t>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43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820</Words>
  <Application>Microsoft Office PowerPoint</Application>
  <PresentationFormat>Widescreen</PresentationFormat>
  <Paragraphs>341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do Office</vt:lpstr>
      <vt:lpstr>VV-DRC Scenarios</vt:lpstr>
      <vt:lpstr>Results in QSTS mode</vt:lpstr>
      <vt:lpstr>Scenario 1: Daily Standard</vt:lpstr>
      <vt:lpstr>PowerPoint Presentation</vt:lpstr>
      <vt:lpstr>PowerPoint Presentation</vt:lpstr>
      <vt:lpstr>PowerPoint Presentation</vt:lpstr>
      <vt:lpstr>PowerPoint Presentation</vt:lpstr>
      <vt:lpstr>Scenario 1.5: Daily with voltage_curvex_ref=avg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139</cp:revision>
  <dcterms:created xsi:type="dcterms:W3CDTF">2019-01-11T11:29:02Z</dcterms:created>
  <dcterms:modified xsi:type="dcterms:W3CDTF">2019-11-07T14:52:40Z</dcterms:modified>
</cp:coreProperties>
</file>