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0" r:id="rId4"/>
    <p:sldId id="281" r:id="rId5"/>
    <p:sldId id="286" r:id="rId6"/>
    <p:sldId id="288" r:id="rId7"/>
    <p:sldId id="264" r:id="rId8"/>
    <p:sldId id="290" r:id="rId9"/>
    <p:sldId id="329" r:id="rId10"/>
    <p:sldId id="330" r:id="rId11"/>
    <p:sldId id="292" r:id="rId12"/>
    <p:sldId id="294" r:id="rId13"/>
    <p:sldId id="299" r:id="rId14"/>
    <p:sldId id="300" r:id="rId15"/>
    <p:sldId id="301" r:id="rId16"/>
    <p:sldId id="302" r:id="rId17"/>
    <p:sldId id="274" r:id="rId18"/>
    <p:sldId id="320" r:id="rId19"/>
    <p:sldId id="304" r:id="rId20"/>
    <p:sldId id="321" r:id="rId21"/>
    <p:sldId id="322" r:id="rId22"/>
    <p:sldId id="307" r:id="rId23"/>
    <p:sldId id="314" r:id="rId24"/>
    <p:sldId id="315" r:id="rId25"/>
    <p:sldId id="328" r:id="rId26"/>
    <p:sldId id="3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1" autoAdjust="0"/>
  </p:normalViewPr>
  <p:slideViewPr>
    <p:cSldViewPr snapToGrid="0">
      <p:cViewPr varScale="1">
        <p:scale>
          <a:sx n="153" d="100"/>
          <a:sy n="153" d="100"/>
        </p:scale>
        <p:origin x="5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Volt-watt </a:t>
            </a:r>
            <a:r>
              <a:rPr lang="en-US" dirty="0"/>
              <a:t>Scenarios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C3A6FC-91A3-4D17-A5F2-EEFD540E91BD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 (64-bit build)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B1A2D-7328-41F7-A645-946F313D49E7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Results in QSTS mode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mode 3 monitor placed in the PVSystem2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766A2C-17BB-4005-87A1-7AAD5B990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27256"/>
              </p:ext>
            </p:extLst>
          </p:nvPr>
        </p:nvGraphicFramePr>
        <p:xfrm>
          <a:off x="1813032" y="1393359"/>
          <a:ext cx="7706826" cy="4351347"/>
        </p:xfrm>
        <a:graphic>
          <a:graphicData uri="http://schemas.openxmlformats.org/drawingml/2006/table">
            <a:tbl>
              <a:tblPr/>
              <a:tblGrid>
                <a:gridCol w="557120">
                  <a:extLst>
                    <a:ext uri="{9D8B030D-6E8A-4147-A177-3AD203B41FA5}">
                      <a16:colId xmlns:a16="http://schemas.microsoft.com/office/drawing/2014/main" val="2984063702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098184851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2310178830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703757927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643939042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2907631978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207648360"/>
                    </a:ext>
                  </a:extLst>
                </a:gridCol>
                <a:gridCol w="638366">
                  <a:extLst>
                    <a:ext uri="{9D8B030D-6E8A-4147-A177-3AD203B41FA5}">
                      <a16:colId xmlns:a16="http://schemas.microsoft.com/office/drawing/2014/main" val="264973721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59857113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194627459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3436103028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866082229"/>
                    </a:ext>
                  </a:extLst>
                </a:gridCol>
                <a:gridCol w="940140">
                  <a:extLst>
                    <a:ext uri="{9D8B030D-6E8A-4147-A177-3AD203B41FA5}">
                      <a16:colId xmlns:a16="http://schemas.microsoft.com/office/drawing/2014/main" val="2572529541"/>
                    </a:ext>
                  </a:extLst>
                </a:gridCol>
              </a:tblGrid>
              <a:tr h="31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t(sec)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Irradiance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PanelkW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P_TFactor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Efficiency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Vreg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Vavg (DRC)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volt-var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volt-watt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DRC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VV_DRC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kW_out_desired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0896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0786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87248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52645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200994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4579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00765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41157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1.01034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6405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1.01539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24792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1.02528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0929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1.03827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605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1.03827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6972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1.03827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361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1.03827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7692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1.03827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56291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1.03827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47905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1.03489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2147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1.02037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23573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9938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82364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4814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66283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105554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197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F9532D-BAEE-4090-B0F5-E4909DC6AA40}"/>
              </a:ext>
            </a:extLst>
          </p:cNvPr>
          <p:cNvSpPr txBox="1"/>
          <p:nvPr/>
        </p:nvSpPr>
        <p:spPr>
          <a:xfrm>
            <a:off x="8835185" y="314318"/>
            <a:ext cx="264748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Output active power when volt-watt does not operate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A17E2-6F3F-4C84-B820-5BAFDCAAB13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350478" y="775983"/>
            <a:ext cx="808452" cy="793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8E8C20-2CDC-4EF1-B59E-A12F1250352E}"/>
              </a:ext>
            </a:extLst>
          </p:cNvPr>
          <p:cNvSpPr txBox="1"/>
          <p:nvPr/>
        </p:nvSpPr>
        <p:spPr>
          <a:xfrm>
            <a:off x="1065595" y="5900417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Voltage used in the volt-watt curve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D8D07-C2F1-4625-B2B3-0A4B39CB619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42479" y="1677583"/>
            <a:ext cx="3166940" cy="4222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BF0CD3-6328-4F6E-8F03-A13739177EB5}"/>
              </a:ext>
            </a:extLst>
          </p:cNvPr>
          <p:cNvSpPr txBox="1"/>
          <p:nvPr/>
        </p:nvSpPr>
        <p:spPr>
          <a:xfrm>
            <a:off x="7812631" y="5948043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 indicates that volt-watt operated and 0 otherwise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C8830-61AA-4D81-A370-B3D590201249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56207" y="1725209"/>
            <a:ext cx="1633308" cy="4222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4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1.8: Daily without volt-watt operation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(Daily_voltwatt_noOperation-2.dss)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072A5-9132-43EA-AFB3-43F2C68E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43" y="2016628"/>
            <a:ext cx="3947617" cy="336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C2C11-0389-4628-9F92-DAA1FE03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05" y="2016628"/>
            <a:ext cx="3962151" cy="3540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0CFF8A-CDEA-4F01-B252-BD65BAB59F7E}"/>
              </a:ext>
            </a:extLst>
          </p:cNvPr>
          <p:cNvSpPr txBox="1"/>
          <p:nvPr/>
        </p:nvSpPr>
        <p:spPr>
          <a:xfrm>
            <a:off x="1416489" y="1690162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C42B7-ACC5-427A-B09B-7BA91865A3B4}"/>
              </a:ext>
            </a:extLst>
          </p:cNvPr>
          <p:cNvSpPr txBox="1"/>
          <p:nvPr/>
        </p:nvSpPr>
        <p:spPr>
          <a:xfrm>
            <a:off x="7900368" y="1690162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volt-watt operation</a:t>
            </a:r>
          </a:p>
        </p:txBody>
      </p:sp>
    </p:spTree>
    <p:extLst>
      <p:ext uri="{BB962C8B-B14F-4D97-AF65-F5344CB8AC3E}">
        <p14:creationId xmlns:p14="http://schemas.microsoft.com/office/powerpoint/2010/main" val="345296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1.9: Daily volt-</a:t>
            </a:r>
            <a:r>
              <a:rPr lang="en-US" sz="2800" dirty="0" err="1"/>
              <a:t>wattYAxis</a:t>
            </a:r>
            <a:r>
              <a:rPr lang="en-US" sz="2800" dirty="0"/>
              <a:t> PMPPPU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(Daily_voltwatt_PMPPPU-2.dss)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12C9-F40E-429A-8C00-E36CEB89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8" y="2292289"/>
            <a:ext cx="5139301" cy="451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4F7C61-810B-40DA-9A87-3C4D7913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343" y="2292289"/>
            <a:ext cx="4782349" cy="4155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FDEEC-160E-4FD5-95A5-5B73B553C2CB}"/>
              </a:ext>
            </a:extLst>
          </p:cNvPr>
          <p:cNvSpPr txBox="1"/>
          <p:nvPr/>
        </p:nvSpPr>
        <p:spPr>
          <a:xfrm>
            <a:off x="1416489" y="1690162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19E05-AA57-45B2-939A-841D6AEEE64C}"/>
              </a:ext>
            </a:extLst>
          </p:cNvPr>
          <p:cNvSpPr txBox="1"/>
          <p:nvPr/>
        </p:nvSpPr>
        <p:spPr>
          <a:xfrm>
            <a:off x="7900368" y="1690162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volt-watt operation</a:t>
            </a:r>
          </a:p>
        </p:txBody>
      </p:sp>
    </p:spTree>
    <p:extLst>
      <p:ext uri="{BB962C8B-B14F-4D97-AF65-F5344CB8AC3E}">
        <p14:creationId xmlns:p14="http://schemas.microsoft.com/office/powerpoint/2010/main" val="39137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1.10: Daily volt-</a:t>
            </a:r>
            <a:r>
              <a:rPr lang="en-US" sz="2400" dirty="0" err="1"/>
              <a:t>wattYAxis</a:t>
            </a:r>
            <a:r>
              <a:rPr lang="en-US" sz="24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9261" y="641695"/>
            <a:ext cx="510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(Daily_voltwatt_PMPPPU_pctPmpp60-2.dss)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35E48-43B7-4F21-B107-57057BD0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26" y="2059494"/>
            <a:ext cx="4165556" cy="3551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D755E0-91CB-4D92-B8FA-8D9437DF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5" y="2095798"/>
            <a:ext cx="4240231" cy="3744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A757-1152-45EF-B0B8-A69C119360FA}"/>
              </a:ext>
            </a:extLst>
          </p:cNvPr>
          <p:cNvSpPr txBox="1"/>
          <p:nvPr/>
        </p:nvSpPr>
        <p:spPr>
          <a:xfrm>
            <a:off x="1416489" y="1690162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AFEB7-D602-4EC1-A987-59E24E0C87CE}"/>
              </a:ext>
            </a:extLst>
          </p:cNvPr>
          <p:cNvSpPr txBox="1"/>
          <p:nvPr/>
        </p:nvSpPr>
        <p:spPr>
          <a:xfrm>
            <a:off x="7900368" y="1690162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volt-watt operation</a:t>
            </a:r>
          </a:p>
        </p:txBody>
      </p:sp>
    </p:spTree>
    <p:extLst>
      <p:ext uri="{BB962C8B-B14F-4D97-AF65-F5344CB8AC3E}">
        <p14:creationId xmlns:p14="http://schemas.microsoft.com/office/powerpoint/2010/main" val="223139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1.11: Daily volt-</a:t>
            </a:r>
            <a:r>
              <a:rPr lang="en-US" sz="2800" dirty="0" err="1"/>
              <a:t>wattYAxis</a:t>
            </a:r>
            <a:r>
              <a:rPr lang="en-US" sz="2800" dirty="0"/>
              <a:t> PCTPMPPPU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7540" y="768758"/>
            <a:ext cx="60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(Daily_voltwatt_PCTPMPPPU-2.dss)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9ED95-21B1-4157-84AE-C740D68C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681" y="2195414"/>
            <a:ext cx="3482868" cy="2961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4E747-FE48-4D67-9D10-90987062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73" y="2119889"/>
            <a:ext cx="3680714" cy="3281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DD9C81-B583-4CBD-B9E7-8DC5C2671C21}"/>
              </a:ext>
            </a:extLst>
          </p:cNvPr>
          <p:cNvSpPr txBox="1"/>
          <p:nvPr/>
        </p:nvSpPr>
        <p:spPr>
          <a:xfrm>
            <a:off x="1416489" y="1690162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D9545-7AFD-44F5-A34F-41E2944C9035}"/>
              </a:ext>
            </a:extLst>
          </p:cNvPr>
          <p:cNvSpPr txBox="1"/>
          <p:nvPr/>
        </p:nvSpPr>
        <p:spPr>
          <a:xfrm>
            <a:off x="7900368" y="1690162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volt-watt operation</a:t>
            </a:r>
          </a:p>
        </p:txBody>
      </p:sp>
    </p:spTree>
    <p:extLst>
      <p:ext uri="{BB962C8B-B14F-4D97-AF65-F5344CB8AC3E}">
        <p14:creationId xmlns:p14="http://schemas.microsoft.com/office/powerpoint/2010/main" val="276585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1.12: Daily volt-</a:t>
            </a:r>
            <a:r>
              <a:rPr lang="en-US" sz="2400" dirty="0" err="1"/>
              <a:t>wattYAxis</a:t>
            </a:r>
            <a:r>
              <a:rPr lang="en-US" sz="2400" dirty="0"/>
              <a:t> PAVAILABLEPU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-1" y="786290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(Daily_Voltwatt_PAVAILABLEPU-2.dss)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47A3A-A8AE-41EE-A92F-E51CB667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75" y="2188423"/>
            <a:ext cx="4892873" cy="4397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EE829-4775-469A-85F4-C666DC3A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6" y="2312126"/>
            <a:ext cx="4579172" cy="4145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A5F83-E875-43E0-B5A9-EC8C7DE4FE13}"/>
              </a:ext>
            </a:extLst>
          </p:cNvPr>
          <p:cNvSpPr txBox="1"/>
          <p:nvPr/>
        </p:nvSpPr>
        <p:spPr>
          <a:xfrm>
            <a:off x="1416489" y="1690162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E157C-36E9-44FC-9FC5-595A0A9D6F20}"/>
              </a:ext>
            </a:extLst>
          </p:cNvPr>
          <p:cNvSpPr txBox="1"/>
          <p:nvPr/>
        </p:nvSpPr>
        <p:spPr>
          <a:xfrm>
            <a:off x="7900368" y="1690162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volt-watt operation</a:t>
            </a:r>
          </a:p>
        </p:txBody>
      </p:sp>
    </p:spTree>
    <p:extLst>
      <p:ext uri="{BB962C8B-B14F-4D97-AF65-F5344CB8AC3E}">
        <p14:creationId xmlns:p14="http://schemas.microsoft.com/office/powerpoint/2010/main" val="119430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642636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(Daily_Voltwatt_PAVAILABLEPU_pctPmpp60-2.dss)</a:t>
            </a:r>
            <a:endParaRPr lang="en-US" dirty="0"/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EFC64E98-0704-4E94-BD26-AD48495E339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286695" cy="970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Scenario 1.13: Daily volt-</a:t>
            </a:r>
            <a:r>
              <a:rPr lang="en-US" sz="2400" dirty="0" err="1"/>
              <a:t>wattYAxis</a:t>
            </a:r>
            <a:r>
              <a:rPr lang="en-US" sz="2400" dirty="0"/>
              <a:t> PAVAILABLEPU with kW limited by pctPmpp*Pmpp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937F8-4F17-432B-BB29-26E17D66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9" y="2220083"/>
            <a:ext cx="4523951" cy="3994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01394-4C40-4740-A60F-67F015B9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99" y="2166217"/>
            <a:ext cx="4336391" cy="3867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8FDFA6-6C30-4690-BD58-4B688D77DC02}"/>
              </a:ext>
            </a:extLst>
          </p:cNvPr>
          <p:cNvSpPr txBox="1"/>
          <p:nvPr/>
        </p:nvSpPr>
        <p:spPr>
          <a:xfrm>
            <a:off x="1416489" y="1690162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C4FAB-71B4-4E29-997B-2C522DB774EA}"/>
              </a:ext>
            </a:extLst>
          </p:cNvPr>
          <p:cNvSpPr txBox="1"/>
          <p:nvPr/>
        </p:nvSpPr>
        <p:spPr>
          <a:xfrm>
            <a:off x="7900368" y="1690162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volt-watt operation</a:t>
            </a:r>
          </a:p>
        </p:txBody>
      </p:sp>
    </p:spTree>
    <p:extLst>
      <p:ext uri="{BB962C8B-B14F-4D97-AF65-F5344CB8AC3E}">
        <p14:creationId xmlns:p14="http://schemas.microsoft.com/office/powerpoint/2010/main" val="410696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non-</a:t>
            </a:r>
            <a:r>
              <a:rPr lang="pt-BR" dirty="0" err="1"/>
              <a:t>unit</a:t>
            </a:r>
            <a:r>
              <a:rPr lang="pt-BR" dirty="0"/>
              <a:t> PF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-17532"/>
            <a:ext cx="8563008" cy="75213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Scenario 2.1: Snapshot without volt-watt operation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61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(SnapShot_voltwatt_noOperation_PF-2.dss)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BD9F58-DF59-48B8-AC29-B259C514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5503"/>
            <a:ext cx="419100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1BF2BD-C73B-4007-A5A3-CDEA037DC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2" y="1798320"/>
            <a:ext cx="5232599" cy="345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2EF26-59CE-456A-AC8A-40585DF4873C}"/>
              </a:ext>
            </a:extLst>
          </p:cNvPr>
          <p:cNvCxnSpPr>
            <a:cxnSpLocks/>
          </p:cNvCxnSpPr>
          <p:nvPr/>
        </p:nvCxnSpPr>
        <p:spPr>
          <a:xfrm>
            <a:off x="4006735" y="3140428"/>
            <a:ext cx="3948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A0DCC-5CEA-4D08-8B14-8B857CD9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261" y="3524794"/>
            <a:ext cx="5885145" cy="2055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CAFC52-1F64-40C1-A810-00AD5D3BFB70}"/>
              </a:ext>
            </a:extLst>
          </p:cNvPr>
          <p:cNvCxnSpPr>
            <a:cxnSpLocks/>
          </p:cNvCxnSpPr>
          <p:nvPr/>
        </p:nvCxnSpPr>
        <p:spPr>
          <a:xfrm>
            <a:off x="11037917" y="5522723"/>
            <a:ext cx="691891" cy="7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4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2.2: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pf=0.9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(SnapShot_voltwatt_PMPPPU_PF-2.dss)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C25BF3-5726-4C99-8092-2783DCB7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97" y="1770495"/>
            <a:ext cx="3691030" cy="1013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47DC8-7373-44AE-B12D-EAB97896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87" y="3669332"/>
            <a:ext cx="5961426" cy="214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1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PF=1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4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2.3: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and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207874" y="953424"/>
            <a:ext cx="69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(SnapShot_voltwatt_PMPPPU_pctPmpp60_PF-2.dss)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844AA2-FEF1-4EC2-B727-01546593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54" y="1587410"/>
            <a:ext cx="4238625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F3A250-1254-4D8B-9346-122F12C1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79" y="3272913"/>
            <a:ext cx="7509647" cy="2851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60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2.4: Snapshot volt-</a:t>
            </a:r>
            <a:r>
              <a:rPr lang="en-US" sz="2800" dirty="0" err="1"/>
              <a:t>wattYAxis</a:t>
            </a:r>
            <a:r>
              <a:rPr lang="en-US" sz="2800" dirty="0"/>
              <a:t> PCTPMPPPU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41609" y="868316"/>
            <a:ext cx="60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(SnapShot_voltwatt_PCTPMPPPU_PF-2.dss)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03A43-5ADA-434B-8A7A-7247B99A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28" y="1643096"/>
            <a:ext cx="4354150" cy="1423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0C96A-1A7D-4EA8-A768-F5A13EA3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65" y="3385822"/>
            <a:ext cx="8047809" cy="287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0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2.5: Snapshot volt-</a:t>
            </a:r>
            <a:r>
              <a:rPr lang="en-US" sz="2400" dirty="0" err="1"/>
              <a:t>wattYAxis</a:t>
            </a:r>
            <a:r>
              <a:rPr lang="en-US" sz="2400" dirty="0"/>
              <a:t> PAVAILABLEPU with pf=0.9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229613" y="804397"/>
            <a:ext cx="63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(SnapShot_Voltwatt_PAVAILABLEPU_PF-2.dss)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8161-E115-4842-8EE7-24671467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09" y="1978126"/>
            <a:ext cx="3245995" cy="926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DD3D53-CACB-40D5-9766-5FC1CD77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3371933"/>
            <a:ext cx="6920321" cy="2599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90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646331"/>
          </a:xfrm>
        </p:spPr>
        <p:txBody>
          <a:bodyPr>
            <a:normAutofit/>
          </a:bodyPr>
          <a:lstStyle/>
          <a:p>
            <a:r>
              <a:rPr lang="en-US" sz="2800" dirty="0"/>
              <a:t>Scenario 2.6: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pf=0.4 and kVA limitation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682512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(SnapShot_voltwatt_PMPPPU_PFP_kVAlimitation-2.dss)</a:t>
            </a:r>
            <a:endParaRPr 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3036266-76DD-45A4-BD98-0E3062D6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83" y="1942061"/>
            <a:ext cx="416242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62C66F-89B0-4D71-90E1-B4493DD2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46" y="3468517"/>
            <a:ext cx="8068084" cy="2905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CC0E7-5513-4381-A2B3-DBE18B21383C}"/>
              </a:ext>
            </a:extLst>
          </p:cNvPr>
          <p:cNvSpPr txBox="1"/>
          <p:nvPr/>
        </p:nvSpPr>
        <p:spPr>
          <a:xfrm>
            <a:off x="5065339" y="3551641"/>
            <a:ext cx="215376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Inverter’s kVA rating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8092B-EB6C-4E81-A916-833DA3E1195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42223" y="3859418"/>
            <a:ext cx="832155" cy="212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BD151C-465C-4815-B47B-9C6D43F71EC5}"/>
              </a:ext>
            </a:extLst>
          </p:cNvPr>
          <p:cNvCxnSpPr>
            <a:cxnSpLocks/>
          </p:cNvCxnSpPr>
          <p:nvPr/>
        </p:nvCxnSpPr>
        <p:spPr>
          <a:xfrm>
            <a:off x="8530746" y="453971"/>
            <a:ext cx="52145" cy="548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0DE9EA-2FBE-49F6-A5F6-217581421FC0}"/>
              </a:ext>
            </a:extLst>
          </p:cNvPr>
          <p:cNvSpPr txBox="1"/>
          <p:nvPr/>
        </p:nvSpPr>
        <p:spPr>
          <a:xfrm>
            <a:off x="8610945" y="1328843"/>
            <a:ext cx="215376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pf priority</a:t>
            </a:r>
          </a:p>
        </p:txBody>
      </p:sp>
    </p:spTree>
    <p:extLst>
      <p:ext uri="{BB962C8B-B14F-4D97-AF65-F5344CB8AC3E}">
        <p14:creationId xmlns:p14="http://schemas.microsoft.com/office/powerpoint/2010/main" val="323190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646331"/>
          </a:xfrm>
        </p:spPr>
        <p:txBody>
          <a:bodyPr>
            <a:normAutofit/>
          </a:bodyPr>
          <a:lstStyle/>
          <a:p>
            <a:r>
              <a:rPr lang="en-US" sz="2800" dirty="0"/>
              <a:t>Scenario 2.7: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pf=0.4 and </a:t>
            </a:r>
            <a:r>
              <a:rPr lang="en-US" sz="2800" dirty="0" err="1"/>
              <a:t>kvar</a:t>
            </a:r>
            <a:r>
              <a:rPr lang="en-US" sz="2800" dirty="0"/>
              <a:t> limitation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1048826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(SnapShot_voltwatt_PMPPPU_PFP_kvarlimitation-2.dss)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9E7DB9-5471-47E0-A164-AC764EEE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47" y="2238375"/>
            <a:ext cx="416242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439461-D9DC-43F1-A9DE-0CB3116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2" y="3747572"/>
            <a:ext cx="7360648" cy="2582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E3515-B8AC-463C-AA26-40E9C31B7D8A}"/>
              </a:ext>
            </a:extLst>
          </p:cNvPr>
          <p:cNvSpPr txBox="1"/>
          <p:nvPr/>
        </p:nvSpPr>
        <p:spPr>
          <a:xfrm>
            <a:off x="5767765" y="3555798"/>
            <a:ext cx="86579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Max </a:t>
            </a:r>
            <a:r>
              <a:rPr lang="en-US" sz="1400" dirty="0" err="1"/>
              <a:t>kvar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7326B-1970-4F0F-B7B8-AFD83D56E3B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200661" y="3863575"/>
            <a:ext cx="341455" cy="2242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78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6463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Scenario 2.8: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pf=0.4 and kVA limitation – P priority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219643" y="655510"/>
            <a:ext cx="729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(SnapShot_voltwatt_PMPPPU_wattP_kVAlimitation-2.dss)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ED3288-E80E-4F3D-8638-54C4C38C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15" y="1732553"/>
            <a:ext cx="33909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48B6DF-E1FF-4B0D-BAF4-00783B53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56" y="2980247"/>
            <a:ext cx="9135156" cy="3250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78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6463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Scenario 2.9: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pf=0.4 and kVA limitation – Q priority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207874" y="591317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(SnapShot_voltwatt_PMPPPU_varP_kVAlimitation-2.dss)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930E2-E7D2-4233-B9B7-7F2C7A23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08" y="2038215"/>
            <a:ext cx="341947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6AAFF-131A-403A-90C3-8E3867FD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97" y="3354725"/>
            <a:ext cx="7898946" cy="2911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6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-17532"/>
            <a:ext cx="7506200" cy="752133"/>
          </a:xfrm>
        </p:spPr>
        <p:txBody>
          <a:bodyPr>
            <a:normAutofit/>
          </a:bodyPr>
          <a:lstStyle/>
          <a:p>
            <a:r>
              <a:rPr lang="en-US" sz="2800" dirty="0"/>
              <a:t>Scenario 1.1: Snapshot without volt-watt operation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(SnapShot_voltwatt_noOperation-2.dss)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1C46E4-928A-463C-A941-17CC85F3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64" y="1667268"/>
            <a:ext cx="41529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BD9A81-BB74-46BD-9F9A-53829C92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45" y="3859066"/>
            <a:ext cx="5484027" cy="2010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D93A4-3210-457B-A08B-6A14E294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16" y="1731509"/>
            <a:ext cx="4518483" cy="297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5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1.2: Snapshot volt-</a:t>
            </a:r>
            <a:r>
              <a:rPr lang="en-US" sz="2800" dirty="0" err="1"/>
              <a:t>wattYAxis</a:t>
            </a:r>
            <a:r>
              <a:rPr lang="en-US" sz="2800" dirty="0"/>
              <a:t> PMPPPU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(SnapShot_voltwatt_PMPPPU-2.dss)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9139D9-6547-4412-8812-1E700D52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38" y="1784844"/>
            <a:ext cx="2747817" cy="8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2B91A2-50CA-41F6-9560-994C707F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92" y="3429000"/>
            <a:ext cx="7016659" cy="259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47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1.3: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7539" y="1052982"/>
            <a:ext cx="735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(SnapShot_voltwatt_PMPPPU_pctPmpp60-2.dss)</a:t>
            </a:r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E0510E2-D78B-46FF-9EB4-59B2A712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38425"/>
            <a:ext cx="4210050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B6C8B9-C025-48BF-B2D7-7F59BA3A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429000"/>
            <a:ext cx="7992291" cy="289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04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1.4: Snapshot volt-</a:t>
            </a:r>
            <a:r>
              <a:rPr lang="en-US" sz="2800" dirty="0" err="1"/>
              <a:t>wattYAxis</a:t>
            </a:r>
            <a:r>
              <a:rPr lang="en-US" sz="2800" dirty="0"/>
              <a:t> PCTPMPPPU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37224" y="805127"/>
            <a:ext cx="60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(SnapShot_voltwatt_PCTPMPPPU-2.dss)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D1833-5FF3-4E6D-B4FA-3D3BE55B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35" y="3499035"/>
            <a:ext cx="7562442" cy="280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05DB9-2FD4-46D5-8FB8-F5ABB980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464" y="1583198"/>
            <a:ext cx="5040222" cy="1537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2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1.5: Snapshot volt-</a:t>
            </a:r>
            <a:r>
              <a:rPr lang="en-US" sz="2400" dirty="0" err="1"/>
              <a:t>wattYAxis</a:t>
            </a:r>
            <a:r>
              <a:rPr lang="en-US" sz="2400" dirty="0"/>
              <a:t> PAVAILABLEPU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92749" y="90838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(SnapShot_Voltwatt_PAVAILABLEPU-2.dss)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C78698-62DB-49B8-A46A-BE63A571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32" y="1982898"/>
            <a:ext cx="3738579" cy="1018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BC106-350C-43C8-818B-0107614AC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8" y="3706942"/>
            <a:ext cx="6307592" cy="237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7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1.6: Snapshot volt-</a:t>
            </a:r>
            <a:r>
              <a:rPr lang="en-US" sz="2400" dirty="0" err="1"/>
              <a:t>wattYAxis</a:t>
            </a:r>
            <a:r>
              <a:rPr lang="en-US" sz="2400" dirty="0"/>
              <a:t> PAVAILABLEPU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76347" y="647790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(SnapShot_Voltwatt_PAVAILABLEPU_pctPmpp60-2.dss)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C65729-CB17-4960-9073-F36E64AB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42" y="1982034"/>
            <a:ext cx="3415828" cy="9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486153-D089-4382-B411-647F2B15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98" y="3416193"/>
            <a:ext cx="7688717" cy="2774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87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8A5CF9-41FA-4B8E-8468-1939893A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0" y="1624736"/>
            <a:ext cx="5692934" cy="3876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1.7: Snapshot volt-</a:t>
            </a:r>
            <a:r>
              <a:rPr lang="en-US" sz="2800" dirty="0" err="1"/>
              <a:t>wattYAxis</a:t>
            </a:r>
            <a:r>
              <a:rPr lang="en-US" sz="2800" dirty="0"/>
              <a:t> KVARATINGPU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(SnapShot_voltwatt_KVARATINGPU-2dss)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2B6EBD-C0FA-4F02-82A0-EF5EB66F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59" y="1404781"/>
            <a:ext cx="2663546" cy="85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85289C1-7562-408E-A319-3CB3BB225703}"/>
              </a:ext>
            </a:extLst>
          </p:cNvPr>
          <p:cNvCxnSpPr>
            <a:cxnSpLocks/>
          </p:cNvCxnSpPr>
          <p:nvPr/>
        </p:nvCxnSpPr>
        <p:spPr>
          <a:xfrm>
            <a:off x="2024109" y="3719744"/>
            <a:ext cx="16512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705D59-000B-4A7B-A80C-CE68FF10D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59" y="2939025"/>
            <a:ext cx="5734050" cy="2049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406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939</Words>
  <Application>Microsoft Office PowerPoint</Application>
  <PresentationFormat>Widescreen</PresentationFormat>
  <Paragraphs>394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Volt-watt Scenarios</vt:lpstr>
      <vt:lpstr>Scenarios with PF=1  </vt:lpstr>
      <vt:lpstr>Scenario 1.1: Snapshot without volt-watt operation </vt:lpstr>
      <vt:lpstr>Scenario 1.2: Snapshot volt-wattYAxis PMPPPU </vt:lpstr>
      <vt:lpstr>Scenario 1.3: Snapshot volt-wattYAxis PMPPPU with kW limited by pctPmpp*Pmpp </vt:lpstr>
      <vt:lpstr>Scenario 1.4: Snapshot volt-wattYAxis PCTPMPPPU</vt:lpstr>
      <vt:lpstr>Scenario 1.5: Snapshot volt-wattYAxis PAVAILABLEPU </vt:lpstr>
      <vt:lpstr>Scenario 1.6: Snapshot volt-wattYAxis PAVAILABLEPU with kW limited by pctPmpp*Pmpp </vt:lpstr>
      <vt:lpstr>Scenario 1.7: Snapshot volt-wattYAxis KVARATINGPU </vt:lpstr>
      <vt:lpstr>Results in QSTS mode</vt:lpstr>
      <vt:lpstr>Scenario 1.8: Daily without volt-watt operation </vt:lpstr>
      <vt:lpstr>Scenario 1.9: Daily volt-wattYAxis PMPPPU </vt:lpstr>
      <vt:lpstr>Scenario 1.10: Daily volt-wattYAxis PMPPPU with kW limited by pctPmpp*Pmpp </vt:lpstr>
      <vt:lpstr>Scenario 1.11: Daily volt-wattYAxis PCTPMPPPU</vt:lpstr>
      <vt:lpstr>Scenario 1.12: Daily volt-wattYAxis PAVAILABLEPU </vt:lpstr>
      <vt:lpstr>PowerPoint Presentation</vt:lpstr>
      <vt:lpstr>Scenarios with non-unit PF  </vt:lpstr>
      <vt:lpstr>Scenario 2.1: Snapshot without volt-watt operation with pf=0.9</vt:lpstr>
      <vt:lpstr>Scenario 2.2: Snapshot volt-wattYAxis PMPPPU with pf=0.9 </vt:lpstr>
      <vt:lpstr>Scenario 2.3: Snapshot volt-wattYAxis PMPPPU with kW limited by pctPmpp*Pmpp and pf=0.9</vt:lpstr>
      <vt:lpstr>Scenario 2.4: Snapshot volt-wattYAxis PCTPMPPPU with pf=0.9</vt:lpstr>
      <vt:lpstr>Scenario 2.5: Snapshot volt-wattYAxis PAVAILABLEPU with pf=0.9 </vt:lpstr>
      <vt:lpstr>Scenario 2.6: Snapshot volt-wattYAxis PMPPPU with pf=0.4 and kVA limitation </vt:lpstr>
      <vt:lpstr>Scenario 2.7: Snapshot volt-wattYAxis PMPPPU with pf=0.4 and kvar limitation </vt:lpstr>
      <vt:lpstr>Scenario 2.8: Snapshot volt-wattYAxis PMPPPU with pf=0.4 and kVA limitation – P priority </vt:lpstr>
      <vt:lpstr>Scenario 2.9: Snapshot volt-wattYAxis PMPPPU with pf=0.4 and kVA limitation – Q priority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198</cp:revision>
  <dcterms:created xsi:type="dcterms:W3CDTF">2019-01-11T11:29:02Z</dcterms:created>
  <dcterms:modified xsi:type="dcterms:W3CDTF">2019-11-06T20:04:05Z</dcterms:modified>
</cp:coreProperties>
</file>