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4"/>
  </p:sldMasterIdLst>
  <p:notesMasterIdLst>
    <p:notesMasterId r:id="rId19"/>
  </p:notesMasterIdLst>
  <p:handoutMasterIdLst>
    <p:handoutMasterId r:id="rId20"/>
  </p:handoutMasterIdLst>
  <p:sldIdLst>
    <p:sldId id="262" r:id="rId5"/>
    <p:sldId id="271" r:id="rId6"/>
    <p:sldId id="263" r:id="rId7"/>
    <p:sldId id="274" r:id="rId8"/>
    <p:sldId id="266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70" r:id="rId18"/>
  </p:sldIdLst>
  <p:sldSz cx="12192000" cy="6858000"/>
  <p:notesSz cx="7010400" cy="92964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  <a:srgbClr val="000000"/>
    <a:srgbClr val="33CCCC"/>
    <a:srgbClr val="0040C0"/>
    <a:srgbClr val="FB9705"/>
    <a:srgbClr val="C54343"/>
    <a:srgbClr val="D60000"/>
    <a:srgbClr val="FF5050"/>
    <a:srgbClr val="BBE676"/>
    <a:srgbClr val="51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6366" autoAdjust="0"/>
  </p:normalViewPr>
  <p:slideViewPr>
    <p:cSldViewPr snapToGrid="0">
      <p:cViewPr varScale="1">
        <p:scale>
          <a:sx n="161" d="100"/>
          <a:sy n="161" d="100"/>
        </p:scale>
        <p:origin x="2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1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91D5B-F21D-4A23-BC16-77D248A42E04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87700-C2CA-4156-B879-80D1DD799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83" y="0"/>
            <a:ext cx="3037628" cy="466412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fld id="{21D603EA-85D6-422C-AB10-17A2A7923832}" type="datetimeFigureOut">
              <a:rPr lang="en-US" smtClean="0"/>
              <a:t>3/5/2020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0" tIns="45825" rIns="91650" bIns="458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59" y="4474689"/>
            <a:ext cx="5607684" cy="3659661"/>
          </a:xfrm>
          <a:prstGeom prst="rect">
            <a:avLst/>
          </a:prstGeom>
        </p:spPr>
        <p:txBody>
          <a:bodyPr vert="horz" lIns="91650" tIns="45825" rIns="91650" bIns="458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83" y="8829989"/>
            <a:ext cx="3037628" cy="466411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fld id="{6DE649CB-0B81-4204-A849-0379B10D6E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EPRINews" TargetMode="External"/><Relationship Id="rId3" Type="http://schemas.openxmlformats.org/officeDocument/2006/relationships/hyperlink" Target="http://www.epri.com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EPRI/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hyperlink" Target="https://www.linkedin.com/company/epri" TargetMode="External"/><Relationship Id="rId9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PR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708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8707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3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4" name="TextBox 13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19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81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E03F-F02F-4FA3-91CB-67CB1409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D7085-5105-4024-BD3C-F69FB7128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28733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880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53949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539496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1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005840"/>
            <a:ext cx="5577840" cy="484632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05840"/>
            <a:ext cx="5577840" cy="484632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06BC8-8ED2-4FB9-9CC1-C26081116C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28733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67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880"/>
            <a:ext cx="11430000" cy="7315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05840"/>
            <a:ext cx="557784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1737360"/>
            <a:ext cx="5577840" cy="46634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1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591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692"/>
            <a:ext cx="12196688" cy="64220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4689" y="2712785"/>
            <a:ext cx="12192000" cy="16267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15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688" y="2712785"/>
            <a:ext cx="12196689" cy="1626781"/>
          </a:xfrm>
        </p:spPr>
        <p:txBody>
          <a:bodyPr anchor="ctr">
            <a:normAutofit/>
          </a:bodyPr>
          <a:lstStyle>
            <a:lvl1pPr algn="ctr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9479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692"/>
            <a:ext cx="12196688" cy="642206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0" y="3080826"/>
            <a:ext cx="12192000" cy="80185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50800">
              <a:prstClr val="black">
                <a:alpha val="53000"/>
              </a:prstClr>
            </a:inn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3223723"/>
            <a:ext cx="12192000" cy="6049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2800" b="1" spc="150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rPr>
              <a:t>Together…Shaping the Future of Electricity</a:t>
            </a:r>
          </a:p>
        </p:txBody>
      </p:sp>
    </p:spTree>
    <p:extLst>
      <p:ext uri="{BB962C8B-B14F-4D97-AF65-F5344CB8AC3E}">
        <p14:creationId xmlns:p14="http://schemas.microsoft.com/office/powerpoint/2010/main" val="124322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E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8" name="TextBox 17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" name="Picture 19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1" name="Picture 20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3" name="Picture 22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7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G&amp;E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7308F02-9F65-47F1-B7CB-9D635F29A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30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8" name="TextBox 17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0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2" name="Picture 21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4" name="Picture 23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1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&amp;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4" name="TextBox 13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15" name="Straight Connector 14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21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2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4" name="Rectangle 23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9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1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97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58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&amp;DI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ext Box 47"/>
          <p:cNvSpPr txBox="1">
            <a:spLocks noChangeArrowheads="1"/>
          </p:cNvSpPr>
          <p:nvPr userDrawn="1"/>
        </p:nvSpPr>
        <p:spPr bwMode="auto">
          <a:xfrm>
            <a:off x="1912610" y="6505633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21" name="TextBox 20">
            <a:hlinkClick r:id="rId3"/>
          </p:cNvPr>
          <p:cNvSpPr txBox="1"/>
          <p:nvPr userDrawn="1"/>
        </p:nvSpPr>
        <p:spPr>
          <a:xfrm>
            <a:off x="338624" y="6462580"/>
            <a:ext cx="1510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1" spc="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1849289" y="6181725"/>
            <a:ext cx="0" cy="5234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6" name="Picture 25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09" y="6284322"/>
            <a:ext cx="150229" cy="150229"/>
          </a:xfrm>
          <a:prstGeom prst="rect">
            <a:avLst/>
          </a:prstGeom>
        </p:spPr>
      </p:pic>
      <p:pic>
        <p:nvPicPr>
          <p:cNvPr id="27" name="Picture 26">
            <a:hlinkClick r:id="rId6"/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15" y="6277559"/>
            <a:ext cx="75579" cy="163755"/>
          </a:xfrm>
          <a:prstGeom prst="rect">
            <a:avLst/>
          </a:prstGeom>
        </p:spPr>
      </p:pic>
      <p:pic>
        <p:nvPicPr>
          <p:cNvPr id="28" name="Picture 27">
            <a:hlinkClick r:id="rId8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6293930"/>
            <a:ext cx="160709" cy="131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96" y="505097"/>
            <a:ext cx="3471193" cy="566057"/>
          </a:xfrm>
          <a:prstGeom prst="rect">
            <a:avLst/>
          </a:prstGeom>
        </p:spPr>
      </p:pic>
      <p:sp>
        <p:nvSpPr>
          <p:cNvPr id="30" name="Rectangle 3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5758" y="4023360"/>
            <a:ext cx="6217920" cy="1920240"/>
          </a:xfrm>
        </p:spPr>
        <p:txBody>
          <a:bodyPr numCol="1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Tx/>
              <a:buNone/>
              <a:tabLst/>
              <a:defRPr sz="20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Speaker’s Name</a:t>
            </a:r>
            <a:br>
              <a:rPr lang="en-US" dirty="0"/>
            </a:br>
            <a:r>
              <a:rPr lang="en-US" dirty="0"/>
              <a:t>Speaker’s Job 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Event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31" name="Rectangle 35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65758" y="731520"/>
            <a:ext cx="6217920" cy="2377440"/>
          </a:xfrm>
        </p:spPr>
        <p:txBody>
          <a:bodyPr anchor="b">
            <a:normAutofit/>
          </a:bodyPr>
          <a:lstStyle>
            <a:lvl1pPr algn="l">
              <a:spcAft>
                <a:spcPts val="600"/>
              </a:spcAft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-1" y="0"/>
            <a:ext cx="103465" cy="6858000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3" name="Rechteck 10"/>
          <p:cNvSpPr/>
          <p:nvPr userDrawn="1"/>
        </p:nvSpPr>
        <p:spPr>
          <a:xfrm rot="10800000">
            <a:off x="6856599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5758" y="3108960"/>
            <a:ext cx="6217920" cy="914400"/>
          </a:xfrm>
        </p:spPr>
        <p:txBody>
          <a:bodyPr>
            <a:normAutofit/>
          </a:bodyPr>
          <a:lstStyle>
            <a:lvl1pPr marL="0" indent="0">
              <a:buNone/>
              <a:defRPr sz="2400" b="1" baseline="0">
                <a:solidFill>
                  <a:srgbClr val="0040C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35" name="Rechteck 10"/>
          <p:cNvSpPr/>
          <p:nvPr userDrawn="1"/>
        </p:nvSpPr>
        <p:spPr>
          <a:xfrm rot="10800000">
            <a:off x="7016737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10"/>
          <p:cNvSpPr/>
          <p:nvPr userDrawn="1"/>
        </p:nvSpPr>
        <p:spPr>
          <a:xfrm rot="10800000">
            <a:off x="7176876" y="1507121"/>
            <a:ext cx="111806" cy="39869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  <a:alpha val="42000"/>
                </a:schemeClr>
              </a:gs>
              <a:gs pos="46000">
                <a:schemeClr val="accent1">
                  <a:alpha val="10000"/>
                  <a:lumMod val="0"/>
                  <a:lumOff val="100000"/>
                </a:schemeClr>
              </a:gs>
              <a:gs pos="100000">
                <a:srgbClr val="0040C0"/>
              </a:gs>
            </a:gsLst>
            <a:lin ang="5400000" scaled="0"/>
            <a:tileRect/>
          </a:gradFill>
          <a:ln>
            <a:noFill/>
          </a:ln>
          <a:effectLst>
            <a:outerShdw blurRad="762000" dist="165100" dir="72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19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5394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9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Highligh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82563"/>
            <a:ext cx="11430000" cy="73152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05840"/>
            <a:ext cx="11430000" cy="48463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FAA409-EC2B-4245-BB55-6C0CC85D75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125" y="5943600"/>
            <a:ext cx="11430000" cy="548640"/>
          </a:xfrm>
          <a:solidFill>
            <a:srgbClr val="0040C0"/>
          </a:solidFill>
        </p:spPr>
        <p:txBody>
          <a:bodyPr anchor="ctr">
            <a:normAutofit/>
          </a:bodyPr>
          <a:lstStyle>
            <a:lvl1pPr marL="0" indent="0" algn="ctr"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432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://www.epri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182563"/>
            <a:ext cx="11460480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005840"/>
            <a:ext cx="11460480" cy="551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1"/>
          <p:cNvSpPr/>
          <p:nvPr userDrawn="1"/>
        </p:nvSpPr>
        <p:spPr>
          <a:xfrm>
            <a:off x="0" y="6602042"/>
            <a:ext cx="10458450" cy="1841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 Box 47"/>
          <p:cNvSpPr txBox="1">
            <a:spLocks noChangeArrowheads="1"/>
          </p:cNvSpPr>
          <p:nvPr userDrawn="1"/>
        </p:nvSpPr>
        <p:spPr bwMode="auto">
          <a:xfrm>
            <a:off x="4656903" y="6586395"/>
            <a:ext cx="28616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© 2020 Electric Power Research Institute, Inc. All rights reserved.</a:t>
            </a:r>
          </a:p>
        </p:txBody>
      </p:sp>
      <p:sp>
        <p:nvSpPr>
          <p:cNvPr id="13" name="TextBox 12">
            <a:hlinkClick r:id="rId19"/>
          </p:cNvPr>
          <p:cNvSpPr txBox="1"/>
          <p:nvPr userDrawn="1"/>
        </p:nvSpPr>
        <p:spPr>
          <a:xfrm>
            <a:off x="1892567" y="6586395"/>
            <a:ext cx="12201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1" spc="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www.epri.com</a:t>
            </a:r>
          </a:p>
        </p:txBody>
      </p:sp>
      <p:sp>
        <p:nvSpPr>
          <p:cNvPr id="1060" name="Text Box 36"/>
          <p:cNvSpPr txBox="1">
            <a:spLocks noChangeArrowheads="1"/>
          </p:cNvSpPr>
          <p:nvPr/>
        </p:nvSpPr>
        <p:spPr bwMode="auto">
          <a:xfrm>
            <a:off x="81280" y="6586395"/>
            <a:ext cx="8106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fld id="{324FBA8B-C479-4BF9-A515-8ED623D42A4A}" type="slidenum"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>
                <a:spcBef>
                  <a:spcPts val="0"/>
                </a:spcBef>
              </a:pPr>
              <a:t>‹#›</a:t>
            </a:fld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417" y="6579063"/>
            <a:ext cx="1385206" cy="225889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 rot="5400000" flipH="1">
            <a:off x="6044268" y="-6044268"/>
            <a:ext cx="103465" cy="12192001"/>
          </a:xfrm>
          <a:prstGeom prst="rect">
            <a:avLst/>
          </a:prstGeom>
          <a:solidFill>
            <a:srgbClr val="004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19075" marR="0" indent="-219075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7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4" r:id="rId2"/>
    <p:sldLayoutId id="2147483698" r:id="rId3"/>
    <p:sldLayoutId id="2147483692" r:id="rId4"/>
    <p:sldLayoutId id="2147483693" r:id="rId5"/>
    <p:sldLayoutId id="2147483696" r:id="rId6"/>
    <p:sldLayoutId id="2147483695" r:id="rId7"/>
    <p:sldLayoutId id="2147483666" r:id="rId8"/>
    <p:sldLayoutId id="2147483686" r:id="rId9"/>
    <p:sldLayoutId id="2147483685" r:id="rId10"/>
    <p:sldLayoutId id="2147483670" r:id="rId11"/>
    <p:sldLayoutId id="2147483668" r:id="rId12"/>
    <p:sldLayoutId id="2147483697" r:id="rId13"/>
    <p:sldLayoutId id="2147483669" r:id="rId14"/>
    <p:sldLayoutId id="2147483671" r:id="rId15"/>
    <p:sldLayoutId id="2147483684" r:id="rId16"/>
    <p:sldLayoutId id="2147483677" r:id="rId17"/>
  </p:sldLayoutIdLst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2794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800">
          <a:solidFill>
            <a:schemeClr val="tx1"/>
          </a:solidFill>
          <a:latin typeface="+mn-lt"/>
        </a:defRPr>
      </a:lvl2pPr>
      <a:lvl3pPr marL="855663" indent="-223838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3pPr>
      <a:lvl4pPr marL="1262063" indent="-2889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Char char="–"/>
        <a:defRPr sz="2800">
          <a:solidFill>
            <a:schemeClr val="tx1"/>
          </a:solidFill>
          <a:latin typeface="+mn-lt"/>
        </a:defRPr>
      </a:lvl4pPr>
      <a:lvl5pPr marL="1538288" indent="-225425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1">
            <a:lumMod val="65000"/>
            <a:lumOff val="35000"/>
          </a:schemeClr>
        </a:buClr>
        <a:buSzPct val="8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5pPr>
      <a:lvl6pPr marL="19446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6pPr>
      <a:lvl7pPr marL="24018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7pPr>
      <a:lvl8pPr marL="28590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8pPr>
      <a:lvl9pPr marL="3316288" indent="-174625" algn="l" rtl="0" eaLnBrk="1" fontAlgn="base" hangingPunct="1">
        <a:lnSpc>
          <a:spcPct val="95000"/>
        </a:lnSpc>
        <a:spcBef>
          <a:spcPct val="0"/>
        </a:spcBef>
        <a:spcAft>
          <a:spcPct val="25000"/>
        </a:spcAft>
        <a:buChar char="•"/>
        <a:defRPr sz="2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Paulo Radatz</a:t>
            </a:r>
          </a:p>
          <a:p>
            <a:r>
              <a:rPr lang="en-US" dirty="0"/>
              <a:t>Engineer/Scientist II</a:t>
            </a:r>
          </a:p>
          <a:p>
            <a:r>
              <a:rPr lang="en-US" dirty="0"/>
              <a:t>Power System Studies</a:t>
            </a:r>
          </a:p>
          <a:p>
            <a:endParaRPr lang="en-US" dirty="0"/>
          </a:p>
          <a:p>
            <a:r>
              <a:rPr lang="en-US" dirty="0"/>
              <a:t>March 2020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InvControl2’s Watt-pf mode validation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PVSyestem2</a:t>
            </a:r>
          </a:p>
        </p:txBody>
      </p:sp>
    </p:spTree>
    <p:extLst>
      <p:ext uri="{BB962C8B-B14F-4D97-AF65-F5344CB8AC3E}">
        <p14:creationId xmlns:p14="http://schemas.microsoft.com/office/powerpoint/2010/main" val="274857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35DB2-E13D-4C7B-AF89-6DB4920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DD86FB-0669-4312-A284-67A413BD9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45259"/>
              </p:ext>
            </p:extLst>
          </p:nvPr>
        </p:nvGraphicFramePr>
        <p:xfrm>
          <a:off x="4553439" y="582429"/>
          <a:ext cx="6883400" cy="368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62170493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03989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670598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67571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2543094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992669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75180150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3560550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8847451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53989760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PminNoVars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PminkvarLimit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 Abs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2413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5560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able, snow, skiing, covered&#10;&#10;Description automatically generated">
            <a:extLst>
              <a:ext uri="{FF2B5EF4-FFF2-40B4-BE49-F238E27FC236}">
                <a16:creationId xmlns:a16="http://schemas.microsoft.com/office/drawing/2014/main" id="{98DEE536-1A59-45A3-B74B-317845AEDB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4" y="1107153"/>
            <a:ext cx="5563221" cy="3606584"/>
          </a:xfrm>
          <a:prstGeom prst="rect">
            <a:avLst/>
          </a:prstGeom>
        </p:spPr>
      </p:pic>
      <p:pic>
        <p:nvPicPr>
          <p:cNvPr id="10" name="Picture 9" descr="A picture containing photo, sitting, white, large&#10;&#10;Description automatically generated">
            <a:extLst>
              <a:ext uri="{FF2B5EF4-FFF2-40B4-BE49-F238E27FC236}">
                <a16:creationId xmlns:a16="http://schemas.microsoft.com/office/drawing/2014/main" id="{C76902F5-FC36-4263-A892-7EDDE76CEE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760" y="1107153"/>
            <a:ext cx="5541824" cy="360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83541E-5199-4CDD-B8E9-5BC8CE3A90A0}"/>
              </a:ext>
            </a:extLst>
          </p:cNvPr>
          <p:cNvSpPr txBox="1"/>
          <p:nvPr/>
        </p:nvSpPr>
        <p:spPr>
          <a:xfrm>
            <a:off x="135231" y="4775239"/>
            <a:ext cx="2145331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is exceeded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Q priority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 decreases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PF decreases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800F75-52E8-4031-897D-2A6BB4058EB7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8805" y="3143004"/>
            <a:ext cx="3388426" cy="20385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8AEB20-420D-4040-9589-C9C8D04679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4431" y="1520042"/>
            <a:ext cx="3416135" cy="42308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BD8138-18DB-456D-B4CC-1F9C0108A771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2525" y="4334494"/>
            <a:ext cx="9182161" cy="17270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DA9282C-C7F4-470F-96A0-EA98F7A09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246" y="4776908"/>
            <a:ext cx="2414649" cy="1411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5CE523-5263-4F8D-9B60-54C28E513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818" y="6295159"/>
            <a:ext cx="3788847" cy="146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26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35DB2-E13D-4C7B-AF89-6DB4920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C34C92-53F8-4E8A-B86D-071FE4B30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99318"/>
              </p:ext>
            </p:extLst>
          </p:nvPr>
        </p:nvGraphicFramePr>
        <p:xfrm>
          <a:off x="4739184" y="600014"/>
          <a:ext cx="6883400" cy="368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8554775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32743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025179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328031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325035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60746609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452021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123968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2691465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5872617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PminNoVars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PminkvarLimit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 Abs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043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332708"/>
                  </a:ext>
                </a:extLst>
              </a:tr>
            </a:tbl>
          </a:graphicData>
        </a:graphic>
      </p:graphicFrame>
      <p:pic>
        <p:nvPicPr>
          <p:cNvPr id="7" name="Picture 6" descr="A picture containing table, snow, skiing, covered&#10;&#10;Description automatically generated">
            <a:extLst>
              <a:ext uri="{FF2B5EF4-FFF2-40B4-BE49-F238E27FC236}">
                <a16:creationId xmlns:a16="http://schemas.microsoft.com/office/drawing/2014/main" id="{652707A5-3382-4238-B200-B3C7B21D0E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5" y="1067524"/>
            <a:ext cx="5563221" cy="3606584"/>
          </a:xfrm>
          <a:prstGeom prst="rect">
            <a:avLst/>
          </a:prstGeom>
        </p:spPr>
      </p:pic>
      <p:pic>
        <p:nvPicPr>
          <p:cNvPr id="9" name="Picture 8" descr="A picture containing photo, sitting, white, large&#10;&#10;Description automatically generated">
            <a:extLst>
              <a:ext uri="{FF2B5EF4-FFF2-40B4-BE49-F238E27FC236}">
                <a16:creationId xmlns:a16="http://schemas.microsoft.com/office/drawing/2014/main" id="{4C043136-CAEA-47B2-AF2F-B8C7259895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48" y="1067524"/>
            <a:ext cx="5541824" cy="360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43F53-D7CC-4D7C-84B0-7040A696768B}"/>
              </a:ext>
            </a:extLst>
          </p:cNvPr>
          <p:cNvSpPr txBox="1"/>
          <p:nvPr/>
        </p:nvSpPr>
        <p:spPr>
          <a:xfrm>
            <a:off x="135231" y="4775239"/>
            <a:ext cx="207640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is exceeded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PF priority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 decreases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Q decreases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PF constant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071E67-22BF-43AD-94B6-95783B1396B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18805" y="3143004"/>
            <a:ext cx="3388426" cy="203859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7BEFC1-7817-4D8B-8C1A-43E4C510667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64327" y="4298868"/>
            <a:ext cx="9597242" cy="200656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658D77-5D2E-4545-A5C6-E629FE121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246" y="4776908"/>
            <a:ext cx="2414649" cy="1411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B3589-20CB-448C-9CA9-AFEA18C1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818" y="6295159"/>
            <a:ext cx="3788847" cy="146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732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35DB2-E13D-4C7B-AF89-6DB4920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5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9A76BD-2C72-446B-BA60-CAC3B389C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87756"/>
              </p:ext>
            </p:extLst>
          </p:nvPr>
        </p:nvGraphicFramePr>
        <p:xfrm>
          <a:off x="4469911" y="481317"/>
          <a:ext cx="6883400" cy="368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1648246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15851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91615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114654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758114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4538963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22800217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3545088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1459338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73732029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PminNoVars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PminkvarLimit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 Abs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54284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737965"/>
                  </a:ext>
                </a:extLst>
              </a:tr>
            </a:tbl>
          </a:graphicData>
        </a:graphic>
      </p:graphicFrame>
      <p:pic>
        <p:nvPicPr>
          <p:cNvPr id="6" name="Picture 5" descr="A picture containing table, covered, air, snow&#10;&#10;Description automatically generated">
            <a:extLst>
              <a:ext uri="{FF2B5EF4-FFF2-40B4-BE49-F238E27FC236}">
                <a16:creationId xmlns:a16="http://schemas.microsoft.com/office/drawing/2014/main" id="{0853BC6D-4EC6-42CC-A6CD-53C55F86C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2" y="1012150"/>
            <a:ext cx="5563221" cy="3606584"/>
          </a:xfrm>
          <a:prstGeom prst="rect">
            <a:avLst/>
          </a:prstGeom>
        </p:spPr>
      </p:pic>
      <p:pic>
        <p:nvPicPr>
          <p:cNvPr id="10" name="Picture 9" descr="A picture containing photo, sitting, table, bus&#10;&#10;Description automatically generated">
            <a:extLst>
              <a:ext uri="{FF2B5EF4-FFF2-40B4-BE49-F238E27FC236}">
                <a16:creationId xmlns:a16="http://schemas.microsoft.com/office/drawing/2014/main" id="{2816B895-1F99-4537-8882-44752345E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70" y="914083"/>
            <a:ext cx="5541824" cy="3606584"/>
          </a:xfrm>
          <a:prstGeom prst="rect">
            <a:avLst/>
          </a:prstGeom>
        </p:spPr>
      </p:pic>
      <p:grpSp>
        <p:nvGrpSpPr>
          <p:cNvPr id="7" name="Agrupar 35">
            <a:extLst>
              <a:ext uri="{FF2B5EF4-FFF2-40B4-BE49-F238E27FC236}">
                <a16:creationId xmlns:a16="http://schemas.microsoft.com/office/drawing/2014/main" id="{F4BFF9C0-40E6-4D6F-972D-5A5F6D5635FB}"/>
              </a:ext>
            </a:extLst>
          </p:cNvPr>
          <p:cNvGrpSpPr/>
          <p:nvPr/>
        </p:nvGrpSpPr>
        <p:grpSpPr>
          <a:xfrm>
            <a:off x="7236141" y="4389883"/>
            <a:ext cx="4771657" cy="1986800"/>
            <a:chOff x="783689" y="3109037"/>
            <a:chExt cx="7302384" cy="3388894"/>
          </a:xfrm>
        </p:grpSpPr>
        <p:cxnSp>
          <p:nvCxnSpPr>
            <p:cNvPr id="8" name="Straight Arrow Connector 47">
              <a:extLst>
                <a:ext uri="{FF2B5EF4-FFF2-40B4-BE49-F238E27FC236}">
                  <a16:creationId xmlns:a16="http://schemas.microsoft.com/office/drawing/2014/main" id="{3EFC8152-C29F-417A-8E0C-C6D2C1B3C8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868" y="3752037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50">
              <a:extLst>
                <a:ext uri="{FF2B5EF4-FFF2-40B4-BE49-F238E27FC236}">
                  <a16:creationId xmlns:a16="http://schemas.microsoft.com/office/drawing/2014/main" id="{54AC4231-C420-4911-832B-CF200A0246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0200" y="3772854"/>
              <a:ext cx="1" cy="2885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Freeform: Shape 26">
              <a:extLst>
                <a:ext uri="{FF2B5EF4-FFF2-40B4-BE49-F238E27FC236}">
                  <a16:creationId xmlns:a16="http://schemas.microsoft.com/office/drawing/2014/main" id="{1A9DE8E7-99B6-42E3-8249-92646F31111F}"/>
                </a:ext>
              </a:extLst>
            </p:cNvPr>
            <p:cNvSpPr/>
            <p:nvPr/>
          </p:nvSpPr>
          <p:spPr bwMode="auto">
            <a:xfrm>
              <a:off x="3787185" y="4198335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27">
              <a:extLst>
                <a:ext uri="{FF2B5EF4-FFF2-40B4-BE49-F238E27FC236}">
                  <a16:creationId xmlns:a16="http://schemas.microsoft.com/office/drawing/2014/main" id="{E87DB588-8246-45EE-A9C9-513F462ABE0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5" y="3208246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28">
              <a:extLst>
                <a:ext uri="{FF2B5EF4-FFF2-40B4-BE49-F238E27FC236}">
                  <a16:creationId xmlns:a16="http://schemas.microsoft.com/office/drawing/2014/main" id="{95DC8201-40F1-4521-A4FD-8CCDE203C6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548" y="5270311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29">
              <a:extLst>
                <a:ext uri="{FF2B5EF4-FFF2-40B4-BE49-F238E27FC236}">
                  <a16:creationId xmlns:a16="http://schemas.microsoft.com/office/drawing/2014/main" id="{63D925B1-BAD8-427E-8278-3C307B0CBAB2}"/>
                </a:ext>
              </a:extLst>
            </p:cNvPr>
            <p:cNvSpPr txBox="1"/>
            <p:nvPr/>
          </p:nvSpPr>
          <p:spPr>
            <a:xfrm>
              <a:off x="7735198" y="522285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5" name="TextBox 31">
              <a:extLst>
                <a:ext uri="{FF2B5EF4-FFF2-40B4-BE49-F238E27FC236}">
                  <a16:creationId xmlns:a16="http://schemas.microsoft.com/office/drawing/2014/main" id="{F466AF0A-2162-4848-BCA6-09B15B080059}"/>
                </a:ext>
              </a:extLst>
            </p:cNvPr>
            <p:cNvSpPr txBox="1"/>
            <p:nvPr/>
          </p:nvSpPr>
          <p:spPr>
            <a:xfrm>
              <a:off x="783689" y="3109037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6" name="TextBox 39">
              <a:extLst>
                <a:ext uri="{FF2B5EF4-FFF2-40B4-BE49-F238E27FC236}">
                  <a16:creationId xmlns:a16="http://schemas.microsoft.com/office/drawing/2014/main" id="{3F17397E-A360-41F3-8A5D-809E7ADF034A}"/>
                </a:ext>
              </a:extLst>
            </p:cNvPr>
            <p:cNvSpPr txBox="1"/>
            <p:nvPr/>
          </p:nvSpPr>
          <p:spPr>
            <a:xfrm>
              <a:off x="1821887" y="5501502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17" name="Straight Connector 48">
              <a:extLst>
                <a:ext uri="{FF2B5EF4-FFF2-40B4-BE49-F238E27FC236}">
                  <a16:creationId xmlns:a16="http://schemas.microsoft.com/office/drawing/2014/main" id="{6A37C98D-BEDE-40E4-8AA9-8C280E3FF3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0851" y="3928303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51">
              <a:extLst>
                <a:ext uri="{FF2B5EF4-FFF2-40B4-BE49-F238E27FC236}">
                  <a16:creationId xmlns:a16="http://schemas.microsoft.com/office/drawing/2014/main" id="{6EF54B05-A7CA-4D8C-AC45-2EB98BFBF7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8167" y="394829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52">
              <a:extLst>
                <a:ext uri="{FF2B5EF4-FFF2-40B4-BE49-F238E27FC236}">
                  <a16:creationId xmlns:a16="http://schemas.microsoft.com/office/drawing/2014/main" id="{5647579B-B051-4D46-A445-01230C9D0EA3}"/>
                </a:ext>
              </a:extLst>
            </p:cNvPr>
            <p:cNvSpPr txBox="1"/>
            <p:nvPr/>
          </p:nvSpPr>
          <p:spPr>
            <a:xfrm>
              <a:off x="2942814" y="5516901"/>
              <a:ext cx="1912529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PminNoVars</a:t>
              </a:r>
              <a:endParaRPr lang="en-US" dirty="0"/>
            </a:p>
          </p:txBody>
        </p:sp>
        <p:cxnSp>
          <p:nvCxnSpPr>
            <p:cNvPr id="20" name="Straight Connector 53">
              <a:extLst>
                <a:ext uri="{FF2B5EF4-FFF2-40B4-BE49-F238E27FC236}">
                  <a16:creationId xmlns:a16="http://schemas.microsoft.com/office/drawing/2014/main" id="{B5E69FC9-ABCF-4013-A55A-BA9C4C42E7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398440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54">
              <a:extLst>
                <a:ext uri="{FF2B5EF4-FFF2-40B4-BE49-F238E27FC236}">
                  <a16:creationId xmlns:a16="http://schemas.microsoft.com/office/drawing/2014/main" id="{CFE1A024-A4CC-4C6D-9BDE-4F2E0C819F65}"/>
                </a:ext>
              </a:extLst>
            </p:cNvPr>
            <p:cNvSpPr txBox="1"/>
            <p:nvPr/>
          </p:nvSpPr>
          <p:spPr>
            <a:xfrm>
              <a:off x="4952941" y="5541638"/>
              <a:ext cx="2085036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PminkvarMax</a:t>
              </a:r>
              <a:endParaRPr lang="en-US" dirty="0"/>
            </a:p>
          </p:txBody>
        </p:sp>
        <p:sp>
          <p:nvSpPr>
            <p:cNvPr id="22" name="Rectangle 57">
              <a:extLst>
                <a:ext uri="{FF2B5EF4-FFF2-40B4-BE49-F238E27FC236}">
                  <a16:creationId xmlns:a16="http://schemas.microsoft.com/office/drawing/2014/main" id="{967D59DC-A803-4CB2-89C7-48BF9D7DAA31}"/>
                </a:ext>
              </a:extLst>
            </p:cNvPr>
            <p:cNvSpPr/>
            <p:nvPr/>
          </p:nvSpPr>
          <p:spPr bwMode="auto">
            <a:xfrm>
              <a:off x="2250851" y="5237901"/>
              <a:ext cx="1537314" cy="8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3" name="Straight Connector 58">
              <a:extLst>
                <a:ext uri="{FF2B5EF4-FFF2-40B4-BE49-F238E27FC236}">
                  <a16:creationId xmlns:a16="http://schemas.microsoft.com/office/drawing/2014/main" id="{D5796C27-1A05-4F2B-B0AE-347DABF08A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4199556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TextBox 59">
              <a:extLst>
                <a:ext uri="{FF2B5EF4-FFF2-40B4-BE49-F238E27FC236}">
                  <a16:creationId xmlns:a16="http://schemas.microsoft.com/office/drawing/2014/main" id="{18C65935-EBA7-4674-AFCB-554D0EA99F10}"/>
                </a:ext>
              </a:extLst>
            </p:cNvPr>
            <p:cNvSpPr txBox="1"/>
            <p:nvPr/>
          </p:nvSpPr>
          <p:spPr>
            <a:xfrm>
              <a:off x="7164580" y="3967265"/>
              <a:ext cx="921493" cy="32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cxnSp>
          <p:nvCxnSpPr>
            <p:cNvPr id="25" name="Straight Connector 60">
              <a:extLst>
                <a:ext uri="{FF2B5EF4-FFF2-40B4-BE49-F238E27FC236}">
                  <a16:creationId xmlns:a16="http://schemas.microsoft.com/office/drawing/2014/main" id="{17163491-DE3F-4814-8AA5-B4F2121E46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88165" y="4199557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61">
              <a:extLst>
                <a:ext uri="{FF2B5EF4-FFF2-40B4-BE49-F238E27FC236}">
                  <a16:creationId xmlns:a16="http://schemas.microsoft.com/office/drawing/2014/main" id="{B5DF2E2B-1962-43A4-80D8-8EFA4CE9DA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4" y="4660810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ight Brace 63">
              <a:extLst>
                <a:ext uri="{FF2B5EF4-FFF2-40B4-BE49-F238E27FC236}">
                  <a16:creationId xmlns:a16="http://schemas.microsoft.com/office/drawing/2014/main" id="{1037E400-FD0E-485E-8A41-BDAC3787146A}"/>
                </a:ext>
              </a:extLst>
            </p:cNvPr>
            <p:cNvSpPr/>
            <p:nvPr/>
          </p:nvSpPr>
          <p:spPr bwMode="auto">
            <a:xfrm rot="5400000">
              <a:off x="1596992" y="5513925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ight Brace 64">
              <a:extLst>
                <a:ext uri="{FF2B5EF4-FFF2-40B4-BE49-F238E27FC236}">
                  <a16:creationId xmlns:a16="http://schemas.microsoft.com/office/drawing/2014/main" id="{A003AAE8-7FD4-432F-9070-41DF9B211C63}"/>
                </a:ext>
              </a:extLst>
            </p:cNvPr>
            <p:cNvSpPr/>
            <p:nvPr/>
          </p:nvSpPr>
          <p:spPr bwMode="auto">
            <a:xfrm rot="5400000">
              <a:off x="4781090" y="3380720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9" name="Straight Arrow Connector 68">
              <a:extLst>
                <a:ext uri="{FF2B5EF4-FFF2-40B4-BE49-F238E27FC236}">
                  <a16:creationId xmlns:a16="http://schemas.microsoft.com/office/drawing/2014/main" id="{8C6341CF-22D0-4FA7-B608-20D18BD668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3255" y="3618870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" name="TextBox 65">
              <a:extLst>
                <a:ext uri="{FF2B5EF4-FFF2-40B4-BE49-F238E27FC236}">
                  <a16:creationId xmlns:a16="http://schemas.microsoft.com/office/drawing/2014/main" id="{0049FB9E-A561-43A9-9ABD-C89C31C4A327}"/>
                </a:ext>
              </a:extLst>
            </p:cNvPr>
            <p:cNvSpPr txBox="1"/>
            <p:nvPr/>
          </p:nvSpPr>
          <p:spPr>
            <a:xfrm>
              <a:off x="1255172" y="6151145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31" name="TextBox 66">
              <a:extLst>
                <a:ext uri="{FF2B5EF4-FFF2-40B4-BE49-F238E27FC236}">
                  <a16:creationId xmlns:a16="http://schemas.microsoft.com/office/drawing/2014/main" id="{D794F471-454B-4F9D-986D-EDB6109EA004}"/>
                </a:ext>
              </a:extLst>
            </p:cNvPr>
            <p:cNvSpPr txBox="1"/>
            <p:nvPr/>
          </p:nvSpPr>
          <p:spPr>
            <a:xfrm>
              <a:off x="4490566" y="6159377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1A2DC4D-ECB1-454C-81A6-72EC7D5A40E5}"/>
              </a:ext>
            </a:extLst>
          </p:cNvPr>
          <p:cNvSpPr txBox="1"/>
          <p:nvPr/>
        </p:nvSpPr>
        <p:spPr>
          <a:xfrm>
            <a:off x="135231" y="4775239"/>
            <a:ext cx="510813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Q capabilities are respected. See figure -&gt;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Red regions are places where can exist vars.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</a:rPr>
              <a:t>kvarMax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kvarMaxAbs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are both 1200kvar</a:t>
            </a:r>
          </a:p>
        </p:txBody>
      </p:sp>
    </p:spTree>
    <p:extLst>
      <p:ext uri="{BB962C8B-B14F-4D97-AF65-F5344CB8AC3E}">
        <p14:creationId xmlns:p14="http://schemas.microsoft.com/office/powerpoint/2010/main" val="873507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35DB2-E13D-4C7B-AF89-6DB4920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6 Results</a:t>
            </a:r>
          </a:p>
        </p:txBody>
      </p:sp>
      <p:pic>
        <p:nvPicPr>
          <p:cNvPr id="5" name="Picture 4" descr="A picture containing snow, table, skiing, covered&#10;&#10;Description automatically generated">
            <a:extLst>
              <a:ext uri="{FF2B5EF4-FFF2-40B4-BE49-F238E27FC236}">
                <a16:creationId xmlns:a16="http://schemas.microsoft.com/office/drawing/2014/main" id="{6702E700-0490-4E29-A59D-8F7CF957A5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9" y="1145322"/>
            <a:ext cx="5563221" cy="3606584"/>
          </a:xfrm>
          <a:prstGeom prst="rect">
            <a:avLst/>
          </a:prstGeom>
        </p:spPr>
      </p:pic>
      <p:pic>
        <p:nvPicPr>
          <p:cNvPr id="8" name="Picture 7" descr="A picture containing photo, sitting, white, large&#10;&#10;Description automatically generated">
            <a:extLst>
              <a:ext uri="{FF2B5EF4-FFF2-40B4-BE49-F238E27FC236}">
                <a16:creationId xmlns:a16="http://schemas.microsoft.com/office/drawing/2014/main" id="{06D64642-6670-41BB-88F8-0C14FB85C6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936" y="1089903"/>
            <a:ext cx="5541824" cy="36065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9ED7BC5-9695-42B1-B514-9CBAF696E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051486"/>
              </p:ext>
            </p:extLst>
          </p:nvPr>
        </p:nvGraphicFramePr>
        <p:xfrm>
          <a:off x="4654550" y="568633"/>
          <a:ext cx="6883400" cy="368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522152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33176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555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11712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282428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0934128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5340621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153163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0384202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70960659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PminNoVars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PminkvarLimit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 Abs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5742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575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A9860E-E2F2-4BC9-A463-E06E5A86915C}"/>
              </a:ext>
            </a:extLst>
          </p:cNvPr>
          <p:cNvSpPr txBox="1"/>
          <p:nvPr/>
        </p:nvSpPr>
        <p:spPr>
          <a:xfrm>
            <a:off x="91688" y="4789348"/>
            <a:ext cx="488960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+mn-lt"/>
              </a:rPr>
              <a:t>kvarMax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+mn-lt"/>
              </a:rPr>
              <a:t>kvarMaxAbs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limits are respected. 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As a result, PF changes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8530B2-45D2-4C2E-A44C-702B8C696A7B}"/>
              </a:ext>
            </a:extLst>
          </p:cNvPr>
          <p:cNvCxnSpPr>
            <a:cxnSpLocks/>
          </p:cNvCxnSpPr>
          <p:nvPr/>
        </p:nvCxnSpPr>
        <p:spPr bwMode="auto">
          <a:xfrm flipV="1">
            <a:off x="3111335" y="4374078"/>
            <a:ext cx="8426615" cy="11756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5DAF5F-20C6-4D11-A3BF-DB03131F6E50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1070" y="2327564"/>
            <a:ext cx="712520" cy="28025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6496F1-9FD3-4E76-99AE-D2378EB52B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6712" y="2842161"/>
            <a:ext cx="2811137" cy="23414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CDC076-ECBD-40C1-9195-3AA56A5B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246" y="4776908"/>
            <a:ext cx="2414649" cy="1411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BEF04E-3465-4180-B7F8-2DF5F5EF2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818" y="6295159"/>
            <a:ext cx="3788847" cy="146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7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1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DB45-1119-4BF7-8F7B-1102EDD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98C5-512E-4797-A836-E46AACB9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New properties of InvControl2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Watt-pf curve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DSS script 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Scenarios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en-US" dirty="0"/>
              <a:t>Results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0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properties of InvControl2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05FD2-3F9D-42BA-A75C-28D74D8D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mode=WATTPF</a:t>
            </a:r>
          </a:p>
          <a:p>
            <a:pPr lvl="1"/>
            <a:r>
              <a:rPr lang="en-US" dirty="0" err="1"/>
              <a:t>wattpf_curve</a:t>
            </a:r>
            <a:r>
              <a:rPr lang="en-US" dirty="0"/>
              <a:t>: The user gives a watt-pf curve that is define through a </a:t>
            </a:r>
            <a:r>
              <a:rPr lang="en-US" dirty="0" err="1"/>
              <a:t>XYcurve</a:t>
            </a:r>
            <a:r>
              <a:rPr lang="en-US" dirty="0"/>
              <a:t> </a:t>
            </a:r>
            <a:r>
              <a:rPr lang="en-US" dirty="0" err="1"/>
              <a:t>OpenDSS</a:t>
            </a:r>
            <a:r>
              <a:rPr lang="en-US" dirty="0"/>
              <a:t> object </a:t>
            </a:r>
          </a:p>
        </p:txBody>
      </p:sp>
    </p:spTree>
    <p:extLst>
      <p:ext uri="{BB962C8B-B14F-4D97-AF65-F5344CB8AC3E}">
        <p14:creationId xmlns:p14="http://schemas.microsoft.com/office/powerpoint/2010/main" val="114952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B420-AA12-4387-8E7D-AC59B79D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Watt-pf curve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1D8A-F53B-4E36-B15A-484BB55C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05840"/>
            <a:ext cx="10967258" cy="4846320"/>
          </a:xfrm>
        </p:spPr>
        <p:txBody>
          <a:bodyPr/>
          <a:lstStyle/>
          <a:p>
            <a:r>
              <a:rPr lang="en-US" dirty="0"/>
              <a:t>The watt-pf curve used is shown below.</a:t>
            </a:r>
          </a:p>
          <a:p>
            <a:pPr lvl="1"/>
            <a:r>
              <a:rPr lang="en-US" sz="1200" dirty="0"/>
              <a:t>Where:</a:t>
            </a:r>
          </a:p>
          <a:p>
            <a:pPr lvl="2"/>
            <a:r>
              <a:rPr lang="en-US" sz="1200" dirty="0"/>
              <a:t>Only positive real power is considered of PVSystem2</a:t>
            </a:r>
          </a:p>
          <a:p>
            <a:pPr lvl="2"/>
            <a:r>
              <a:rPr lang="en-US" sz="1200" dirty="0"/>
              <a:t>W3=0.2; PF3=0.9 </a:t>
            </a:r>
          </a:p>
          <a:p>
            <a:pPr lvl="2"/>
            <a:r>
              <a:rPr lang="en-US" sz="1200" dirty="0"/>
              <a:t>W4=0.5; PF4=-0.9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OpenDSS</a:t>
            </a:r>
            <a:r>
              <a:rPr lang="en-US" dirty="0"/>
              <a:t> user needs to define this curve as shown below:</a:t>
            </a:r>
          </a:p>
          <a:p>
            <a:pPr lvl="1"/>
            <a:r>
              <a:rPr lang="en-US" sz="1600" dirty="0" err="1"/>
              <a:t>OpenDSS</a:t>
            </a:r>
            <a:r>
              <a:rPr lang="en-US" sz="1600" dirty="0"/>
              <a:t> eventually could read a curve 1 and internally translate it for this curve</a:t>
            </a:r>
            <a:endParaRPr lang="en-US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25D080-D47B-43B2-9928-955BFBAC77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curves are equivalent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4A377-FB7A-41DB-99D2-59B0EC06F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"/>
          <a:stretch/>
        </p:blipFill>
        <p:spPr>
          <a:xfrm>
            <a:off x="4928260" y="1524000"/>
            <a:ext cx="5087751" cy="22612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2D4A16-F9CA-454D-A442-CDB24F17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941" y="4154050"/>
            <a:ext cx="2905497" cy="16981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4E2C6A-4EDE-43C1-9683-D7F421116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9634847" y="1864426"/>
            <a:ext cx="1080654" cy="71251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61ABC2-6393-49C0-93EE-E807E466A226}"/>
              </a:ext>
            </a:extLst>
          </p:cNvPr>
          <p:cNvSpPr txBox="1"/>
          <p:nvPr/>
        </p:nvSpPr>
        <p:spPr>
          <a:xfrm>
            <a:off x="10016011" y="1454626"/>
            <a:ext cx="183210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Reference is PF=1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97208-BD0F-4EB3-A7D1-E3B516DC3F4A}"/>
              </a:ext>
            </a:extLst>
          </p:cNvPr>
          <p:cNvCxnSpPr>
            <a:cxnSpLocks/>
          </p:cNvCxnSpPr>
          <p:nvPr/>
        </p:nvCxnSpPr>
        <p:spPr bwMode="auto">
          <a:xfrm flipH="1">
            <a:off x="9636174" y="3239836"/>
            <a:ext cx="1238491" cy="17774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38138A-0621-4989-9FC7-A808BE700B2B}"/>
              </a:ext>
            </a:extLst>
          </p:cNvPr>
          <p:cNvSpPr txBox="1"/>
          <p:nvPr/>
        </p:nvSpPr>
        <p:spPr>
          <a:xfrm>
            <a:off x="10175175" y="2830036"/>
            <a:ext cx="1832105" cy="53860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Reference is PF=0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PF=-1 and PF=1 are the same</a:t>
            </a:r>
          </a:p>
        </p:txBody>
      </p:sp>
    </p:spTree>
    <p:extLst>
      <p:ext uri="{BB962C8B-B14F-4D97-AF65-F5344CB8AC3E}">
        <p14:creationId xmlns:p14="http://schemas.microsoft.com/office/powerpoint/2010/main" val="345700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3D0A22B-94CD-4CBD-A537-838077A1B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0" y="1216317"/>
            <a:ext cx="6309756" cy="2506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56CCC5-8875-4D7A-BAA5-B3A400B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DSS script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A8CD5A-C6E8-49A4-ADF0-086005A21A16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1611087" y="3032166"/>
            <a:ext cx="611128" cy="975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4E8B31-AB6B-45E6-AC55-661E8808B4A6}"/>
              </a:ext>
            </a:extLst>
          </p:cNvPr>
          <p:cNvSpPr txBox="1"/>
          <p:nvPr/>
        </p:nvSpPr>
        <p:spPr>
          <a:xfrm>
            <a:off x="1611086" y="4007822"/>
            <a:ext cx="122225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New Mode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1489E0-CF5A-4DA4-B4FB-36C1069F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203" y="1287080"/>
            <a:ext cx="2905497" cy="169811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FDC8BB-5F77-4F6E-981A-E6E37C79CCF5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1397330" y="2136135"/>
            <a:ext cx="6012873" cy="5476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E9CBC4-FC0B-463B-803D-03A9F8B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04692-42FB-462B-9A9D-7CDB1781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script runs 6 scenarios defined in the table below: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Python script changes PVSystem2 properties automatically: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23380-997D-4DF9-9903-743976D24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7" y="1851500"/>
            <a:ext cx="7877346" cy="923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8024A-F41C-475D-95D1-AEC9EC574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074" y="3977716"/>
            <a:ext cx="4874969" cy="20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56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E75A-9641-412C-91F3-E5923261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2654-CD3A-4063-ACEE-9D687D84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Reactive power capabilities. The red regions are allowed to have </a:t>
            </a:r>
            <a:r>
              <a:rPr lang="en-US" sz="2800" b="1" dirty="0"/>
              <a:t>vars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D8ED2B2F-602D-4FD6-8F5A-49D8984A26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These curves are also defined for negative Q. Instead of </a:t>
            </a:r>
            <a:r>
              <a:rPr lang="en-US" dirty="0" err="1"/>
              <a:t>kvarMax</a:t>
            </a:r>
            <a:r>
              <a:rPr lang="en-US" dirty="0"/>
              <a:t>, it is </a:t>
            </a:r>
            <a:r>
              <a:rPr lang="en-US" dirty="0" err="1"/>
              <a:t>kvarMaxAbs</a:t>
            </a:r>
            <a:endParaRPr lang="en-US" dirty="0"/>
          </a:p>
        </p:txBody>
      </p:sp>
      <p:grpSp>
        <p:nvGrpSpPr>
          <p:cNvPr id="4" name="Agrupar 35">
            <a:extLst>
              <a:ext uri="{FF2B5EF4-FFF2-40B4-BE49-F238E27FC236}">
                <a16:creationId xmlns:a16="http://schemas.microsoft.com/office/drawing/2014/main" id="{D08BAA83-61FE-4673-8F60-85416D1A2BC2}"/>
              </a:ext>
            </a:extLst>
          </p:cNvPr>
          <p:cNvGrpSpPr/>
          <p:nvPr/>
        </p:nvGrpSpPr>
        <p:grpSpPr>
          <a:xfrm>
            <a:off x="231813" y="2705843"/>
            <a:ext cx="5702646" cy="2867305"/>
            <a:chOff x="783689" y="3109037"/>
            <a:chExt cx="7302384" cy="3388894"/>
          </a:xfrm>
        </p:grpSpPr>
        <p:cxnSp>
          <p:nvCxnSpPr>
            <p:cNvPr id="5" name="Straight Arrow Connector 47">
              <a:extLst>
                <a:ext uri="{FF2B5EF4-FFF2-40B4-BE49-F238E27FC236}">
                  <a16:creationId xmlns:a16="http://schemas.microsoft.com/office/drawing/2014/main" id="{3D45524C-18A2-4599-A03C-E5A94E2F85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06868" y="3752037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" name="Straight Arrow Connector 50">
              <a:extLst>
                <a:ext uri="{FF2B5EF4-FFF2-40B4-BE49-F238E27FC236}">
                  <a16:creationId xmlns:a16="http://schemas.microsoft.com/office/drawing/2014/main" id="{171A6E6B-CACD-4BD8-8F73-05B47361ED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0200" y="3772854"/>
              <a:ext cx="1" cy="2885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" name="Freeform: Shape 26">
              <a:extLst>
                <a:ext uri="{FF2B5EF4-FFF2-40B4-BE49-F238E27FC236}">
                  <a16:creationId xmlns:a16="http://schemas.microsoft.com/office/drawing/2014/main" id="{CC24449E-DCB4-48F2-80AB-931ED1C5D0DB}"/>
                </a:ext>
              </a:extLst>
            </p:cNvPr>
            <p:cNvSpPr/>
            <p:nvPr/>
          </p:nvSpPr>
          <p:spPr bwMode="auto">
            <a:xfrm>
              <a:off x="3787185" y="4198335"/>
              <a:ext cx="3790950" cy="1082040"/>
            </a:xfrm>
            <a:custGeom>
              <a:avLst/>
              <a:gdLst>
                <a:gd name="connsiteX0" fmla="*/ 0 w 3790950"/>
                <a:gd name="connsiteY0" fmla="*/ 1082040 h 1082040"/>
                <a:gd name="connsiteX1" fmla="*/ 0 w 3790950"/>
                <a:gd name="connsiteY1" fmla="*/ 464820 h 1082040"/>
                <a:gd name="connsiteX2" fmla="*/ 1908810 w 3790950"/>
                <a:gd name="connsiteY2" fmla="*/ 0 h 1082040"/>
                <a:gd name="connsiteX3" fmla="*/ 3790950 w 3790950"/>
                <a:gd name="connsiteY3" fmla="*/ 3810 h 1082040"/>
                <a:gd name="connsiteX4" fmla="*/ 3783330 w 3790950"/>
                <a:gd name="connsiteY4" fmla="*/ 1082040 h 1082040"/>
                <a:gd name="connsiteX5" fmla="*/ 0 w 3790950"/>
                <a:gd name="connsiteY5" fmla="*/ 1082040 h 1082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90950" h="1082040">
                  <a:moveTo>
                    <a:pt x="0" y="1082040"/>
                  </a:moveTo>
                  <a:lnTo>
                    <a:pt x="0" y="464820"/>
                  </a:lnTo>
                  <a:lnTo>
                    <a:pt x="1908810" y="0"/>
                  </a:lnTo>
                  <a:lnTo>
                    <a:pt x="3790950" y="3810"/>
                  </a:lnTo>
                  <a:lnTo>
                    <a:pt x="3783330" y="1082040"/>
                  </a:lnTo>
                  <a:lnTo>
                    <a:pt x="0" y="1082040"/>
                  </a:lnTo>
                  <a:close/>
                </a:path>
              </a:pathLst>
            </a:custGeom>
            <a:solidFill>
              <a:srgbClr val="FF00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27">
              <a:extLst>
                <a:ext uri="{FF2B5EF4-FFF2-40B4-BE49-F238E27FC236}">
                  <a16:creationId xmlns:a16="http://schemas.microsoft.com/office/drawing/2014/main" id="{9D436ED4-9656-47BF-B5E9-D8272A671A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5" y="3208246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28">
              <a:extLst>
                <a:ext uri="{FF2B5EF4-FFF2-40B4-BE49-F238E27FC236}">
                  <a16:creationId xmlns:a16="http://schemas.microsoft.com/office/drawing/2014/main" id="{A37221DD-08C6-4CDE-B0CF-3745C150C13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9548" y="5270311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TextBox 29">
              <a:extLst>
                <a:ext uri="{FF2B5EF4-FFF2-40B4-BE49-F238E27FC236}">
                  <a16:creationId xmlns:a16="http://schemas.microsoft.com/office/drawing/2014/main" id="{3CCEF234-9E58-431E-AD97-65B7850E1C84}"/>
                </a:ext>
              </a:extLst>
            </p:cNvPr>
            <p:cNvSpPr txBox="1"/>
            <p:nvPr/>
          </p:nvSpPr>
          <p:spPr>
            <a:xfrm>
              <a:off x="7735198" y="5222852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1" name="TextBox 31">
              <a:extLst>
                <a:ext uri="{FF2B5EF4-FFF2-40B4-BE49-F238E27FC236}">
                  <a16:creationId xmlns:a16="http://schemas.microsoft.com/office/drawing/2014/main" id="{3273F67B-9588-4687-9E18-E97DB3E80BD5}"/>
                </a:ext>
              </a:extLst>
            </p:cNvPr>
            <p:cNvSpPr txBox="1"/>
            <p:nvPr/>
          </p:nvSpPr>
          <p:spPr>
            <a:xfrm>
              <a:off x="783689" y="3109037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2" name="TextBox 39">
              <a:extLst>
                <a:ext uri="{FF2B5EF4-FFF2-40B4-BE49-F238E27FC236}">
                  <a16:creationId xmlns:a16="http://schemas.microsoft.com/office/drawing/2014/main" id="{8F0DD5F1-08A7-44E1-8C2B-F1684E53B8EA}"/>
                </a:ext>
              </a:extLst>
            </p:cNvPr>
            <p:cNvSpPr txBox="1"/>
            <p:nvPr/>
          </p:nvSpPr>
          <p:spPr>
            <a:xfrm>
              <a:off x="1821887" y="5501502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13" name="Straight Connector 48">
              <a:extLst>
                <a:ext uri="{FF2B5EF4-FFF2-40B4-BE49-F238E27FC236}">
                  <a16:creationId xmlns:a16="http://schemas.microsoft.com/office/drawing/2014/main" id="{08F509F7-8A3A-4EE6-B510-1D83F96D95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50851" y="3928303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51">
              <a:extLst>
                <a:ext uri="{FF2B5EF4-FFF2-40B4-BE49-F238E27FC236}">
                  <a16:creationId xmlns:a16="http://schemas.microsoft.com/office/drawing/2014/main" id="{1A35EFFA-7D98-4284-929D-B463E37DD2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88167" y="394829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52">
              <a:extLst>
                <a:ext uri="{FF2B5EF4-FFF2-40B4-BE49-F238E27FC236}">
                  <a16:creationId xmlns:a16="http://schemas.microsoft.com/office/drawing/2014/main" id="{1CD12B9B-0BD3-4BD5-A521-F91B345938CD}"/>
                </a:ext>
              </a:extLst>
            </p:cNvPr>
            <p:cNvSpPr txBox="1"/>
            <p:nvPr/>
          </p:nvSpPr>
          <p:spPr>
            <a:xfrm>
              <a:off x="2942814" y="5516901"/>
              <a:ext cx="1912529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PminNoVars</a:t>
              </a:r>
              <a:endParaRPr lang="en-US" dirty="0"/>
            </a:p>
          </p:txBody>
        </p:sp>
        <p:cxnSp>
          <p:nvCxnSpPr>
            <p:cNvPr id="16" name="Straight Connector 53">
              <a:extLst>
                <a:ext uri="{FF2B5EF4-FFF2-40B4-BE49-F238E27FC236}">
                  <a16:creationId xmlns:a16="http://schemas.microsoft.com/office/drawing/2014/main" id="{5BAE05AF-2790-403C-8ECE-4F6E9EF159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3984409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54">
              <a:extLst>
                <a:ext uri="{FF2B5EF4-FFF2-40B4-BE49-F238E27FC236}">
                  <a16:creationId xmlns:a16="http://schemas.microsoft.com/office/drawing/2014/main" id="{4152A6A7-4519-436E-9E87-1E85C00C5B95}"/>
                </a:ext>
              </a:extLst>
            </p:cNvPr>
            <p:cNvSpPr txBox="1"/>
            <p:nvPr/>
          </p:nvSpPr>
          <p:spPr>
            <a:xfrm>
              <a:off x="4952941" y="5541638"/>
              <a:ext cx="2085036" cy="436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PminkvarMax</a:t>
              </a:r>
              <a:endParaRPr lang="en-US" dirty="0"/>
            </a:p>
          </p:txBody>
        </p:sp>
        <p:sp>
          <p:nvSpPr>
            <p:cNvPr id="18" name="Rectangle 57">
              <a:extLst>
                <a:ext uri="{FF2B5EF4-FFF2-40B4-BE49-F238E27FC236}">
                  <a16:creationId xmlns:a16="http://schemas.microsoft.com/office/drawing/2014/main" id="{42B92289-E820-494A-BAEB-AFC6D835EFBC}"/>
                </a:ext>
              </a:extLst>
            </p:cNvPr>
            <p:cNvSpPr/>
            <p:nvPr/>
          </p:nvSpPr>
          <p:spPr bwMode="auto">
            <a:xfrm>
              <a:off x="2250851" y="5237901"/>
              <a:ext cx="1537314" cy="85677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19" name="Straight Connector 58">
              <a:extLst>
                <a:ext uri="{FF2B5EF4-FFF2-40B4-BE49-F238E27FC236}">
                  <a16:creationId xmlns:a16="http://schemas.microsoft.com/office/drawing/2014/main" id="{4D075700-1CDC-4B4B-9791-11BEADDD6C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98346" y="4199556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792E1E72-CC73-4DB4-A78F-E688D1006A07}"/>
                </a:ext>
              </a:extLst>
            </p:cNvPr>
            <p:cNvSpPr txBox="1"/>
            <p:nvPr/>
          </p:nvSpPr>
          <p:spPr>
            <a:xfrm>
              <a:off x="7164580" y="3967265"/>
              <a:ext cx="921493" cy="32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cxnSp>
          <p:nvCxnSpPr>
            <p:cNvPr id="21" name="Straight Connector 60">
              <a:extLst>
                <a:ext uri="{FF2B5EF4-FFF2-40B4-BE49-F238E27FC236}">
                  <a16:creationId xmlns:a16="http://schemas.microsoft.com/office/drawing/2014/main" id="{BD907D87-A3CF-48E7-9ED8-718287D82C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88165" y="4199557"/>
              <a:ext cx="1910181" cy="4612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61">
              <a:extLst>
                <a:ext uri="{FF2B5EF4-FFF2-40B4-BE49-F238E27FC236}">
                  <a16:creationId xmlns:a16="http://schemas.microsoft.com/office/drawing/2014/main" id="{37A5B4B0-1B1A-41C4-A45C-39A52BD117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247764" y="4660810"/>
              <a:ext cx="2540401" cy="6184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Right Brace 63">
              <a:extLst>
                <a:ext uri="{FF2B5EF4-FFF2-40B4-BE49-F238E27FC236}">
                  <a16:creationId xmlns:a16="http://schemas.microsoft.com/office/drawing/2014/main" id="{6DA328BF-5301-47A2-9F87-B7BE62AE1304}"/>
                </a:ext>
              </a:extLst>
            </p:cNvPr>
            <p:cNvSpPr/>
            <p:nvPr/>
          </p:nvSpPr>
          <p:spPr bwMode="auto">
            <a:xfrm rot="5400000">
              <a:off x="1596992" y="5513925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Right Brace 64">
              <a:extLst>
                <a:ext uri="{FF2B5EF4-FFF2-40B4-BE49-F238E27FC236}">
                  <a16:creationId xmlns:a16="http://schemas.microsoft.com/office/drawing/2014/main" id="{40F070CB-C6ED-49F8-9243-7F38A7B925B4}"/>
                </a:ext>
              </a:extLst>
            </p:cNvPr>
            <p:cNvSpPr/>
            <p:nvPr/>
          </p:nvSpPr>
          <p:spPr bwMode="auto">
            <a:xfrm rot="5400000">
              <a:off x="4781090" y="3380720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68">
              <a:extLst>
                <a:ext uri="{FF2B5EF4-FFF2-40B4-BE49-F238E27FC236}">
                  <a16:creationId xmlns:a16="http://schemas.microsoft.com/office/drawing/2014/main" id="{751C4E85-D9B8-4D59-B649-FA8D9F9BD8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3255" y="3618870"/>
              <a:ext cx="0" cy="7310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65">
              <a:extLst>
                <a:ext uri="{FF2B5EF4-FFF2-40B4-BE49-F238E27FC236}">
                  <a16:creationId xmlns:a16="http://schemas.microsoft.com/office/drawing/2014/main" id="{CCAF4F8E-B5BE-4A42-B981-5A06DE2293FC}"/>
                </a:ext>
              </a:extLst>
            </p:cNvPr>
            <p:cNvSpPr txBox="1"/>
            <p:nvPr/>
          </p:nvSpPr>
          <p:spPr>
            <a:xfrm>
              <a:off x="1255172" y="6151145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27" name="TextBox 66">
              <a:extLst>
                <a:ext uri="{FF2B5EF4-FFF2-40B4-BE49-F238E27FC236}">
                  <a16:creationId xmlns:a16="http://schemas.microsoft.com/office/drawing/2014/main" id="{9732F881-3F3E-4D72-A6E7-5211D15BE131}"/>
                </a:ext>
              </a:extLst>
            </p:cNvPr>
            <p:cNvSpPr txBox="1"/>
            <p:nvPr/>
          </p:nvSpPr>
          <p:spPr>
            <a:xfrm>
              <a:off x="4490566" y="6159377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</p:grpSp>
      <p:sp>
        <p:nvSpPr>
          <p:cNvPr id="28" name="Retângulo 2">
            <a:extLst>
              <a:ext uri="{FF2B5EF4-FFF2-40B4-BE49-F238E27FC236}">
                <a16:creationId xmlns:a16="http://schemas.microsoft.com/office/drawing/2014/main" id="{37BCB690-1031-4579-93F6-07EAB0DC4FD9}"/>
              </a:ext>
            </a:extLst>
          </p:cNvPr>
          <p:cNvSpPr/>
          <p:nvPr/>
        </p:nvSpPr>
        <p:spPr>
          <a:xfrm>
            <a:off x="439704" y="1569419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/>
              <a:t>Scenario 5: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60% (600kW)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40% (400kW)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CutIn</a:t>
            </a:r>
            <a:r>
              <a:rPr lang="en-US" sz="1200" dirty="0"/>
              <a:t> = 16.666% of kVA (200kW)</a:t>
            </a:r>
          </a:p>
        </p:txBody>
      </p:sp>
      <p:sp>
        <p:nvSpPr>
          <p:cNvPr id="29" name="Retângulo 2">
            <a:extLst>
              <a:ext uri="{FF2B5EF4-FFF2-40B4-BE49-F238E27FC236}">
                <a16:creationId xmlns:a16="http://schemas.microsoft.com/office/drawing/2014/main" id="{91715445-F604-461A-A605-ECEF802F8B96}"/>
              </a:ext>
            </a:extLst>
          </p:cNvPr>
          <p:cNvSpPr/>
          <p:nvPr/>
        </p:nvSpPr>
        <p:spPr>
          <a:xfrm>
            <a:off x="5860395" y="17176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200" dirty="0"/>
              <a:t>Scenarios 1, 2, 3, 4, and 6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PminkvarMax</a:t>
            </a:r>
            <a:r>
              <a:rPr lang="en-US" sz="1200" dirty="0"/>
              <a:t> = -1</a:t>
            </a:r>
          </a:p>
          <a:p>
            <a:pPr lvl="1" algn="l"/>
            <a:r>
              <a:rPr lang="en-US" sz="1200" dirty="0"/>
              <a:t>%</a:t>
            </a:r>
            <a:r>
              <a:rPr lang="en-US" sz="1200" dirty="0" err="1"/>
              <a:t>PminNoVars</a:t>
            </a:r>
            <a:r>
              <a:rPr lang="en-US" sz="1200" dirty="0"/>
              <a:t> = -1</a:t>
            </a:r>
          </a:p>
        </p:txBody>
      </p:sp>
      <p:grpSp>
        <p:nvGrpSpPr>
          <p:cNvPr id="30" name="Agrupar 5">
            <a:extLst>
              <a:ext uri="{FF2B5EF4-FFF2-40B4-BE49-F238E27FC236}">
                <a16:creationId xmlns:a16="http://schemas.microsoft.com/office/drawing/2014/main" id="{442E3EB5-9E89-45EC-B6B0-9D8149F1BCE7}"/>
              </a:ext>
            </a:extLst>
          </p:cNvPr>
          <p:cNvGrpSpPr/>
          <p:nvPr/>
        </p:nvGrpSpPr>
        <p:grpSpPr>
          <a:xfrm>
            <a:off x="5735784" y="2789783"/>
            <a:ext cx="6507527" cy="2941688"/>
            <a:chOff x="-151922" y="2074195"/>
            <a:chExt cx="7272431" cy="34125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110ECC-C230-4C58-8699-F314A97BEC99}"/>
                </a:ext>
              </a:extLst>
            </p:cNvPr>
            <p:cNvSpPr/>
            <p:nvPr/>
          </p:nvSpPr>
          <p:spPr bwMode="auto">
            <a:xfrm>
              <a:off x="1315240" y="3163493"/>
              <a:ext cx="5327281" cy="1069249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Straight Arrow Connector 32">
              <a:extLst>
                <a:ext uri="{FF2B5EF4-FFF2-40B4-BE49-F238E27FC236}">
                  <a16:creationId xmlns:a16="http://schemas.microsoft.com/office/drawing/2014/main" id="{5A9A5D16-1C8B-4B7F-AA0F-AED3A8CA66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12154" y="2173404"/>
              <a:ext cx="0" cy="2229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3">
              <a:extLst>
                <a:ext uri="{FF2B5EF4-FFF2-40B4-BE49-F238E27FC236}">
                  <a16:creationId xmlns:a16="http://schemas.microsoft.com/office/drawing/2014/main" id="{23390394-66C0-458B-B3F0-6FFC57B138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937" y="4235469"/>
              <a:ext cx="664789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E48603D5-9FFE-4835-A079-3C5CEB67860C}"/>
                </a:ext>
              </a:extLst>
            </p:cNvPr>
            <p:cNvSpPr txBox="1"/>
            <p:nvPr/>
          </p:nvSpPr>
          <p:spPr>
            <a:xfrm>
              <a:off x="6799587" y="4188010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5" name="TextBox 35">
              <a:extLst>
                <a:ext uri="{FF2B5EF4-FFF2-40B4-BE49-F238E27FC236}">
                  <a16:creationId xmlns:a16="http://schemas.microsoft.com/office/drawing/2014/main" id="{7C927E2F-1549-4525-948E-A59A439FFF39}"/>
                </a:ext>
              </a:extLst>
            </p:cNvPr>
            <p:cNvSpPr txBox="1"/>
            <p:nvPr/>
          </p:nvSpPr>
          <p:spPr>
            <a:xfrm>
              <a:off x="-151922" y="2074195"/>
              <a:ext cx="3449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1494A2D2-DF51-40B3-87A5-13129FD3771A}"/>
                </a:ext>
              </a:extLst>
            </p:cNvPr>
            <p:cNvSpPr txBox="1"/>
            <p:nvPr/>
          </p:nvSpPr>
          <p:spPr>
            <a:xfrm>
              <a:off x="886276" y="4466660"/>
              <a:ext cx="8579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%</a:t>
              </a:r>
              <a:r>
                <a:rPr lang="en-US" dirty="0" err="1"/>
                <a:t>CutIn</a:t>
              </a:r>
              <a:endParaRPr lang="en-US" dirty="0"/>
            </a:p>
          </p:txBody>
        </p:sp>
        <p:cxnSp>
          <p:nvCxnSpPr>
            <p:cNvPr id="37" name="Straight Connector 37">
              <a:extLst>
                <a:ext uri="{FF2B5EF4-FFF2-40B4-BE49-F238E27FC236}">
                  <a16:creationId xmlns:a16="http://schemas.microsoft.com/office/drawing/2014/main" id="{EA391859-F49C-41EB-A0DC-2118BD9817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40" y="2893461"/>
              <a:ext cx="0" cy="163310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40">
              <a:extLst>
                <a:ext uri="{FF2B5EF4-FFF2-40B4-BE49-F238E27FC236}">
                  <a16:creationId xmlns:a16="http://schemas.microsoft.com/office/drawing/2014/main" id="{8F4CBD3A-36D9-45F7-9538-C19DEF0EF5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62735" y="3164714"/>
              <a:ext cx="187031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41">
              <a:extLst>
                <a:ext uri="{FF2B5EF4-FFF2-40B4-BE49-F238E27FC236}">
                  <a16:creationId xmlns:a16="http://schemas.microsoft.com/office/drawing/2014/main" id="{DF68674D-224B-482B-BEF2-1791E801E62F}"/>
                </a:ext>
              </a:extLst>
            </p:cNvPr>
            <p:cNvSpPr txBox="1"/>
            <p:nvPr/>
          </p:nvSpPr>
          <p:spPr>
            <a:xfrm>
              <a:off x="6228969" y="2932423"/>
              <a:ext cx="804206" cy="321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kvarMax</a:t>
              </a:r>
              <a:endParaRPr lang="en-US" sz="1200" dirty="0"/>
            </a:p>
          </p:txBody>
        </p:sp>
        <p:sp>
          <p:nvSpPr>
            <p:cNvPr id="40" name="Right Brace 42">
              <a:extLst>
                <a:ext uri="{FF2B5EF4-FFF2-40B4-BE49-F238E27FC236}">
                  <a16:creationId xmlns:a16="http://schemas.microsoft.com/office/drawing/2014/main" id="{4C1CF979-F4DD-4228-A1B3-A35C6272B311}"/>
                </a:ext>
              </a:extLst>
            </p:cNvPr>
            <p:cNvSpPr/>
            <p:nvPr/>
          </p:nvSpPr>
          <p:spPr bwMode="auto">
            <a:xfrm rot="5400000">
              <a:off x="661381" y="4479083"/>
              <a:ext cx="285664" cy="1038688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ight Brace 43">
              <a:extLst>
                <a:ext uri="{FF2B5EF4-FFF2-40B4-BE49-F238E27FC236}">
                  <a16:creationId xmlns:a16="http://schemas.microsoft.com/office/drawing/2014/main" id="{CAF4E05C-6BFC-4397-843C-4EF9918AA159}"/>
                </a:ext>
              </a:extLst>
            </p:cNvPr>
            <p:cNvSpPr/>
            <p:nvPr/>
          </p:nvSpPr>
          <p:spPr bwMode="auto">
            <a:xfrm rot="5400000">
              <a:off x="3845479" y="2345878"/>
              <a:ext cx="285664" cy="528948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19075" marR="0" indent="-219075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4">
              <a:extLst>
                <a:ext uri="{FF2B5EF4-FFF2-40B4-BE49-F238E27FC236}">
                  <a16:creationId xmlns:a16="http://schemas.microsoft.com/office/drawing/2014/main" id="{59CA6105-0CA3-4456-83BE-51D553B778D7}"/>
                </a:ext>
              </a:extLst>
            </p:cNvPr>
            <p:cNvSpPr txBox="1"/>
            <p:nvPr/>
          </p:nvSpPr>
          <p:spPr>
            <a:xfrm>
              <a:off x="319561" y="5148202"/>
              <a:ext cx="969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OFF</a:t>
              </a:r>
            </a:p>
          </p:txBody>
        </p:sp>
        <p:sp>
          <p:nvSpPr>
            <p:cNvPr id="43" name="TextBox 45">
              <a:extLst>
                <a:ext uri="{FF2B5EF4-FFF2-40B4-BE49-F238E27FC236}">
                  <a16:creationId xmlns:a16="http://schemas.microsoft.com/office/drawing/2014/main" id="{495279FA-3118-431E-A939-1AC955C128F9}"/>
                </a:ext>
              </a:extLst>
            </p:cNvPr>
            <p:cNvSpPr txBox="1"/>
            <p:nvPr/>
          </p:nvSpPr>
          <p:spPr>
            <a:xfrm>
              <a:off x="3570195" y="5109120"/>
              <a:ext cx="866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Inv. ON</a:t>
              </a:r>
            </a:p>
          </p:txBody>
        </p:sp>
        <p:cxnSp>
          <p:nvCxnSpPr>
            <p:cNvPr id="44" name="Straight Connector 46">
              <a:extLst>
                <a:ext uri="{FF2B5EF4-FFF2-40B4-BE49-F238E27FC236}">
                  <a16:creationId xmlns:a16="http://schemas.microsoft.com/office/drawing/2014/main" id="{F0729857-658D-45B0-ACF5-A265DE5AF4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15240" y="3163493"/>
              <a:ext cx="534807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93311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able, snow, skiing, covered&#10;&#10;Description automatically generated">
            <a:extLst>
              <a:ext uri="{FF2B5EF4-FFF2-40B4-BE49-F238E27FC236}">
                <a16:creationId xmlns:a16="http://schemas.microsoft.com/office/drawing/2014/main" id="{579B7164-F016-4969-9557-84B3B0113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" y="1087014"/>
            <a:ext cx="5613791" cy="363936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B3BCE1-0245-4F15-B4DD-95834E21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Results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660852-40FC-4841-B055-0DECA4530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38962"/>
              </p:ext>
            </p:extLst>
          </p:nvPr>
        </p:nvGraphicFramePr>
        <p:xfrm>
          <a:off x="5178669" y="669857"/>
          <a:ext cx="6883400" cy="368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17042626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78801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43864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21247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5340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751861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67499937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8167416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4226385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64312176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PminNoVars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PminkvarLimit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 Abs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317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615016"/>
                  </a:ext>
                </a:extLst>
              </a:tr>
            </a:tbl>
          </a:graphicData>
        </a:graphic>
      </p:graphicFrame>
      <p:pic>
        <p:nvPicPr>
          <p:cNvPr id="12" name="Picture 11" descr="A picture containing photo, sitting, white, large&#10;&#10;Description automatically generated">
            <a:extLst>
              <a:ext uri="{FF2B5EF4-FFF2-40B4-BE49-F238E27FC236}">
                <a16:creationId xmlns:a16="http://schemas.microsoft.com/office/drawing/2014/main" id="{055EA39C-BD08-4D33-B3C6-531EA7AD6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658" y="1119798"/>
            <a:ext cx="5541824" cy="36065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3F1C8C-66E6-4C80-8EA7-90CE38A01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246" y="4776908"/>
            <a:ext cx="2414649" cy="1411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F900662-C23E-4395-B1AC-BAF9538A8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818" y="6295159"/>
            <a:ext cx="3788847" cy="146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C1F8-52B4-4077-A536-26B5AD195B1A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H="1" flipV="1">
            <a:off x="3906997" y="4520540"/>
            <a:ext cx="1871524" cy="97565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66AF3E-B309-4206-8072-CBF904B76CAC}"/>
              </a:ext>
            </a:extLst>
          </p:cNvPr>
          <p:cNvSpPr txBox="1"/>
          <p:nvPr/>
        </p:nvSpPr>
        <p:spPr>
          <a:xfrm>
            <a:off x="3906983" y="5496196"/>
            <a:ext cx="37430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Results are equal to the curve defined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42F65E-03D5-43E2-BB09-415A8ABF5AB9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 bwMode="auto">
          <a:xfrm flipV="1">
            <a:off x="7650059" y="5482526"/>
            <a:ext cx="1280187" cy="1983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3ACCC7-8A13-45EE-9D2B-58313646E7FF}"/>
              </a:ext>
            </a:extLst>
          </p:cNvPr>
          <p:cNvSpPr txBox="1"/>
          <p:nvPr/>
        </p:nvSpPr>
        <p:spPr>
          <a:xfrm>
            <a:off x="6321631" y="2553758"/>
            <a:ext cx="94442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Zoom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58289F-C6CF-4896-A9ED-D021602E2E34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flipH="1">
            <a:off x="3206340" y="2923090"/>
            <a:ext cx="3587504" cy="122811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8FC454-F8E5-4DDD-9577-75E0AC5A4097}"/>
              </a:ext>
            </a:extLst>
          </p:cNvPr>
          <p:cNvSpPr txBox="1"/>
          <p:nvPr/>
        </p:nvSpPr>
        <p:spPr>
          <a:xfrm>
            <a:off x="135231" y="4775239"/>
            <a:ext cx="271420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is not exceeded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 priority needed</a:t>
            </a:r>
          </a:p>
        </p:txBody>
      </p:sp>
    </p:spTree>
    <p:extLst>
      <p:ext uri="{BB962C8B-B14F-4D97-AF65-F5344CB8AC3E}">
        <p14:creationId xmlns:p14="http://schemas.microsoft.com/office/powerpoint/2010/main" val="287696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6DE8E6F-481D-4E34-AAD8-0BA86F65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246" y="4776908"/>
            <a:ext cx="2414649" cy="1411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3EBA0E-ECB2-4ABF-A1A5-5EE93760D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818" y="6295159"/>
            <a:ext cx="3788847" cy="1464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7435DB2-E13D-4C7B-AF89-6DB49202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3BDBC4-D2D5-4266-AC4F-896224E84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83109"/>
              </p:ext>
            </p:extLst>
          </p:nvPr>
        </p:nvGraphicFramePr>
        <p:xfrm>
          <a:off x="4979865" y="545783"/>
          <a:ext cx="6883400" cy="368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42815441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784674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449264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306033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62178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64550146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11344494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161771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32471457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350974302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 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PF Priority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PminNoVars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PminkvarLimit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 Abs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kvar Max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9461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45670"/>
                  </a:ext>
                </a:extLst>
              </a:tr>
            </a:tbl>
          </a:graphicData>
        </a:graphic>
      </p:graphicFrame>
      <p:pic>
        <p:nvPicPr>
          <p:cNvPr id="7" name="Picture 6" descr="A picture containing snow, table, skiing, covered&#10;&#10;Description automatically generated">
            <a:extLst>
              <a:ext uri="{FF2B5EF4-FFF2-40B4-BE49-F238E27FC236}">
                <a16:creationId xmlns:a16="http://schemas.microsoft.com/office/drawing/2014/main" id="{FDE44B9E-EEBA-4F36-8E8B-685EAE6D99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5" y="987175"/>
            <a:ext cx="5563221" cy="3606584"/>
          </a:xfrm>
          <a:prstGeom prst="rect">
            <a:avLst/>
          </a:prstGeom>
        </p:spPr>
      </p:pic>
      <p:pic>
        <p:nvPicPr>
          <p:cNvPr id="9" name="Picture 8" descr="A picture containing photo, sitting, white, large&#10;&#10;Description automatically generated">
            <a:extLst>
              <a:ext uri="{FF2B5EF4-FFF2-40B4-BE49-F238E27FC236}">
                <a16:creationId xmlns:a16="http://schemas.microsoft.com/office/drawing/2014/main" id="{B464E68A-4EFD-47D4-AF16-7EBA29FE84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41" y="987175"/>
            <a:ext cx="5541824" cy="360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AF320-9228-494B-B018-FD79CA27C00B}"/>
              </a:ext>
            </a:extLst>
          </p:cNvPr>
          <p:cNvSpPr txBox="1"/>
          <p:nvPr/>
        </p:nvSpPr>
        <p:spPr>
          <a:xfrm>
            <a:off x="135231" y="4775239"/>
            <a:ext cx="2076402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Notes:</a:t>
            </a:r>
          </a:p>
          <a:p>
            <a:pPr marL="285750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is exceeded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 priority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Q decreases</a:t>
            </a:r>
          </a:p>
          <a:p>
            <a:pPr marL="742950" lvl="1" indent="-2857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PF increases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44128F-8E46-4D06-A825-A0A7462DC245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H="1" flipV="1">
            <a:off x="5462649" y="3016332"/>
            <a:ext cx="157534" cy="200089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6C3CD9-9C93-431C-A510-334E0DE80DE6}"/>
              </a:ext>
            </a:extLst>
          </p:cNvPr>
          <p:cNvSpPr txBox="1"/>
          <p:nvPr/>
        </p:nvSpPr>
        <p:spPr>
          <a:xfrm>
            <a:off x="3748645" y="5017224"/>
            <a:ext cx="3743076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kVA exceeded. Q needs to decrease in magnitude to have KVA and active power desired. Therefore, the PF increases in magnitude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41BA8-5120-4022-A98F-27B6C443B099}"/>
              </a:ext>
            </a:extLst>
          </p:cNvPr>
          <p:cNvCxnSpPr>
            <a:cxnSpLocks/>
          </p:cNvCxnSpPr>
          <p:nvPr/>
        </p:nvCxnSpPr>
        <p:spPr bwMode="auto">
          <a:xfrm flipV="1">
            <a:off x="6951023" y="4275119"/>
            <a:ext cx="4476998" cy="147253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58731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owerPoint Theme">
  <a:themeElements>
    <a:clrScheme name="Custom 2">
      <a:dk1>
        <a:srgbClr val="000000"/>
      </a:dk1>
      <a:lt1>
        <a:srgbClr val="FFFFFF"/>
      </a:lt1>
      <a:dk2>
        <a:srgbClr val="0043C8"/>
      </a:dk2>
      <a:lt2>
        <a:srgbClr val="929292"/>
      </a:lt2>
      <a:accent1>
        <a:srgbClr val="00B0F0"/>
      </a:accent1>
      <a:accent2>
        <a:srgbClr val="287A3D"/>
      </a:accent2>
      <a:accent3>
        <a:srgbClr val="F27B04"/>
      </a:accent3>
      <a:accent4>
        <a:srgbClr val="0070C0"/>
      </a:accent4>
      <a:accent5>
        <a:srgbClr val="C54343"/>
      </a:accent5>
      <a:accent6>
        <a:srgbClr val="2FC7C3"/>
      </a:accent6>
      <a:hlink>
        <a:srgbClr val="0070C0"/>
      </a:hlink>
      <a:folHlink>
        <a:srgbClr val="E05428"/>
      </a:folHlink>
    </a:clrScheme>
    <a:fontScheme name="EPRI 2019 PP Font Them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rtl="0" eaLnBrk="0" fontAlgn="base" latinLnBrk="0" hangingPunct="0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19075" marR="0" indent="-219075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spcBef>
            <a:spcPts val="0"/>
          </a:spcBef>
          <a:defRPr sz="180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B04359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D4B0B5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A432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5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4FE3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6">
        <a:dk1>
          <a:srgbClr val="000000"/>
        </a:dk1>
        <a:lt1>
          <a:srgbClr val="FFFFFF"/>
        </a:lt1>
        <a:dk2>
          <a:srgbClr val="0013C5"/>
        </a:dk2>
        <a:lt2>
          <a:srgbClr val="B2B2B2"/>
        </a:lt2>
        <a:accent1>
          <a:srgbClr val="A50021"/>
        </a:accent1>
        <a:accent2>
          <a:srgbClr val="006699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5C8A"/>
        </a:accent6>
        <a:hlink>
          <a:srgbClr val="FF993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0 PowerPoint Template-Widescreen_FINAL.pptx" id="{C9925E8C-8F94-4417-B00F-C993D203DE4D}" vid="{F358A721-6DE9-4F00-A524-5E25FE412D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9d4eb815-23ed-48d9-b0c1-2b9ce0016f4e">EPRI PowerPoint Template</Category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7101F030D76349B9BDDCB7E839049A" ma:contentTypeVersion="1" ma:contentTypeDescription="Create a new document." ma:contentTypeScope="" ma:versionID="734fc11b70f2696fea1b768389187637">
  <xsd:schema xmlns:xsd="http://www.w3.org/2001/XMLSchema" xmlns:xs="http://www.w3.org/2001/XMLSchema" xmlns:p="http://schemas.microsoft.com/office/2006/metadata/properties" xmlns:ns2="9d4eb815-23ed-48d9-b0c1-2b9ce0016f4e" targetNamespace="http://schemas.microsoft.com/office/2006/metadata/properties" ma:root="true" ma:fieldsID="2b4a09c436e99444c649b2400fdb07dc" ns2:_="">
    <xsd:import namespace="9d4eb815-23ed-48d9-b0c1-2b9ce0016f4e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eb815-23ed-48d9-b0c1-2b9ce0016f4e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EPRI PowerPoint Template"/>
          <xsd:enumeration value="Design Templates"/>
          <xsd:enumeration value="EPRI Letterhead"/>
          <xsd:enumeration value="Events, Conferences, Meetings"/>
          <xsd:enumeration value="Miscellaneou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E07810-A7D8-4B3A-A78F-4052749F24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521A8B-3986-40B6-95DF-B5A721DA9604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8FDBBD-CE4F-4A8C-8C02-158CA41BCB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eb815-23ed-48d9-b0c1-2b9ce0016f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 PowerPoint Template-Widescreen_v2.1</Template>
  <TotalTime>2555</TotalTime>
  <Words>583</Words>
  <Application>Microsoft Office PowerPoint</Application>
  <PresentationFormat>Widescreen</PresentationFormat>
  <Paragraphs>225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Wingdings</vt:lpstr>
      <vt:lpstr>2019 PowerPoint Theme</vt:lpstr>
      <vt:lpstr>InvControl2’s Watt-pf mode validation </vt:lpstr>
      <vt:lpstr>Agenda</vt:lpstr>
      <vt:lpstr>New properties of InvControl2</vt:lpstr>
      <vt:lpstr>Watt-pf curve </vt:lpstr>
      <vt:lpstr>DSS script</vt:lpstr>
      <vt:lpstr>Scenarios</vt:lpstr>
      <vt:lpstr>Scenarios</vt:lpstr>
      <vt:lpstr>Scenario 1 Results</vt:lpstr>
      <vt:lpstr>Scenario 2 Results</vt:lpstr>
      <vt:lpstr>Scenario 3 Results</vt:lpstr>
      <vt:lpstr>Scenario 4 Results</vt:lpstr>
      <vt:lpstr>Scenario 5 Results</vt:lpstr>
      <vt:lpstr>Scenario 6 Results</vt:lpstr>
      <vt:lpstr>PowerPoint Presentation</vt:lpstr>
    </vt:vector>
  </TitlesOfParts>
  <Company>Electric Power Research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Version 2.1</dc:subject>
  <dc:creator>Radatz, Paulo</dc:creator>
  <dc:description>© 2020 Electric Power Research Institute, Inc. All rights reserved.</dc:description>
  <cp:lastModifiedBy>Radatz, Paulo</cp:lastModifiedBy>
  <cp:revision>18</cp:revision>
  <cp:lastPrinted>2014-11-24T20:31:07Z</cp:lastPrinted>
  <dcterms:created xsi:type="dcterms:W3CDTF">2020-01-30T15:32:38Z</dcterms:created>
  <dcterms:modified xsi:type="dcterms:W3CDTF">2020-03-05T19:37:18Z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0x010100D67101F030D76349B9BDDCB7E839049A</vt:lpwstr>
  </property>
</Properties>
</file>