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4"/>
  </p:sldMasterIdLst>
  <p:notesMasterIdLst>
    <p:notesMasterId r:id="rId25"/>
  </p:notesMasterIdLst>
  <p:sldIdLst>
    <p:sldId id="445" r:id="rId5"/>
    <p:sldId id="461" r:id="rId6"/>
    <p:sldId id="462" r:id="rId7"/>
    <p:sldId id="476" r:id="rId8"/>
    <p:sldId id="463" r:id="rId9"/>
    <p:sldId id="464" r:id="rId10"/>
    <p:sldId id="298" r:id="rId11"/>
    <p:sldId id="496" r:id="rId12"/>
    <p:sldId id="495" r:id="rId13"/>
    <p:sldId id="493" r:id="rId14"/>
    <p:sldId id="484" r:id="rId15"/>
    <p:sldId id="488" r:id="rId16"/>
    <p:sldId id="489" r:id="rId17"/>
    <p:sldId id="490" r:id="rId18"/>
    <p:sldId id="491" r:id="rId19"/>
    <p:sldId id="492" r:id="rId20"/>
    <p:sldId id="479" r:id="rId21"/>
    <p:sldId id="477" r:id="rId22"/>
    <p:sldId id="339" r:id="rId23"/>
    <p:sldId id="494" r:id="rId24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tie McEntee" initials="CM" lastIdx="1" clrIdx="0">
    <p:extLst>
      <p:ext uri="{19B8F6BF-5375-455C-9EA6-DF929625EA0E}">
        <p15:presenceInfo xmlns:p15="http://schemas.microsoft.com/office/powerpoint/2012/main" userId="a600e10eb9596a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5195D3"/>
    <a:srgbClr val="5B9BD5"/>
    <a:srgbClr val="5D7F9D"/>
    <a:srgbClr val="F3FBFF"/>
    <a:srgbClr val="E4F6FE"/>
    <a:srgbClr val="D5F0F9"/>
    <a:srgbClr val="AAD2E9"/>
    <a:srgbClr val="FFEB99"/>
    <a:srgbClr val="E6C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6366" autoAdjust="0"/>
  </p:normalViewPr>
  <p:slideViewPr>
    <p:cSldViewPr snapToGrid="0">
      <p:cViewPr varScale="1">
        <p:scale>
          <a:sx n="72" d="100"/>
          <a:sy n="72" d="100"/>
        </p:scale>
        <p:origin x="11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183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r">
              <a:defRPr sz="1200"/>
            </a:lvl1pPr>
          </a:lstStyle>
          <a:p>
            <a:fld id="{21D603EA-85D6-422C-AB10-17A2A7923832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50" tIns="45825" rIns="91650" bIns="4582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59" y="4474689"/>
            <a:ext cx="5607684" cy="3659661"/>
          </a:xfrm>
          <a:prstGeom prst="rect">
            <a:avLst/>
          </a:prstGeom>
        </p:spPr>
        <p:txBody>
          <a:bodyPr vert="horz" lIns="91650" tIns="45825" rIns="91650" bIns="458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183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r">
              <a:defRPr sz="1200"/>
            </a:lvl1pPr>
          </a:lstStyle>
          <a:p>
            <a:fld id="{6DE649CB-0B81-4204-A849-0379B10D6E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21BF82F3-F2C0-4841-AFB9-E8AAB6A7629E}" type="slidenum">
              <a:rPr lang="en-US" altLang="en-US" sz="1200">
                <a:solidFill>
                  <a:schemeClr val="tx1"/>
                </a:solidFill>
              </a:rPr>
              <a:pPr/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5325"/>
            <a:ext cx="4649788" cy="3486150"/>
          </a:xfrm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8991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8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78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B9F22986-7265-46AE-9AC9-E27BCE045C40}" type="slidenum">
              <a:rPr lang="en-US" altLang="en-US" sz="1200">
                <a:solidFill>
                  <a:schemeClr val="tx1"/>
                </a:solidFill>
              </a:rPr>
              <a:pPr/>
              <a:t>16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34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A1DAEB54-13AF-4ED4-A9D7-DA76DBD928E1}" type="slidenum">
              <a:rPr lang="en-US" altLang="en-US" sz="1200">
                <a:solidFill>
                  <a:schemeClr val="tx1"/>
                </a:solidFill>
              </a:rPr>
              <a:pPr/>
              <a:t>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66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66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4670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247206B5-C256-4B24-B22D-F27A31C75CC4}" type="slidenum">
              <a:rPr lang="en-US" altLang="en-US" sz="1200">
                <a:solidFill>
                  <a:schemeClr val="tx1"/>
                </a:solidFill>
              </a:rPr>
              <a:pPr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67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5325"/>
            <a:ext cx="4649788" cy="3486150"/>
          </a:xfrm>
          <a:ln/>
        </p:spPr>
      </p:sp>
      <p:sp>
        <p:nvSpPr>
          <p:cNvPr id="267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03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157F4D3-F37E-445F-A73B-B2EEAEEC5D15}" type="slidenum">
              <a:rPr lang="en-US" altLang="en-US" sz="1200">
                <a:solidFill>
                  <a:schemeClr val="tx1"/>
                </a:solidFill>
              </a:rPr>
              <a:pPr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68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68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191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D695BE7B-3E95-4FE6-ACB5-6B5F90A76885}" type="slidenum">
              <a:rPr lang="en-US" altLang="en-US" sz="1200">
                <a:solidFill>
                  <a:schemeClr val="tx1"/>
                </a:solidFill>
              </a:rPr>
              <a:pPr/>
              <a:t>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70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70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7041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8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78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B9F22986-7265-46AE-9AC9-E27BCE045C40}" type="slidenum">
              <a:rPr lang="en-US" altLang="en-US" sz="1200">
                <a:solidFill>
                  <a:schemeClr val="tx1"/>
                </a:solidFill>
              </a:rPr>
              <a:pPr/>
              <a:t>12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830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8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78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B9F22986-7265-46AE-9AC9-E27BCE045C40}" type="slidenum">
              <a:rPr lang="en-US" altLang="en-US" sz="1200">
                <a:solidFill>
                  <a:schemeClr val="tx1"/>
                </a:solidFill>
              </a:rPr>
              <a:pPr/>
              <a:t>13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994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8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78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B9F22986-7265-46AE-9AC9-E27BCE045C40}" type="slidenum">
              <a:rPr lang="en-US" altLang="en-US" sz="1200">
                <a:solidFill>
                  <a:schemeClr val="tx1"/>
                </a:solidFill>
              </a:rPr>
              <a:pPr/>
              <a:t>14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502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8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78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B9F22986-7265-46AE-9AC9-E27BCE045C40}" type="slidenum">
              <a:rPr lang="en-US" altLang="en-US" sz="1200">
                <a:solidFill>
                  <a:schemeClr val="tx1"/>
                </a:solidFill>
              </a:rPr>
              <a:pPr/>
              <a:t>15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892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PR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  <a:ln>
            <a:noFill/>
          </a:ln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  <a:ln>
            <a:noFill/>
          </a:ln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2018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3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95360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624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591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4640" y="822960"/>
            <a:ext cx="3474720" cy="213770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65760" y="3200400"/>
            <a:ext cx="8412480" cy="1371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3000" b="1" dirty="0">
                <a:solidFill>
                  <a:schemeClr val="tx2"/>
                </a:solidFill>
              </a:rPr>
              <a:t>Together…Shaping the Future of Electricity</a:t>
            </a:r>
          </a:p>
        </p:txBody>
      </p:sp>
    </p:spTree>
    <p:extLst>
      <p:ext uri="{BB962C8B-B14F-4D97-AF65-F5344CB8AC3E}">
        <p14:creationId xmlns:p14="http://schemas.microsoft.com/office/powerpoint/2010/main" val="163793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NV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2018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5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E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2018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0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U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2018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9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D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2018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0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95360" cy="73152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005840"/>
            <a:ext cx="8595360" cy="53949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9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920240"/>
            <a:ext cx="8412480" cy="1371600"/>
          </a:xfrm>
        </p:spPr>
        <p:txBody>
          <a:bodyPr anchor="t"/>
          <a:lstStyle>
            <a:lvl1pPr algn="ctr">
              <a:defRPr sz="3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383280"/>
            <a:ext cx="8412480" cy="155448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326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005840"/>
            <a:ext cx="4206240" cy="53949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05840"/>
            <a:ext cx="4206240" cy="53949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880"/>
            <a:ext cx="8595360" cy="7315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005840"/>
            <a:ext cx="4206240" cy="639762"/>
          </a:xfrm>
        </p:spPr>
        <p:txBody>
          <a:bodyPr anchor="b"/>
          <a:lstStyle>
            <a:lvl1pPr marL="0" indent="0">
              <a:buNone/>
              <a:defRPr sz="20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1737360"/>
            <a:ext cx="4206240" cy="46634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005840"/>
            <a:ext cx="4206240" cy="639762"/>
          </a:xfrm>
        </p:spPr>
        <p:txBody>
          <a:bodyPr anchor="b"/>
          <a:lstStyle>
            <a:lvl1pPr marL="0" indent="0">
              <a:buNone/>
              <a:defRPr sz="20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39" y="1737360"/>
            <a:ext cx="4206240" cy="46634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0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Text Box 36"/>
          <p:cNvSpPr txBox="1">
            <a:spLocks noChangeArrowheads="1"/>
          </p:cNvSpPr>
          <p:nvPr/>
        </p:nvSpPr>
        <p:spPr bwMode="auto">
          <a:xfrm>
            <a:off x="182880" y="6473711"/>
            <a:ext cx="6080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fld id="{324FBA8B-C479-4BF9-A515-8ED623D42A4A}" type="slidenum">
              <a:rPr lang="en-US" sz="800">
                <a:solidFill>
                  <a:schemeClr val="bg1">
                    <a:lumMod val="50000"/>
                  </a:schemeClr>
                </a:solidFill>
              </a:rPr>
              <a:pPr algn="l">
                <a:spcBef>
                  <a:spcPts val="0"/>
                </a:spcBef>
              </a:p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" y="182563"/>
            <a:ext cx="85953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" y="1005840"/>
            <a:ext cx="8595360" cy="539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274320" y="6446520"/>
            <a:ext cx="85953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D1D1D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 Box 47"/>
          <p:cNvSpPr txBox="1">
            <a:spLocks noChangeArrowheads="1"/>
          </p:cNvSpPr>
          <p:nvPr userDrawn="1"/>
        </p:nvSpPr>
        <p:spPr bwMode="auto">
          <a:xfrm>
            <a:off x="3190081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2018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315200" y="6492240"/>
            <a:ext cx="1554480" cy="28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2" r:id="rId2"/>
    <p:sldLayoutId id="2147483673" r:id="rId3"/>
    <p:sldLayoutId id="2147483674" r:id="rId4"/>
    <p:sldLayoutId id="214748367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7" r:id="rId12"/>
  </p:sldLayoutIdLst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173038" indent="-17303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15938" indent="-228600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2pPr>
      <a:lvl3pPr marL="798513" indent="-16668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3pPr>
      <a:lvl4pPr marL="1196975" indent="-22383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1487488" indent="-174625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446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6pPr>
      <a:lvl7pPr marL="24018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7pPr>
      <a:lvl8pPr marL="28590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8pPr>
      <a:lvl9pPr marL="33162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1484393" y="1817370"/>
            <a:ext cx="3429000" cy="1988820"/>
          </a:xfrm>
        </p:spPr>
        <p:txBody>
          <a:bodyPr/>
          <a:lstStyle/>
          <a:p>
            <a:r>
              <a:rPr lang="en-US" dirty="0"/>
              <a:t>Scripting Basics</a:t>
            </a:r>
          </a:p>
        </p:txBody>
      </p:sp>
    </p:spTree>
    <p:extLst>
      <p:ext uri="{BB962C8B-B14F-4D97-AF65-F5344CB8AC3E}">
        <p14:creationId xmlns:p14="http://schemas.microsoft.com/office/powerpoint/2010/main" val="34583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BBBA-4C73-4C96-B911-10B01D59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and 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0822B-3CA6-49B7-8548-55AE0E0C2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Use tagged parameters for readability and to avoid mistakes</a:t>
            </a:r>
          </a:p>
          <a:p>
            <a:pPr>
              <a:spcAft>
                <a:spcPts val="1200"/>
              </a:spcAft>
            </a:pPr>
            <a:r>
              <a:rPr lang="en-US" dirty="0"/>
              <a:t>When in doubt, define more arguments rather than less</a:t>
            </a:r>
          </a:p>
          <a:p>
            <a:pPr>
              <a:spcAft>
                <a:spcPts val="1200"/>
              </a:spcAft>
            </a:pPr>
            <a:r>
              <a:rPr lang="en-US" dirty="0"/>
              <a:t>Check </a:t>
            </a:r>
            <a:r>
              <a:rPr lang="en-US" dirty="0" err="1"/>
              <a:t>OpenDSS</a:t>
            </a:r>
            <a:r>
              <a:rPr lang="en-US" dirty="0"/>
              <a:t> help to see what arguments are available with each command</a:t>
            </a:r>
          </a:p>
          <a:p>
            <a:pPr>
              <a:spcAft>
                <a:spcPts val="1200"/>
              </a:spcAft>
            </a:pPr>
            <a:r>
              <a:rPr lang="en-US" dirty="0"/>
              <a:t>Check </a:t>
            </a:r>
            <a:r>
              <a:rPr lang="en-US" dirty="0" err="1"/>
              <a:t>OpenDSS</a:t>
            </a:r>
            <a:r>
              <a:rPr lang="en-US" dirty="0"/>
              <a:t> help for the correct units to use</a:t>
            </a:r>
          </a:p>
          <a:p>
            <a:pPr>
              <a:spcAft>
                <a:spcPts val="1200"/>
              </a:spcAft>
            </a:pPr>
            <a:r>
              <a:rPr lang="en-US" dirty="0"/>
              <a:t>Use “Show kV base Mismatch” to check that voltages are defined correctly</a:t>
            </a:r>
          </a:p>
          <a:p>
            <a:pPr>
              <a:spcAft>
                <a:spcPts val="1200"/>
              </a:spcAft>
            </a:pPr>
            <a:r>
              <a:rPr lang="en-US" dirty="0"/>
              <a:t>Use “dump” to check that parameters are what you expected</a:t>
            </a:r>
          </a:p>
        </p:txBody>
      </p:sp>
    </p:spTree>
    <p:extLst>
      <p:ext uri="{BB962C8B-B14F-4D97-AF65-F5344CB8AC3E}">
        <p14:creationId xmlns:p14="http://schemas.microsoft.com/office/powerpoint/2010/main" val="567118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73D62-9C14-414C-B22F-3414D032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Large Circuit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0452D8-8AAD-4DB8-8C69-92567B4A4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78" y="762557"/>
            <a:ext cx="6427304" cy="56159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2FB48F-4F57-4E21-8523-5F2F3959F891}"/>
              </a:ext>
            </a:extLst>
          </p:cNvPr>
          <p:cNvSpPr txBox="1"/>
          <p:nvPr/>
        </p:nvSpPr>
        <p:spPr>
          <a:xfrm>
            <a:off x="4797288" y="1093967"/>
            <a:ext cx="363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IEEE 8500-Node Test Feeder</a:t>
            </a:r>
          </a:p>
        </p:txBody>
      </p:sp>
    </p:spTree>
    <p:extLst>
      <p:ext uri="{BB962C8B-B14F-4D97-AF65-F5344CB8AC3E}">
        <p14:creationId xmlns:p14="http://schemas.microsoft.com/office/powerpoint/2010/main" val="2039977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Scripts for Large Circuits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>
          <a:xfrm>
            <a:off x="274320" y="914083"/>
            <a:ext cx="8595360" cy="5486717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For small circuits, it is often sufficient to put all the code in a single file</a:t>
            </a:r>
          </a:p>
          <a:p>
            <a:r>
              <a:rPr lang="en-US" altLang="en-US" sz="2000" dirty="0"/>
              <a:t>When you have large circuit models, a more organized approach is recommended</a:t>
            </a:r>
          </a:p>
          <a:p>
            <a:r>
              <a:rPr lang="en-US" altLang="en-US" sz="2000" dirty="0"/>
              <a:t>Make a separate folder for each circuit with these files:</a:t>
            </a:r>
          </a:p>
          <a:p>
            <a:pPr marL="0" indent="0">
              <a:buNone/>
            </a:pPr>
            <a:endParaRPr lang="en-US" altLang="en-US" sz="2000" dirty="0"/>
          </a:p>
          <a:p>
            <a:pPr lvl="1"/>
            <a:endParaRPr lang="en-US" altLang="en-US" sz="1800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D86BD92-DA92-4ABC-845B-8E7695C6C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452" y="2605710"/>
            <a:ext cx="2228850" cy="27699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dirty="0" err="1">
                <a:solidFill>
                  <a:schemeClr val="bg1"/>
                </a:solidFill>
              </a:rPr>
              <a:t>Run_Master.DSS</a:t>
            </a:r>
            <a:endParaRPr lang="en-US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813822C-CD09-42D3-B438-E9EA85AAA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752" y="2948610"/>
            <a:ext cx="2228850" cy="27699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</a:rPr>
              <a:t>Master.DSS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C897BC0-92F0-4EED-BF64-824644290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334866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LineCodes.DSS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88535F8-ED67-4C26-961B-C4C12B344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369156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WireData.DSS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67CBCFC4-EA0F-4E6E-AB6D-9581D1453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397731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LineGeometry.DSS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6FBC886F-4E8D-492D-9C61-CD1442397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432021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Spectrum.DSS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914B88A6-4253-4649-AF3E-C8A217D9E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460596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LoadShape.DSS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A1B4FCF9-FA30-4524-9E89-AEB755D22C7B}"/>
              </a:ext>
            </a:extLst>
          </p:cNvPr>
          <p:cNvSpPr>
            <a:spLocks/>
          </p:cNvSpPr>
          <p:nvPr/>
        </p:nvSpPr>
        <p:spPr bwMode="auto">
          <a:xfrm>
            <a:off x="6642652" y="3348659"/>
            <a:ext cx="171450" cy="154305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DE5F44BA-26E1-4A04-95E2-FDAF3969E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552" y="3920160"/>
            <a:ext cx="14295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Libraries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4CA27D50-0A1A-46D7-B2B1-134F9F94C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5120310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Transformers.DSS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C5F427A3-81FC-4AF9-8ACF-508A5C28A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5406060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Lines.DSS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4FD0B479-EE8F-4FD9-9652-F9D5F05CF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5748960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Loads.DSS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5DC8FA7E-3476-4028-BF7B-153E6AE57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6034710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Etc.</a:t>
            </a:r>
          </a:p>
        </p:txBody>
      </p:sp>
      <p:sp>
        <p:nvSpPr>
          <p:cNvPr id="19" name="AutoShape 18">
            <a:extLst>
              <a:ext uri="{FF2B5EF4-FFF2-40B4-BE49-F238E27FC236}">
                <a16:creationId xmlns:a16="http://schemas.microsoft.com/office/drawing/2014/main" id="{16D57748-0746-41C5-BA0E-356FFB5232A8}"/>
              </a:ext>
            </a:extLst>
          </p:cNvPr>
          <p:cNvSpPr>
            <a:spLocks/>
          </p:cNvSpPr>
          <p:nvPr/>
        </p:nvSpPr>
        <p:spPr bwMode="auto">
          <a:xfrm>
            <a:off x="6699802" y="5120309"/>
            <a:ext cx="171450" cy="1143000"/>
          </a:xfrm>
          <a:prstGeom prst="righ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A8B029C8-1A4B-41DD-AF88-2B45301B5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401" y="5463210"/>
            <a:ext cx="14295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Devices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97D1FEDA-AAA6-463A-BD58-8790E70B84D0}"/>
              </a:ext>
            </a:extLst>
          </p:cNvPr>
          <p:cNvSpPr>
            <a:spLocks/>
          </p:cNvSpPr>
          <p:nvPr/>
        </p:nvSpPr>
        <p:spPr bwMode="auto">
          <a:xfrm>
            <a:off x="2242102" y="2948609"/>
            <a:ext cx="514350" cy="1714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72176863 h 192"/>
              <a:gd name="T4" fmla="*/ 1088707589 w 432"/>
              <a:gd name="T5" fmla="*/ 27217686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E1F84DA-224A-4588-A905-B1F3155BF899}"/>
              </a:ext>
            </a:extLst>
          </p:cNvPr>
          <p:cNvSpPr>
            <a:spLocks/>
          </p:cNvSpPr>
          <p:nvPr/>
        </p:nvSpPr>
        <p:spPr bwMode="auto">
          <a:xfrm>
            <a:off x="3728002" y="3291509"/>
            <a:ext cx="514350" cy="1714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72176863 h 192"/>
              <a:gd name="T4" fmla="*/ 1088707589 w 432"/>
              <a:gd name="T5" fmla="*/ 27217686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9FC647D-7E21-42C8-ACA5-DA04FAA99A02}"/>
              </a:ext>
            </a:extLst>
          </p:cNvPr>
          <p:cNvSpPr>
            <a:spLocks/>
          </p:cNvSpPr>
          <p:nvPr/>
        </p:nvSpPr>
        <p:spPr bwMode="auto">
          <a:xfrm>
            <a:off x="3728002" y="3462959"/>
            <a:ext cx="514350" cy="3429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1088707452 h 192"/>
              <a:gd name="T4" fmla="*/ 1088707589 w 432"/>
              <a:gd name="T5" fmla="*/ 1088707452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7BAB1BD-4995-4A94-BA64-0B9E5457B9C0}"/>
              </a:ext>
            </a:extLst>
          </p:cNvPr>
          <p:cNvSpPr>
            <a:spLocks/>
          </p:cNvSpPr>
          <p:nvPr/>
        </p:nvSpPr>
        <p:spPr bwMode="auto">
          <a:xfrm>
            <a:off x="3728002" y="3805859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9F13990-6DE8-445E-AE40-0BB1C246AB3B}"/>
              </a:ext>
            </a:extLst>
          </p:cNvPr>
          <p:cNvSpPr>
            <a:spLocks/>
          </p:cNvSpPr>
          <p:nvPr/>
        </p:nvSpPr>
        <p:spPr bwMode="auto">
          <a:xfrm>
            <a:off x="3728002" y="4091609"/>
            <a:ext cx="514350" cy="3429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1088707452 h 192"/>
              <a:gd name="T4" fmla="*/ 1088707589 w 432"/>
              <a:gd name="T5" fmla="*/ 1088707452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0C7D231-3BF5-4877-ACFD-16170D2575CF}"/>
              </a:ext>
            </a:extLst>
          </p:cNvPr>
          <p:cNvSpPr>
            <a:spLocks/>
          </p:cNvSpPr>
          <p:nvPr/>
        </p:nvSpPr>
        <p:spPr bwMode="auto">
          <a:xfrm>
            <a:off x="3728002" y="4434509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52DC1DB-8528-4153-8123-1BA7442CF7D4}"/>
              </a:ext>
            </a:extLst>
          </p:cNvPr>
          <p:cNvSpPr>
            <a:spLocks/>
          </p:cNvSpPr>
          <p:nvPr/>
        </p:nvSpPr>
        <p:spPr bwMode="auto">
          <a:xfrm>
            <a:off x="3728002" y="4663109"/>
            <a:ext cx="514350" cy="5715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147483647 h 192"/>
              <a:gd name="T4" fmla="*/ 1088707589 w 432"/>
              <a:gd name="T5" fmla="*/ 2147483647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8858B7A-CFDB-4707-A13B-750F62E7FDCF}"/>
              </a:ext>
            </a:extLst>
          </p:cNvPr>
          <p:cNvSpPr>
            <a:spLocks/>
          </p:cNvSpPr>
          <p:nvPr/>
        </p:nvSpPr>
        <p:spPr bwMode="auto">
          <a:xfrm>
            <a:off x="3728002" y="5234609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C6861D6B-2161-4A52-A58B-5FAA51C9EE27}"/>
              </a:ext>
            </a:extLst>
          </p:cNvPr>
          <p:cNvSpPr>
            <a:spLocks/>
          </p:cNvSpPr>
          <p:nvPr/>
        </p:nvSpPr>
        <p:spPr bwMode="auto">
          <a:xfrm>
            <a:off x="3728002" y="5520359"/>
            <a:ext cx="514350" cy="3429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1088707452 h 192"/>
              <a:gd name="T4" fmla="*/ 1088707589 w 432"/>
              <a:gd name="T5" fmla="*/ 1088707452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3273749-27C3-48DD-AE20-075A42AEF690}"/>
              </a:ext>
            </a:extLst>
          </p:cNvPr>
          <p:cNvSpPr>
            <a:spLocks/>
          </p:cNvSpPr>
          <p:nvPr/>
        </p:nvSpPr>
        <p:spPr bwMode="auto">
          <a:xfrm>
            <a:off x="3728002" y="5863259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60370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Scripts for Large Circuits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>
          <a:xfrm>
            <a:off x="274320" y="914083"/>
            <a:ext cx="8595360" cy="5486717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For small circuits, it is often sufficient to put all the code in a single file</a:t>
            </a:r>
          </a:p>
          <a:p>
            <a:r>
              <a:rPr lang="en-US" altLang="en-US" sz="2000" dirty="0"/>
              <a:t>When you have large circuit models, a more organized approach is recommended</a:t>
            </a:r>
          </a:p>
          <a:p>
            <a:r>
              <a:rPr lang="en-US" altLang="en-US" sz="2000" dirty="0"/>
              <a:t>Make a separate folder for each circuit with these files:</a:t>
            </a:r>
          </a:p>
          <a:p>
            <a:pPr marL="0" indent="0">
              <a:buNone/>
            </a:pPr>
            <a:endParaRPr lang="en-US" altLang="en-US" sz="2000" dirty="0"/>
          </a:p>
          <a:p>
            <a:pPr lvl="1"/>
            <a:endParaRPr lang="en-US" altLang="en-US" sz="1800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D86BD92-DA92-4ABC-845B-8E7695C6C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452" y="2605710"/>
            <a:ext cx="2228850" cy="27699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dirty="0" err="1">
                <a:solidFill>
                  <a:schemeClr val="bg1"/>
                </a:solidFill>
              </a:rPr>
              <a:t>Run_Master.DSS</a:t>
            </a:r>
            <a:endParaRPr lang="en-US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813822C-CD09-42D3-B438-E9EA85AAA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752" y="2948610"/>
            <a:ext cx="2228850" cy="27699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</a:rPr>
              <a:t>Master.DSS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C897BC0-92F0-4EED-BF64-824644290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334866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LineCodes.DSS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88535F8-ED67-4C26-961B-C4C12B344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369156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WireData.DSS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67CBCFC4-EA0F-4E6E-AB6D-9581D1453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397731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LineGeometry.DSS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6FBC886F-4E8D-492D-9C61-CD1442397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432021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Spectrum.DSS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914B88A6-4253-4649-AF3E-C8A217D9E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460596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LoadShape.DSS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A1B4FCF9-FA30-4524-9E89-AEB755D22C7B}"/>
              </a:ext>
            </a:extLst>
          </p:cNvPr>
          <p:cNvSpPr>
            <a:spLocks/>
          </p:cNvSpPr>
          <p:nvPr/>
        </p:nvSpPr>
        <p:spPr bwMode="auto">
          <a:xfrm>
            <a:off x="6642652" y="3348659"/>
            <a:ext cx="171450" cy="154305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DE5F44BA-26E1-4A04-95E2-FDAF3969E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552" y="3920160"/>
            <a:ext cx="14295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Libraries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4CA27D50-0A1A-46D7-B2B1-134F9F94C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5120310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Transformers.DSS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C5F427A3-81FC-4AF9-8ACF-508A5C28A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5406060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Lines.DSS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4FD0B479-EE8F-4FD9-9652-F9D5F05CF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5748960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Loads.DSS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5DC8FA7E-3476-4028-BF7B-153E6AE57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6034710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Etc.</a:t>
            </a:r>
          </a:p>
        </p:txBody>
      </p:sp>
      <p:sp>
        <p:nvSpPr>
          <p:cNvPr id="19" name="AutoShape 18">
            <a:extLst>
              <a:ext uri="{FF2B5EF4-FFF2-40B4-BE49-F238E27FC236}">
                <a16:creationId xmlns:a16="http://schemas.microsoft.com/office/drawing/2014/main" id="{16D57748-0746-41C5-BA0E-356FFB5232A8}"/>
              </a:ext>
            </a:extLst>
          </p:cNvPr>
          <p:cNvSpPr>
            <a:spLocks/>
          </p:cNvSpPr>
          <p:nvPr/>
        </p:nvSpPr>
        <p:spPr bwMode="auto">
          <a:xfrm>
            <a:off x="6699802" y="5120309"/>
            <a:ext cx="171450" cy="1143000"/>
          </a:xfrm>
          <a:prstGeom prst="righ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A8B029C8-1A4B-41DD-AF88-2B45301B5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401" y="5463210"/>
            <a:ext cx="14295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Devices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97D1FEDA-AAA6-463A-BD58-8790E70B84D0}"/>
              </a:ext>
            </a:extLst>
          </p:cNvPr>
          <p:cNvSpPr>
            <a:spLocks/>
          </p:cNvSpPr>
          <p:nvPr/>
        </p:nvSpPr>
        <p:spPr bwMode="auto">
          <a:xfrm>
            <a:off x="2242102" y="2948609"/>
            <a:ext cx="514350" cy="1714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72176863 h 192"/>
              <a:gd name="T4" fmla="*/ 1088707589 w 432"/>
              <a:gd name="T5" fmla="*/ 27217686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E1F84DA-224A-4588-A905-B1F3155BF899}"/>
              </a:ext>
            </a:extLst>
          </p:cNvPr>
          <p:cNvSpPr>
            <a:spLocks/>
          </p:cNvSpPr>
          <p:nvPr/>
        </p:nvSpPr>
        <p:spPr bwMode="auto">
          <a:xfrm>
            <a:off x="3728002" y="3291509"/>
            <a:ext cx="514350" cy="1714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72176863 h 192"/>
              <a:gd name="T4" fmla="*/ 1088707589 w 432"/>
              <a:gd name="T5" fmla="*/ 27217686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9FC647D-7E21-42C8-ACA5-DA04FAA99A02}"/>
              </a:ext>
            </a:extLst>
          </p:cNvPr>
          <p:cNvSpPr>
            <a:spLocks/>
          </p:cNvSpPr>
          <p:nvPr/>
        </p:nvSpPr>
        <p:spPr bwMode="auto">
          <a:xfrm>
            <a:off x="3728002" y="3462959"/>
            <a:ext cx="514350" cy="3429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1088707452 h 192"/>
              <a:gd name="T4" fmla="*/ 1088707589 w 432"/>
              <a:gd name="T5" fmla="*/ 1088707452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7BAB1BD-4995-4A94-BA64-0B9E5457B9C0}"/>
              </a:ext>
            </a:extLst>
          </p:cNvPr>
          <p:cNvSpPr>
            <a:spLocks/>
          </p:cNvSpPr>
          <p:nvPr/>
        </p:nvSpPr>
        <p:spPr bwMode="auto">
          <a:xfrm>
            <a:off x="3728002" y="3805859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9F13990-6DE8-445E-AE40-0BB1C246AB3B}"/>
              </a:ext>
            </a:extLst>
          </p:cNvPr>
          <p:cNvSpPr>
            <a:spLocks/>
          </p:cNvSpPr>
          <p:nvPr/>
        </p:nvSpPr>
        <p:spPr bwMode="auto">
          <a:xfrm>
            <a:off x="3728002" y="4091609"/>
            <a:ext cx="514350" cy="3429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1088707452 h 192"/>
              <a:gd name="T4" fmla="*/ 1088707589 w 432"/>
              <a:gd name="T5" fmla="*/ 1088707452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0C7D231-3BF5-4877-ACFD-16170D2575CF}"/>
              </a:ext>
            </a:extLst>
          </p:cNvPr>
          <p:cNvSpPr>
            <a:spLocks/>
          </p:cNvSpPr>
          <p:nvPr/>
        </p:nvSpPr>
        <p:spPr bwMode="auto">
          <a:xfrm>
            <a:off x="3728002" y="4434509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52DC1DB-8528-4153-8123-1BA7442CF7D4}"/>
              </a:ext>
            </a:extLst>
          </p:cNvPr>
          <p:cNvSpPr>
            <a:spLocks/>
          </p:cNvSpPr>
          <p:nvPr/>
        </p:nvSpPr>
        <p:spPr bwMode="auto">
          <a:xfrm>
            <a:off x="3728002" y="4663109"/>
            <a:ext cx="514350" cy="5715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147483647 h 192"/>
              <a:gd name="T4" fmla="*/ 1088707589 w 432"/>
              <a:gd name="T5" fmla="*/ 2147483647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8858B7A-CFDB-4707-A13B-750F62E7FDCF}"/>
              </a:ext>
            </a:extLst>
          </p:cNvPr>
          <p:cNvSpPr>
            <a:spLocks/>
          </p:cNvSpPr>
          <p:nvPr/>
        </p:nvSpPr>
        <p:spPr bwMode="auto">
          <a:xfrm>
            <a:off x="3728002" y="5234609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C6861D6B-2161-4A52-A58B-5FAA51C9EE27}"/>
              </a:ext>
            </a:extLst>
          </p:cNvPr>
          <p:cNvSpPr>
            <a:spLocks/>
          </p:cNvSpPr>
          <p:nvPr/>
        </p:nvSpPr>
        <p:spPr bwMode="auto">
          <a:xfrm>
            <a:off x="3728002" y="5520359"/>
            <a:ext cx="514350" cy="3429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1088707452 h 192"/>
              <a:gd name="T4" fmla="*/ 1088707589 w 432"/>
              <a:gd name="T5" fmla="*/ 1088707452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3273749-27C3-48DD-AE20-075A42AEF690}"/>
              </a:ext>
            </a:extLst>
          </p:cNvPr>
          <p:cNvSpPr>
            <a:spLocks/>
          </p:cNvSpPr>
          <p:nvPr/>
        </p:nvSpPr>
        <p:spPr bwMode="auto">
          <a:xfrm>
            <a:off x="3728002" y="5863259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33" name="Text Box 12">
            <a:extLst>
              <a:ext uri="{FF2B5EF4-FFF2-40B4-BE49-F238E27FC236}">
                <a16:creationId xmlns:a16="http://schemas.microsoft.com/office/drawing/2014/main" id="{84EB18D3-02C7-4C6B-AF9D-0A30C8090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348" y="3695845"/>
            <a:ext cx="266492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b="1" dirty="0">
                <a:solidFill>
                  <a:schemeClr val="tx2"/>
                </a:solidFill>
              </a:rPr>
              <a:t>These files define equipment types like an equipment database or warehouse</a:t>
            </a:r>
          </a:p>
        </p:txBody>
      </p:sp>
    </p:spTree>
    <p:extLst>
      <p:ext uri="{BB962C8B-B14F-4D97-AF65-F5344CB8AC3E}">
        <p14:creationId xmlns:p14="http://schemas.microsoft.com/office/powerpoint/2010/main" val="100778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Scripts for Large Circuits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>
          <a:xfrm>
            <a:off x="274320" y="914083"/>
            <a:ext cx="8595360" cy="5486717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For small circuits, it is often sufficient to put all the code in a single file</a:t>
            </a:r>
          </a:p>
          <a:p>
            <a:r>
              <a:rPr lang="en-US" altLang="en-US" sz="2000" dirty="0"/>
              <a:t>When you have large circuit models, a more organized approach is recommended</a:t>
            </a:r>
          </a:p>
          <a:p>
            <a:r>
              <a:rPr lang="en-US" altLang="en-US" sz="2000" dirty="0"/>
              <a:t>Make a separate folder for each circuit with these files:</a:t>
            </a:r>
          </a:p>
          <a:p>
            <a:pPr marL="0" indent="0">
              <a:buNone/>
            </a:pPr>
            <a:endParaRPr lang="en-US" altLang="en-US" sz="2000" dirty="0"/>
          </a:p>
          <a:p>
            <a:pPr lvl="1"/>
            <a:endParaRPr lang="en-US" altLang="en-US" sz="1800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D86BD92-DA92-4ABC-845B-8E7695C6C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452" y="2605710"/>
            <a:ext cx="2228850" cy="27699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dirty="0" err="1">
                <a:solidFill>
                  <a:schemeClr val="bg1"/>
                </a:solidFill>
              </a:rPr>
              <a:t>Run_Master.DSS</a:t>
            </a:r>
            <a:endParaRPr lang="en-US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813822C-CD09-42D3-B438-E9EA85AAA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752" y="2948610"/>
            <a:ext cx="2228850" cy="27699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</a:rPr>
              <a:t>Master.DSS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C897BC0-92F0-4EED-BF64-824644290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334866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LineCodes.DSS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88535F8-ED67-4C26-961B-C4C12B344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369156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WireData.DSS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67CBCFC4-EA0F-4E6E-AB6D-9581D1453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397731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LineGeometry.DSS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6FBC886F-4E8D-492D-9C61-CD1442397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432021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Spectrum.DSS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914B88A6-4253-4649-AF3E-C8A217D9E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460596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LoadShape.DSS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A1B4FCF9-FA30-4524-9E89-AEB755D22C7B}"/>
              </a:ext>
            </a:extLst>
          </p:cNvPr>
          <p:cNvSpPr>
            <a:spLocks/>
          </p:cNvSpPr>
          <p:nvPr/>
        </p:nvSpPr>
        <p:spPr bwMode="auto">
          <a:xfrm>
            <a:off x="6642652" y="3348659"/>
            <a:ext cx="171450" cy="154305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DE5F44BA-26E1-4A04-95E2-FDAF3969E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552" y="3920160"/>
            <a:ext cx="14295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Libraries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4CA27D50-0A1A-46D7-B2B1-134F9F94C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5120310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Transformers.DSS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C5F427A3-81FC-4AF9-8ACF-508A5C28A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5406060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Lines.DSS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4FD0B479-EE8F-4FD9-9652-F9D5F05CF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5748960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Loads.DSS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5DC8FA7E-3476-4028-BF7B-153E6AE57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6034710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Etc.</a:t>
            </a:r>
          </a:p>
        </p:txBody>
      </p:sp>
      <p:sp>
        <p:nvSpPr>
          <p:cNvPr id="19" name="AutoShape 18">
            <a:extLst>
              <a:ext uri="{FF2B5EF4-FFF2-40B4-BE49-F238E27FC236}">
                <a16:creationId xmlns:a16="http://schemas.microsoft.com/office/drawing/2014/main" id="{16D57748-0746-41C5-BA0E-356FFB5232A8}"/>
              </a:ext>
            </a:extLst>
          </p:cNvPr>
          <p:cNvSpPr>
            <a:spLocks/>
          </p:cNvSpPr>
          <p:nvPr/>
        </p:nvSpPr>
        <p:spPr bwMode="auto">
          <a:xfrm>
            <a:off x="6699802" y="5120309"/>
            <a:ext cx="171450" cy="1143000"/>
          </a:xfrm>
          <a:prstGeom prst="righ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A8B029C8-1A4B-41DD-AF88-2B45301B5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401" y="5463210"/>
            <a:ext cx="14295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Devices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97D1FEDA-AAA6-463A-BD58-8790E70B84D0}"/>
              </a:ext>
            </a:extLst>
          </p:cNvPr>
          <p:cNvSpPr>
            <a:spLocks/>
          </p:cNvSpPr>
          <p:nvPr/>
        </p:nvSpPr>
        <p:spPr bwMode="auto">
          <a:xfrm>
            <a:off x="2242102" y="2948609"/>
            <a:ext cx="514350" cy="1714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72176863 h 192"/>
              <a:gd name="T4" fmla="*/ 1088707589 w 432"/>
              <a:gd name="T5" fmla="*/ 27217686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E1F84DA-224A-4588-A905-B1F3155BF899}"/>
              </a:ext>
            </a:extLst>
          </p:cNvPr>
          <p:cNvSpPr>
            <a:spLocks/>
          </p:cNvSpPr>
          <p:nvPr/>
        </p:nvSpPr>
        <p:spPr bwMode="auto">
          <a:xfrm>
            <a:off x="3728002" y="3291509"/>
            <a:ext cx="514350" cy="1714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72176863 h 192"/>
              <a:gd name="T4" fmla="*/ 1088707589 w 432"/>
              <a:gd name="T5" fmla="*/ 27217686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9FC647D-7E21-42C8-ACA5-DA04FAA99A02}"/>
              </a:ext>
            </a:extLst>
          </p:cNvPr>
          <p:cNvSpPr>
            <a:spLocks/>
          </p:cNvSpPr>
          <p:nvPr/>
        </p:nvSpPr>
        <p:spPr bwMode="auto">
          <a:xfrm>
            <a:off x="3728002" y="3462959"/>
            <a:ext cx="514350" cy="3429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1088707452 h 192"/>
              <a:gd name="T4" fmla="*/ 1088707589 w 432"/>
              <a:gd name="T5" fmla="*/ 1088707452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7BAB1BD-4995-4A94-BA64-0B9E5457B9C0}"/>
              </a:ext>
            </a:extLst>
          </p:cNvPr>
          <p:cNvSpPr>
            <a:spLocks/>
          </p:cNvSpPr>
          <p:nvPr/>
        </p:nvSpPr>
        <p:spPr bwMode="auto">
          <a:xfrm>
            <a:off x="3728002" y="3805859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9F13990-6DE8-445E-AE40-0BB1C246AB3B}"/>
              </a:ext>
            </a:extLst>
          </p:cNvPr>
          <p:cNvSpPr>
            <a:spLocks/>
          </p:cNvSpPr>
          <p:nvPr/>
        </p:nvSpPr>
        <p:spPr bwMode="auto">
          <a:xfrm>
            <a:off x="3728002" y="4091609"/>
            <a:ext cx="514350" cy="3429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1088707452 h 192"/>
              <a:gd name="T4" fmla="*/ 1088707589 w 432"/>
              <a:gd name="T5" fmla="*/ 1088707452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0C7D231-3BF5-4877-ACFD-16170D2575CF}"/>
              </a:ext>
            </a:extLst>
          </p:cNvPr>
          <p:cNvSpPr>
            <a:spLocks/>
          </p:cNvSpPr>
          <p:nvPr/>
        </p:nvSpPr>
        <p:spPr bwMode="auto">
          <a:xfrm>
            <a:off x="3728002" y="4434509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52DC1DB-8528-4153-8123-1BA7442CF7D4}"/>
              </a:ext>
            </a:extLst>
          </p:cNvPr>
          <p:cNvSpPr>
            <a:spLocks/>
          </p:cNvSpPr>
          <p:nvPr/>
        </p:nvSpPr>
        <p:spPr bwMode="auto">
          <a:xfrm>
            <a:off x="3728002" y="4663109"/>
            <a:ext cx="514350" cy="5715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147483647 h 192"/>
              <a:gd name="T4" fmla="*/ 1088707589 w 432"/>
              <a:gd name="T5" fmla="*/ 2147483647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8858B7A-CFDB-4707-A13B-750F62E7FDCF}"/>
              </a:ext>
            </a:extLst>
          </p:cNvPr>
          <p:cNvSpPr>
            <a:spLocks/>
          </p:cNvSpPr>
          <p:nvPr/>
        </p:nvSpPr>
        <p:spPr bwMode="auto">
          <a:xfrm>
            <a:off x="3728002" y="5234609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C6861D6B-2161-4A52-A58B-5FAA51C9EE27}"/>
              </a:ext>
            </a:extLst>
          </p:cNvPr>
          <p:cNvSpPr>
            <a:spLocks/>
          </p:cNvSpPr>
          <p:nvPr/>
        </p:nvSpPr>
        <p:spPr bwMode="auto">
          <a:xfrm>
            <a:off x="3728002" y="5520359"/>
            <a:ext cx="514350" cy="3429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1088707452 h 192"/>
              <a:gd name="T4" fmla="*/ 1088707589 w 432"/>
              <a:gd name="T5" fmla="*/ 1088707452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3273749-27C3-48DD-AE20-075A42AEF690}"/>
              </a:ext>
            </a:extLst>
          </p:cNvPr>
          <p:cNvSpPr>
            <a:spLocks/>
          </p:cNvSpPr>
          <p:nvPr/>
        </p:nvSpPr>
        <p:spPr bwMode="auto">
          <a:xfrm>
            <a:off x="3728002" y="5863259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33" name="Text Box 12">
            <a:extLst>
              <a:ext uri="{FF2B5EF4-FFF2-40B4-BE49-F238E27FC236}">
                <a16:creationId xmlns:a16="http://schemas.microsoft.com/office/drawing/2014/main" id="{367D6E8B-04CA-4187-82A2-80B6CDA20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648" y="5386182"/>
            <a:ext cx="237917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b="1" dirty="0">
                <a:solidFill>
                  <a:schemeClr val="tx2"/>
                </a:solidFill>
              </a:rPr>
              <a:t>These files define each individual device that will be added to the circuit</a:t>
            </a:r>
          </a:p>
        </p:txBody>
      </p:sp>
    </p:spTree>
    <p:extLst>
      <p:ext uri="{BB962C8B-B14F-4D97-AF65-F5344CB8AC3E}">
        <p14:creationId xmlns:p14="http://schemas.microsoft.com/office/powerpoint/2010/main" val="693953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Scripts for Large Circuits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>
          <a:xfrm>
            <a:off x="274320" y="914083"/>
            <a:ext cx="8595360" cy="5486717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For small circuits, it is often sufficient to put all the code in a single file</a:t>
            </a:r>
          </a:p>
          <a:p>
            <a:r>
              <a:rPr lang="en-US" altLang="en-US" sz="2000" dirty="0"/>
              <a:t>When you have large circuit models, a more organized approach is recommended</a:t>
            </a:r>
          </a:p>
          <a:p>
            <a:r>
              <a:rPr lang="en-US" altLang="en-US" sz="2000" dirty="0"/>
              <a:t>Make a separate folder for each circuit with these files:</a:t>
            </a:r>
          </a:p>
          <a:p>
            <a:pPr marL="0" indent="0">
              <a:buNone/>
            </a:pPr>
            <a:endParaRPr lang="en-US" altLang="en-US" sz="2000" dirty="0"/>
          </a:p>
          <a:p>
            <a:pPr lvl="1"/>
            <a:endParaRPr lang="en-US" altLang="en-US" sz="1800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D86BD92-DA92-4ABC-845B-8E7695C6C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452" y="2605710"/>
            <a:ext cx="2228850" cy="27699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dirty="0" err="1">
                <a:solidFill>
                  <a:schemeClr val="bg1"/>
                </a:solidFill>
              </a:rPr>
              <a:t>Run_Master.DSS</a:t>
            </a:r>
            <a:endParaRPr lang="en-US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813822C-CD09-42D3-B438-E9EA85AAA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752" y="2948610"/>
            <a:ext cx="2228850" cy="27699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</a:rPr>
              <a:t>Master.DSS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C897BC0-92F0-4EED-BF64-824644290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334866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LineCodes.DSS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88535F8-ED67-4C26-961B-C4C12B344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369156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WireData.DSS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67CBCFC4-EA0F-4E6E-AB6D-9581D1453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397731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LineGeometry.DSS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6FBC886F-4E8D-492D-9C61-CD1442397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432021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Spectrum.DSS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914B88A6-4253-4649-AF3E-C8A217D9E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460596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LoadShape.DSS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A1B4FCF9-FA30-4524-9E89-AEB755D22C7B}"/>
              </a:ext>
            </a:extLst>
          </p:cNvPr>
          <p:cNvSpPr>
            <a:spLocks/>
          </p:cNvSpPr>
          <p:nvPr/>
        </p:nvSpPr>
        <p:spPr bwMode="auto">
          <a:xfrm>
            <a:off x="6642652" y="3348659"/>
            <a:ext cx="171450" cy="154305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DE5F44BA-26E1-4A04-95E2-FDAF3969E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552" y="3920160"/>
            <a:ext cx="14295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Libraries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4CA27D50-0A1A-46D7-B2B1-134F9F94C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5120310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Transformers.DSS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C5F427A3-81FC-4AF9-8ACF-508A5C28A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5406060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Lines.DSS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4FD0B479-EE8F-4FD9-9652-F9D5F05CF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5748960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Loads.DSS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5DC8FA7E-3476-4028-BF7B-153E6AE57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6034710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Etc.</a:t>
            </a:r>
          </a:p>
        </p:txBody>
      </p:sp>
      <p:sp>
        <p:nvSpPr>
          <p:cNvPr id="19" name="AutoShape 18">
            <a:extLst>
              <a:ext uri="{FF2B5EF4-FFF2-40B4-BE49-F238E27FC236}">
                <a16:creationId xmlns:a16="http://schemas.microsoft.com/office/drawing/2014/main" id="{16D57748-0746-41C5-BA0E-356FFB5232A8}"/>
              </a:ext>
            </a:extLst>
          </p:cNvPr>
          <p:cNvSpPr>
            <a:spLocks/>
          </p:cNvSpPr>
          <p:nvPr/>
        </p:nvSpPr>
        <p:spPr bwMode="auto">
          <a:xfrm>
            <a:off x="6699802" y="5120309"/>
            <a:ext cx="171450" cy="1143000"/>
          </a:xfrm>
          <a:prstGeom prst="righ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A8B029C8-1A4B-41DD-AF88-2B45301B5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401" y="5463210"/>
            <a:ext cx="14295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Devices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97D1FEDA-AAA6-463A-BD58-8790E70B84D0}"/>
              </a:ext>
            </a:extLst>
          </p:cNvPr>
          <p:cNvSpPr>
            <a:spLocks/>
          </p:cNvSpPr>
          <p:nvPr/>
        </p:nvSpPr>
        <p:spPr bwMode="auto">
          <a:xfrm>
            <a:off x="2242102" y="2948609"/>
            <a:ext cx="514350" cy="1714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72176863 h 192"/>
              <a:gd name="T4" fmla="*/ 1088707589 w 432"/>
              <a:gd name="T5" fmla="*/ 27217686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E1F84DA-224A-4588-A905-B1F3155BF899}"/>
              </a:ext>
            </a:extLst>
          </p:cNvPr>
          <p:cNvSpPr>
            <a:spLocks/>
          </p:cNvSpPr>
          <p:nvPr/>
        </p:nvSpPr>
        <p:spPr bwMode="auto">
          <a:xfrm>
            <a:off x="3728002" y="3291509"/>
            <a:ext cx="514350" cy="1714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72176863 h 192"/>
              <a:gd name="T4" fmla="*/ 1088707589 w 432"/>
              <a:gd name="T5" fmla="*/ 27217686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9FC647D-7E21-42C8-ACA5-DA04FAA99A02}"/>
              </a:ext>
            </a:extLst>
          </p:cNvPr>
          <p:cNvSpPr>
            <a:spLocks/>
          </p:cNvSpPr>
          <p:nvPr/>
        </p:nvSpPr>
        <p:spPr bwMode="auto">
          <a:xfrm>
            <a:off x="3728002" y="3462959"/>
            <a:ext cx="514350" cy="3429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1088707452 h 192"/>
              <a:gd name="T4" fmla="*/ 1088707589 w 432"/>
              <a:gd name="T5" fmla="*/ 1088707452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7BAB1BD-4995-4A94-BA64-0B9E5457B9C0}"/>
              </a:ext>
            </a:extLst>
          </p:cNvPr>
          <p:cNvSpPr>
            <a:spLocks/>
          </p:cNvSpPr>
          <p:nvPr/>
        </p:nvSpPr>
        <p:spPr bwMode="auto">
          <a:xfrm>
            <a:off x="3728002" y="3805859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9F13990-6DE8-445E-AE40-0BB1C246AB3B}"/>
              </a:ext>
            </a:extLst>
          </p:cNvPr>
          <p:cNvSpPr>
            <a:spLocks/>
          </p:cNvSpPr>
          <p:nvPr/>
        </p:nvSpPr>
        <p:spPr bwMode="auto">
          <a:xfrm>
            <a:off x="3728002" y="4091609"/>
            <a:ext cx="514350" cy="3429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1088707452 h 192"/>
              <a:gd name="T4" fmla="*/ 1088707589 w 432"/>
              <a:gd name="T5" fmla="*/ 1088707452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0C7D231-3BF5-4877-ACFD-16170D2575CF}"/>
              </a:ext>
            </a:extLst>
          </p:cNvPr>
          <p:cNvSpPr>
            <a:spLocks/>
          </p:cNvSpPr>
          <p:nvPr/>
        </p:nvSpPr>
        <p:spPr bwMode="auto">
          <a:xfrm>
            <a:off x="3728002" y="4434509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52DC1DB-8528-4153-8123-1BA7442CF7D4}"/>
              </a:ext>
            </a:extLst>
          </p:cNvPr>
          <p:cNvSpPr>
            <a:spLocks/>
          </p:cNvSpPr>
          <p:nvPr/>
        </p:nvSpPr>
        <p:spPr bwMode="auto">
          <a:xfrm>
            <a:off x="3728002" y="4663109"/>
            <a:ext cx="514350" cy="5715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147483647 h 192"/>
              <a:gd name="T4" fmla="*/ 1088707589 w 432"/>
              <a:gd name="T5" fmla="*/ 2147483647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8858B7A-CFDB-4707-A13B-750F62E7FDCF}"/>
              </a:ext>
            </a:extLst>
          </p:cNvPr>
          <p:cNvSpPr>
            <a:spLocks/>
          </p:cNvSpPr>
          <p:nvPr/>
        </p:nvSpPr>
        <p:spPr bwMode="auto">
          <a:xfrm>
            <a:off x="3728002" y="5234609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C6861D6B-2161-4A52-A58B-5FAA51C9EE27}"/>
              </a:ext>
            </a:extLst>
          </p:cNvPr>
          <p:cNvSpPr>
            <a:spLocks/>
          </p:cNvSpPr>
          <p:nvPr/>
        </p:nvSpPr>
        <p:spPr bwMode="auto">
          <a:xfrm>
            <a:off x="3728002" y="5520359"/>
            <a:ext cx="514350" cy="3429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1088707452 h 192"/>
              <a:gd name="T4" fmla="*/ 1088707589 w 432"/>
              <a:gd name="T5" fmla="*/ 1088707452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3273749-27C3-48DD-AE20-075A42AEF690}"/>
              </a:ext>
            </a:extLst>
          </p:cNvPr>
          <p:cNvSpPr>
            <a:spLocks/>
          </p:cNvSpPr>
          <p:nvPr/>
        </p:nvSpPr>
        <p:spPr bwMode="auto">
          <a:xfrm>
            <a:off x="3728002" y="5863259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34" name="Text Box 12">
            <a:extLst>
              <a:ext uri="{FF2B5EF4-FFF2-40B4-BE49-F238E27FC236}">
                <a16:creationId xmlns:a16="http://schemas.microsoft.com/office/drawing/2014/main" id="{F7155097-CCF3-4D3D-9511-E70C3BFA8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051" y="2330943"/>
            <a:ext cx="266492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b="1" dirty="0">
                <a:solidFill>
                  <a:schemeClr val="tx2"/>
                </a:solidFill>
              </a:rPr>
              <a:t>This is the main circuit model file. Redirect to each library or device file from here to build the model.</a:t>
            </a:r>
          </a:p>
        </p:txBody>
      </p:sp>
      <p:sp>
        <p:nvSpPr>
          <p:cNvPr id="35" name="Line 13">
            <a:extLst>
              <a:ext uri="{FF2B5EF4-FFF2-40B4-BE49-F238E27FC236}">
                <a16:creationId xmlns:a16="http://schemas.microsoft.com/office/drawing/2014/main" id="{928B8730-4EDD-4BF6-98E2-0337843720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22796" y="2795354"/>
            <a:ext cx="1264753" cy="276999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12925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Scripts for Large Circuits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>
          <a:xfrm>
            <a:off x="274320" y="914083"/>
            <a:ext cx="8595360" cy="5486717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For small circuits, it is often sufficient to put all the code in a single file</a:t>
            </a:r>
          </a:p>
          <a:p>
            <a:r>
              <a:rPr lang="en-US" altLang="en-US" sz="2000" dirty="0"/>
              <a:t>When you have large circuit models, a more organized approach is recommended</a:t>
            </a:r>
          </a:p>
          <a:p>
            <a:r>
              <a:rPr lang="en-US" altLang="en-US" sz="2000" dirty="0"/>
              <a:t>Make a separate folder for each circuit with these files:</a:t>
            </a:r>
          </a:p>
          <a:p>
            <a:pPr marL="0" indent="0">
              <a:buNone/>
            </a:pPr>
            <a:endParaRPr lang="en-US" altLang="en-US" sz="2000" dirty="0"/>
          </a:p>
          <a:p>
            <a:pPr lvl="1"/>
            <a:endParaRPr lang="en-US" altLang="en-US" sz="1800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D86BD92-DA92-4ABC-845B-8E7695C6C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452" y="2605710"/>
            <a:ext cx="2228850" cy="27699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dirty="0" err="1">
                <a:solidFill>
                  <a:schemeClr val="bg1"/>
                </a:solidFill>
              </a:rPr>
              <a:t>Run_Master.DSS</a:t>
            </a:r>
            <a:endParaRPr lang="en-US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813822C-CD09-42D3-B438-E9EA85AAA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752" y="2948610"/>
            <a:ext cx="2228850" cy="27699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</a:rPr>
              <a:t>Master.DSS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C897BC0-92F0-4EED-BF64-824644290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334866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LineCodes.DSS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88535F8-ED67-4C26-961B-C4C12B344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369156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WireData.DSS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67CBCFC4-EA0F-4E6E-AB6D-9581D1453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397731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LineGeometry.DSS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6FBC886F-4E8D-492D-9C61-CD1442397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432021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Spectrum.DSS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914B88A6-4253-4649-AF3E-C8A217D9E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4605960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LoadShape.DSS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A1B4FCF9-FA30-4524-9E89-AEB755D22C7B}"/>
              </a:ext>
            </a:extLst>
          </p:cNvPr>
          <p:cNvSpPr>
            <a:spLocks/>
          </p:cNvSpPr>
          <p:nvPr/>
        </p:nvSpPr>
        <p:spPr bwMode="auto">
          <a:xfrm>
            <a:off x="6642652" y="3348659"/>
            <a:ext cx="171450" cy="154305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DE5F44BA-26E1-4A04-95E2-FDAF3969E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552" y="3920160"/>
            <a:ext cx="14295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Libraries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4CA27D50-0A1A-46D7-B2B1-134F9F94C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5120310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Transformers.DSS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C5F427A3-81FC-4AF9-8ACF-508A5C28A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5406060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Lines.DSS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4FD0B479-EE8F-4FD9-9652-F9D5F05CF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5748960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Loads.DSS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5DC8FA7E-3476-4028-BF7B-153E6AE57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52" y="6034710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Etc.</a:t>
            </a:r>
          </a:p>
        </p:txBody>
      </p:sp>
      <p:sp>
        <p:nvSpPr>
          <p:cNvPr id="19" name="AutoShape 18">
            <a:extLst>
              <a:ext uri="{FF2B5EF4-FFF2-40B4-BE49-F238E27FC236}">
                <a16:creationId xmlns:a16="http://schemas.microsoft.com/office/drawing/2014/main" id="{16D57748-0746-41C5-BA0E-356FFB5232A8}"/>
              </a:ext>
            </a:extLst>
          </p:cNvPr>
          <p:cNvSpPr>
            <a:spLocks/>
          </p:cNvSpPr>
          <p:nvPr/>
        </p:nvSpPr>
        <p:spPr bwMode="auto">
          <a:xfrm>
            <a:off x="6699802" y="5120309"/>
            <a:ext cx="171450" cy="1143000"/>
          </a:xfrm>
          <a:prstGeom prst="righ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A8B029C8-1A4B-41DD-AF88-2B45301B5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401" y="5463210"/>
            <a:ext cx="14295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Devices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97D1FEDA-AAA6-463A-BD58-8790E70B84D0}"/>
              </a:ext>
            </a:extLst>
          </p:cNvPr>
          <p:cNvSpPr>
            <a:spLocks/>
          </p:cNvSpPr>
          <p:nvPr/>
        </p:nvSpPr>
        <p:spPr bwMode="auto">
          <a:xfrm>
            <a:off x="2242102" y="2948609"/>
            <a:ext cx="514350" cy="1714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72176863 h 192"/>
              <a:gd name="T4" fmla="*/ 1088707589 w 432"/>
              <a:gd name="T5" fmla="*/ 27217686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E1F84DA-224A-4588-A905-B1F3155BF899}"/>
              </a:ext>
            </a:extLst>
          </p:cNvPr>
          <p:cNvSpPr>
            <a:spLocks/>
          </p:cNvSpPr>
          <p:nvPr/>
        </p:nvSpPr>
        <p:spPr bwMode="auto">
          <a:xfrm>
            <a:off x="3728002" y="3291509"/>
            <a:ext cx="514350" cy="1714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72176863 h 192"/>
              <a:gd name="T4" fmla="*/ 1088707589 w 432"/>
              <a:gd name="T5" fmla="*/ 27217686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9FC647D-7E21-42C8-ACA5-DA04FAA99A02}"/>
              </a:ext>
            </a:extLst>
          </p:cNvPr>
          <p:cNvSpPr>
            <a:spLocks/>
          </p:cNvSpPr>
          <p:nvPr/>
        </p:nvSpPr>
        <p:spPr bwMode="auto">
          <a:xfrm>
            <a:off x="3728002" y="3462959"/>
            <a:ext cx="514350" cy="3429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1088707452 h 192"/>
              <a:gd name="T4" fmla="*/ 1088707589 w 432"/>
              <a:gd name="T5" fmla="*/ 1088707452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7BAB1BD-4995-4A94-BA64-0B9E5457B9C0}"/>
              </a:ext>
            </a:extLst>
          </p:cNvPr>
          <p:cNvSpPr>
            <a:spLocks/>
          </p:cNvSpPr>
          <p:nvPr/>
        </p:nvSpPr>
        <p:spPr bwMode="auto">
          <a:xfrm>
            <a:off x="3728002" y="3805859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9F13990-6DE8-445E-AE40-0BB1C246AB3B}"/>
              </a:ext>
            </a:extLst>
          </p:cNvPr>
          <p:cNvSpPr>
            <a:spLocks/>
          </p:cNvSpPr>
          <p:nvPr/>
        </p:nvSpPr>
        <p:spPr bwMode="auto">
          <a:xfrm>
            <a:off x="3728002" y="4091609"/>
            <a:ext cx="514350" cy="3429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1088707452 h 192"/>
              <a:gd name="T4" fmla="*/ 1088707589 w 432"/>
              <a:gd name="T5" fmla="*/ 1088707452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0C7D231-3BF5-4877-ACFD-16170D2575CF}"/>
              </a:ext>
            </a:extLst>
          </p:cNvPr>
          <p:cNvSpPr>
            <a:spLocks/>
          </p:cNvSpPr>
          <p:nvPr/>
        </p:nvSpPr>
        <p:spPr bwMode="auto">
          <a:xfrm>
            <a:off x="3728002" y="4434509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52DC1DB-8528-4153-8123-1BA7442CF7D4}"/>
              </a:ext>
            </a:extLst>
          </p:cNvPr>
          <p:cNvSpPr>
            <a:spLocks/>
          </p:cNvSpPr>
          <p:nvPr/>
        </p:nvSpPr>
        <p:spPr bwMode="auto">
          <a:xfrm>
            <a:off x="3728002" y="4663109"/>
            <a:ext cx="514350" cy="5715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147483647 h 192"/>
              <a:gd name="T4" fmla="*/ 1088707589 w 432"/>
              <a:gd name="T5" fmla="*/ 2147483647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8858B7A-CFDB-4707-A13B-750F62E7FDCF}"/>
              </a:ext>
            </a:extLst>
          </p:cNvPr>
          <p:cNvSpPr>
            <a:spLocks/>
          </p:cNvSpPr>
          <p:nvPr/>
        </p:nvSpPr>
        <p:spPr bwMode="auto">
          <a:xfrm>
            <a:off x="3728002" y="5234609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C6861D6B-2161-4A52-A58B-5FAA51C9EE27}"/>
              </a:ext>
            </a:extLst>
          </p:cNvPr>
          <p:cNvSpPr>
            <a:spLocks/>
          </p:cNvSpPr>
          <p:nvPr/>
        </p:nvSpPr>
        <p:spPr bwMode="auto">
          <a:xfrm>
            <a:off x="3728002" y="5520359"/>
            <a:ext cx="514350" cy="3429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1088707452 h 192"/>
              <a:gd name="T4" fmla="*/ 1088707589 w 432"/>
              <a:gd name="T5" fmla="*/ 1088707452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3273749-27C3-48DD-AE20-075A42AEF690}"/>
              </a:ext>
            </a:extLst>
          </p:cNvPr>
          <p:cNvSpPr>
            <a:spLocks/>
          </p:cNvSpPr>
          <p:nvPr/>
        </p:nvSpPr>
        <p:spPr bwMode="auto">
          <a:xfrm>
            <a:off x="3728002" y="5863259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33" name="Text Box 20">
            <a:extLst>
              <a:ext uri="{FF2B5EF4-FFF2-40B4-BE49-F238E27FC236}">
                <a16:creationId xmlns:a16="http://schemas.microsoft.com/office/drawing/2014/main" id="{5DE3E5F7-74A2-4B42-BF90-B33D1D33A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6997" y="2377351"/>
            <a:ext cx="34157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b="1" dirty="0">
                <a:solidFill>
                  <a:schemeClr val="tx2"/>
                </a:solidFill>
              </a:rPr>
              <a:t>“Compile” the Master file from here and run simple analyses</a:t>
            </a:r>
          </a:p>
        </p:txBody>
      </p:sp>
      <p:sp>
        <p:nvSpPr>
          <p:cNvPr id="36" name="Line 21">
            <a:extLst>
              <a:ext uri="{FF2B5EF4-FFF2-40B4-BE49-F238E27FC236}">
                <a16:creationId xmlns:a16="http://schemas.microsoft.com/office/drawing/2014/main" id="{E15D2AD6-897F-4B95-88FB-53819D6F03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42300" y="2662860"/>
            <a:ext cx="1339133" cy="1230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494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487B-5DF5-4B07-8FDD-D2954925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60A20-CCE4-4E36-832F-B011D8E28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b="1" dirty="0"/>
              <a:t>Compile</a:t>
            </a:r>
            <a:r>
              <a:rPr lang="en-US" altLang="en-US" dirty="0"/>
              <a:t> Command</a:t>
            </a:r>
          </a:p>
          <a:p>
            <a:pPr lvl="1"/>
            <a:r>
              <a:rPr lang="en-US" altLang="en-US" dirty="0"/>
              <a:t>Moves to file directory and compiles the given file</a:t>
            </a:r>
          </a:p>
          <a:p>
            <a:r>
              <a:rPr lang="en-US" altLang="en-US" b="1" dirty="0"/>
              <a:t>Redirect</a:t>
            </a:r>
            <a:r>
              <a:rPr lang="en-US" altLang="en-US" dirty="0"/>
              <a:t> Command</a:t>
            </a:r>
          </a:p>
          <a:p>
            <a:pPr lvl="1"/>
            <a:r>
              <a:rPr lang="en-US" altLang="en-US" dirty="0"/>
              <a:t>Same as compile but returns to the original working directory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Example:</a:t>
            </a: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if you’re already in the right working directory:</a:t>
            </a:r>
          </a:p>
          <a:p>
            <a:pPr marL="0" indent="0">
              <a:buNone/>
            </a:pPr>
            <a:r>
              <a:rPr lang="en-US" altLang="en-US" sz="2000" b="1" i="1" dirty="0">
                <a:solidFill>
                  <a:schemeClr val="tx2"/>
                </a:solidFill>
              </a:rPr>
              <a:t>Compile Run_8500Node.dss</a:t>
            </a:r>
          </a:p>
          <a:p>
            <a:pPr marL="0" indent="0">
              <a:buNone/>
            </a:pPr>
            <a:endParaRPr lang="en-US" altLang="en-US" sz="2000" b="1" i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en-US" sz="2000" dirty="0"/>
              <a:t>if you want to move to the circuit directory:</a:t>
            </a:r>
            <a:endParaRPr lang="en-US" altLang="en-US" sz="2000" b="1" i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en-US" sz="2000" b="1" i="1" dirty="0">
                <a:solidFill>
                  <a:schemeClr val="tx2"/>
                </a:solidFill>
              </a:rPr>
              <a:t>Compile </a:t>
            </a:r>
            <a:r>
              <a:rPr lang="en-US" altLang="en-US" sz="2000" b="1" i="1" dirty="0" err="1">
                <a:solidFill>
                  <a:schemeClr val="tx2"/>
                </a:solidFill>
              </a:rPr>
              <a:t>IEEETestCases</a:t>
            </a:r>
            <a:r>
              <a:rPr lang="en-US" altLang="en-US" sz="2000" b="1" i="1" dirty="0">
                <a:solidFill>
                  <a:schemeClr val="tx2"/>
                </a:solidFill>
              </a:rPr>
              <a:t>\8500-Node\Run_8500Node.dss	</a:t>
            </a: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if you want stay in the original working directory:</a:t>
            </a:r>
          </a:p>
          <a:p>
            <a:pPr marL="0" indent="0">
              <a:buNone/>
            </a:pPr>
            <a:r>
              <a:rPr lang="en-US" altLang="en-US" sz="2000" b="1" i="1" dirty="0">
                <a:solidFill>
                  <a:schemeClr val="tx2"/>
                </a:solidFill>
              </a:rPr>
              <a:t>Redirect libraries\</a:t>
            </a:r>
            <a:r>
              <a:rPr lang="en-US" altLang="en-US" sz="2000" b="1" i="1" dirty="0" err="1">
                <a:solidFill>
                  <a:schemeClr val="tx2"/>
                </a:solidFill>
              </a:rPr>
              <a:t>linecodes.dss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5827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BBBA-4C73-4C96-B911-10B01D59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of the IEEE 8500-Node Test Feeder Files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93904-A8CA-418D-9EA2-0AADBC1A55E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74638" y="1960633"/>
            <a:ext cx="8009244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/>
              <a:t>C:\Program Files\</a:t>
            </a:r>
            <a:r>
              <a:rPr lang="en-US" dirty="0" err="1"/>
              <a:t>OpenDSS</a:t>
            </a:r>
            <a:r>
              <a:rPr lang="en-US" dirty="0"/>
              <a:t>\</a:t>
            </a:r>
            <a:r>
              <a:rPr lang="en-US" dirty="0" err="1"/>
              <a:t>IEEETestCases</a:t>
            </a:r>
            <a:r>
              <a:rPr lang="en-US" dirty="0"/>
              <a:t>\8500-Node</a:t>
            </a:r>
          </a:p>
          <a:p>
            <a:pPr algn="l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401C72-759D-42A5-BF0C-B7956249E87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779105" y="2414603"/>
            <a:ext cx="225286" cy="626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358F433-94E9-4C6D-AD0E-9C8797E838C3}"/>
              </a:ext>
            </a:extLst>
          </p:cNvPr>
          <p:cNvSpPr txBox="1"/>
          <p:nvPr/>
        </p:nvSpPr>
        <p:spPr>
          <a:xfrm>
            <a:off x="722243" y="3064994"/>
            <a:ext cx="2564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Or wherever you installed </a:t>
            </a:r>
            <a:r>
              <a:rPr lang="en-US" sz="2000" dirty="0" err="1">
                <a:solidFill>
                  <a:schemeClr val="tx2"/>
                </a:solidFill>
              </a:rPr>
              <a:t>OpenDSS</a:t>
            </a:r>
            <a:endParaRPr lang="en-US" sz="2000" dirty="0">
              <a:solidFill>
                <a:schemeClr val="tx2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09B726-CC29-4F31-A1FE-7E471B8FD97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274365" y="2414605"/>
            <a:ext cx="145774" cy="5463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E3B705-4A34-4EDA-AF1B-F0E278513346}"/>
              </a:ext>
            </a:extLst>
          </p:cNvPr>
          <p:cNvSpPr txBox="1"/>
          <p:nvPr/>
        </p:nvSpPr>
        <p:spPr>
          <a:xfrm>
            <a:off x="3710609" y="3111160"/>
            <a:ext cx="360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You may need to copy these to a different location if you don’t have admin rights to your program files folder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7433B-34EB-4120-8A01-571B05E385D6}"/>
              </a:ext>
            </a:extLst>
          </p:cNvPr>
          <p:cNvSpPr txBox="1"/>
          <p:nvPr/>
        </p:nvSpPr>
        <p:spPr>
          <a:xfrm>
            <a:off x="274320" y="5197505"/>
            <a:ext cx="552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want to compile “Run_8500Node”</a:t>
            </a:r>
          </a:p>
        </p:txBody>
      </p:sp>
    </p:spTree>
    <p:extLst>
      <p:ext uri="{BB962C8B-B14F-4D97-AF65-F5344CB8AC3E}">
        <p14:creationId xmlns:p14="http://schemas.microsoft.com/office/powerpoint/2010/main" val="4261220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61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Scripting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err="1"/>
              <a:t>OpenDSS</a:t>
            </a:r>
            <a:r>
              <a:rPr lang="en-US" altLang="en-US" dirty="0"/>
              <a:t> is a </a:t>
            </a:r>
            <a:r>
              <a:rPr lang="en-US" altLang="en-US" u="sng" dirty="0"/>
              <a:t>scriptable solution engine</a:t>
            </a:r>
          </a:p>
          <a:p>
            <a:pPr marL="0" indent="0" eaLnBrk="1" hangingPunct="1">
              <a:buNone/>
            </a:pPr>
            <a:endParaRPr lang="en-US" altLang="en-US" u="sng" dirty="0"/>
          </a:p>
          <a:p>
            <a:pPr eaLnBrk="1" hangingPunct="1"/>
            <a:r>
              <a:rPr lang="en-US" altLang="en-US" dirty="0"/>
              <a:t>You can write scripts to perform all </a:t>
            </a:r>
            <a:r>
              <a:rPr lang="en-US" altLang="en-US" dirty="0" err="1"/>
              <a:t>OpenDSS</a:t>
            </a:r>
            <a:r>
              <a:rPr lang="en-US" altLang="en-US" dirty="0"/>
              <a:t> functions:</a:t>
            </a:r>
          </a:p>
          <a:p>
            <a:pPr lvl="1"/>
            <a:r>
              <a:rPr lang="en-US" altLang="en-US" dirty="0"/>
              <a:t>Build and modify circuit models</a:t>
            </a:r>
          </a:p>
          <a:p>
            <a:pPr lvl="1"/>
            <a:r>
              <a:rPr lang="en-US" altLang="en-US" dirty="0"/>
              <a:t>Run basic and custom analyses</a:t>
            </a:r>
          </a:p>
          <a:p>
            <a:pPr lvl="1"/>
            <a:r>
              <a:rPr lang="en-US" altLang="en-US" dirty="0"/>
              <a:t>Export Results</a:t>
            </a:r>
          </a:p>
          <a:p>
            <a:pPr marL="287338" lvl="1" indent="0">
              <a:buNone/>
            </a:pPr>
            <a:endParaRPr lang="en-US" altLang="en-US" dirty="0"/>
          </a:p>
          <a:p>
            <a:r>
              <a:rPr lang="en-US" altLang="en-US" dirty="0"/>
              <a:t>Script sources</a:t>
            </a:r>
          </a:p>
          <a:p>
            <a:pPr lvl="1" eaLnBrk="1" hangingPunct="1"/>
            <a:r>
              <a:rPr lang="en-US" altLang="en-US" dirty="0"/>
              <a:t>Type directly in the </a:t>
            </a:r>
            <a:r>
              <a:rPr lang="en-US" altLang="en-US" dirty="0" err="1"/>
              <a:t>OpenDSS</a:t>
            </a:r>
            <a:r>
              <a:rPr lang="en-US" altLang="en-US" dirty="0"/>
              <a:t> script window</a:t>
            </a:r>
          </a:p>
          <a:p>
            <a:pPr lvl="1" eaLnBrk="1" hangingPunct="1"/>
            <a:r>
              <a:rPr lang="en-US" altLang="en-US" dirty="0"/>
              <a:t>From text files</a:t>
            </a:r>
          </a:p>
          <a:p>
            <a:pPr lvl="1" eaLnBrk="1" hangingPunct="1"/>
            <a:r>
              <a:rPr lang="en-US" altLang="en-US" dirty="0"/>
              <a:t>From another program through the COM interface</a:t>
            </a:r>
          </a:p>
        </p:txBody>
      </p:sp>
    </p:spTree>
    <p:extLst>
      <p:ext uri="{BB962C8B-B14F-4D97-AF65-F5344CB8AC3E}">
        <p14:creationId xmlns:p14="http://schemas.microsoft.com/office/powerpoint/2010/main" val="560195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9D1A-695D-406F-A932-D4CCA484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Flexibility in Defining Equipment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C12A2-B6EC-4177-B84F-7D3C55188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Method 1: Define each device directly</a:t>
            </a:r>
          </a:p>
          <a:p>
            <a:pPr marL="287338" lvl="1" indent="0">
              <a:buNone/>
            </a:pPr>
            <a:r>
              <a:rPr lang="en-US" dirty="0"/>
              <a:t>New Line.line1 Bus1=</a:t>
            </a:r>
            <a:r>
              <a:rPr lang="en-US" dirty="0" err="1"/>
              <a:t>Sub_Bus</a:t>
            </a:r>
            <a:r>
              <a:rPr lang="en-US" dirty="0"/>
              <a:t> Bus2=</a:t>
            </a:r>
            <a:r>
              <a:rPr lang="en-US" dirty="0" err="1"/>
              <a:t>LoadBus</a:t>
            </a:r>
            <a:r>
              <a:rPr lang="en-US" dirty="0"/>
              <a:t> length=1</a:t>
            </a:r>
          </a:p>
          <a:p>
            <a:pPr marL="287338" lvl="1" indent="0">
              <a:buNone/>
            </a:pPr>
            <a:r>
              <a:rPr lang="en-US" dirty="0"/>
              <a:t>~ R1=0.058 X1=.1206 R0=.1784 X0=.4047 C1=3.4 C0=1.6 Units=</a:t>
            </a:r>
            <a:r>
              <a:rPr lang="en-US" dirty="0" err="1"/>
              <a:t>kft</a:t>
            </a:r>
            <a:endParaRPr lang="en-US" dirty="0"/>
          </a:p>
          <a:p>
            <a:pPr marL="287338" lvl="1" indent="0">
              <a:buNone/>
            </a:pPr>
            <a:endParaRPr lang="en-US" dirty="0"/>
          </a:p>
          <a:p>
            <a:r>
              <a:rPr lang="en-US" dirty="0"/>
              <a:t>Method 2: Define equipment that will be reused</a:t>
            </a:r>
          </a:p>
          <a:p>
            <a:pPr marL="287338" lvl="1" indent="0">
              <a:buNone/>
            </a:pPr>
            <a:r>
              <a:rPr lang="en-US" dirty="0"/>
              <a:t>New Linecode.</a:t>
            </a:r>
            <a:r>
              <a:rPr lang="en-US" dirty="0">
                <a:solidFill>
                  <a:schemeClr val="tx2"/>
                </a:solidFill>
              </a:rPr>
              <a:t>336ACSR</a:t>
            </a:r>
            <a:r>
              <a:rPr lang="en-US" dirty="0"/>
              <a:t> R1=0.058 X1=.1206 R0=.1784 X0=.4047 </a:t>
            </a:r>
          </a:p>
          <a:p>
            <a:pPr marL="287338" lvl="1" indent="0">
              <a:buNone/>
            </a:pPr>
            <a:r>
              <a:rPr lang="en-US" dirty="0"/>
              <a:t>~ C1=3.4 C0=1.6 Units=</a:t>
            </a:r>
            <a:r>
              <a:rPr lang="en-US" dirty="0" err="1"/>
              <a:t>kft</a:t>
            </a:r>
            <a:endParaRPr lang="en-US" dirty="0"/>
          </a:p>
          <a:p>
            <a:pPr marL="287338" lvl="1" indent="0">
              <a:buNone/>
            </a:pPr>
            <a:r>
              <a:rPr lang="en-US" dirty="0"/>
              <a:t>New Line.LINE1 Bus1=</a:t>
            </a:r>
            <a:r>
              <a:rPr lang="en-US" dirty="0" err="1"/>
              <a:t>Sub_Bus</a:t>
            </a:r>
            <a:r>
              <a:rPr lang="en-US" dirty="0"/>
              <a:t> Bus2=</a:t>
            </a:r>
            <a:r>
              <a:rPr lang="en-US" dirty="0" err="1"/>
              <a:t>LoadBus</a:t>
            </a:r>
            <a:r>
              <a:rPr lang="en-US" dirty="0"/>
              <a:t> </a:t>
            </a:r>
            <a:r>
              <a:rPr lang="en-US" dirty="0" err="1"/>
              <a:t>Linecode</a:t>
            </a:r>
            <a:r>
              <a:rPr lang="en-US" dirty="0"/>
              <a:t>=</a:t>
            </a:r>
            <a:r>
              <a:rPr lang="en-US" dirty="0">
                <a:solidFill>
                  <a:schemeClr val="tx2"/>
                </a:solidFill>
              </a:rPr>
              <a:t>336ACSR</a:t>
            </a:r>
          </a:p>
          <a:p>
            <a:pPr marL="287338" lvl="1" indent="0">
              <a:buNone/>
            </a:pPr>
            <a:r>
              <a:rPr lang="en-US" dirty="0"/>
              <a:t>~ Length=1 Units=</a:t>
            </a:r>
            <a:r>
              <a:rPr lang="en-US" dirty="0" err="1"/>
              <a:t>kft</a:t>
            </a:r>
            <a:endParaRPr lang="en-US" dirty="0"/>
          </a:p>
          <a:p>
            <a:endParaRPr lang="en-US" dirty="0"/>
          </a:p>
          <a:p>
            <a:r>
              <a:rPr lang="en-US" dirty="0"/>
              <a:t>Method 3: Define reusable equipment in layers</a:t>
            </a:r>
          </a:p>
          <a:p>
            <a:pPr marL="287338" lvl="1" indent="0">
              <a:buNone/>
            </a:pPr>
            <a:r>
              <a:rPr lang="en-US" sz="1900" dirty="0"/>
              <a:t>New WireData.</a:t>
            </a:r>
            <a:r>
              <a:rPr lang="en-US" sz="1900" dirty="0">
                <a:solidFill>
                  <a:schemeClr val="tx2"/>
                </a:solidFill>
              </a:rPr>
              <a:t>AL_556  </a:t>
            </a:r>
            <a:r>
              <a:rPr lang="en-US" sz="1900" dirty="0" err="1"/>
              <a:t>Rac</a:t>
            </a:r>
            <a:r>
              <a:rPr lang="en-US" sz="1900" dirty="0"/>
              <a:t>=0.116196  </a:t>
            </a:r>
            <a:r>
              <a:rPr lang="en-US" sz="1900" dirty="0" err="1"/>
              <a:t>Runits</a:t>
            </a:r>
            <a:r>
              <a:rPr lang="en-US" sz="1900" dirty="0"/>
              <a:t>=km  </a:t>
            </a:r>
            <a:r>
              <a:rPr lang="en-US" sz="1900" dirty="0" err="1"/>
              <a:t>GMRac</a:t>
            </a:r>
            <a:r>
              <a:rPr lang="en-US" sz="1900" dirty="0"/>
              <a:t>=0.822957</a:t>
            </a:r>
          </a:p>
          <a:p>
            <a:pPr marL="287338" lvl="1" indent="0">
              <a:buNone/>
            </a:pPr>
            <a:r>
              <a:rPr lang="en-US" sz="1900" dirty="0"/>
              <a:t>  ~ </a:t>
            </a:r>
            <a:r>
              <a:rPr lang="en-US" sz="1900" dirty="0" err="1"/>
              <a:t>GMRUnits</a:t>
            </a:r>
            <a:r>
              <a:rPr lang="en-US" sz="1900" dirty="0"/>
              <a:t>=cm  Radius=1.087115  </a:t>
            </a:r>
            <a:r>
              <a:rPr lang="en-US" sz="1900" dirty="0" err="1"/>
              <a:t>Radunits</a:t>
            </a:r>
            <a:r>
              <a:rPr lang="en-US" sz="1900" dirty="0"/>
              <a:t>=cm </a:t>
            </a:r>
            <a:r>
              <a:rPr lang="en-US" sz="1900" dirty="0" err="1"/>
              <a:t>normamps</a:t>
            </a:r>
            <a:r>
              <a:rPr lang="en-US" sz="1900" dirty="0"/>
              <a:t>=619 743</a:t>
            </a:r>
          </a:p>
          <a:p>
            <a:pPr marL="287338" lvl="1" indent="0">
              <a:buNone/>
            </a:pPr>
            <a:r>
              <a:rPr lang="en-US" sz="1900" dirty="0"/>
              <a:t>New LineGeometry.</a:t>
            </a:r>
            <a:r>
              <a:rPr lang="en-US" sz="1900" dirty="0">
                <a:solidFill>
                  <a:srgbClr val="C00000"/>
                </a:solidFill>
              </a:rPr>
              <a:t>3PH_VERT </a:t>
            </a:r>
            <a:r>
              <a:rPr lang="en-US" sz="1900" dirty="0" err="1"/>
              <a:t>nconds</a:t>
            </a:r>
            <a:r>
              <a:rPr lang="en-US" sz="1900" dirty="0"/>
              <a:t>=4  </a:t>
            </a:r>
            <a:r>
              <a:rPr lang="en-US" sz="1900" dirty="0" err="1"/>
              <a:t>nphases</a:t>
            </a:r>
            <a:r>
              <a:rPr lang="en-US" sz="1900" dirty="0"/>
              <a:t>=3</a:t>
            </a:r>
          </a:p>
          <a:p>
            <a:pPr marL="287338" lvl="1" indent="0">
              <a:buNone/>
            </a:pPr>
            <a:r>
              <a:rPr lang="en-US" sz="1900" dirty="0"/>
              <a:t>~ </a:t>
            </a:r>
            <a:r>
              <a:rPr lang="en-US" sz="1900" dirty="0" err="1"/>
              <a:t>cond</a:t>
            </a:r>
            <a:r>
              <a:rPr lang="en-US" sz="1900" dirty="0"/>
              <a:t>=1  wire=</a:t>
            </a:r>
            <a:r>
              <a:rPr lang="en-US" sz="1900" dirty="0">
                <a:solidFill>
                  <a:schemeClr val="tx2"/>
                </a:solidFill>
              </a:rPr>
              <a:t>AL_556 </a:t>
            </a:r>
            <a:r>
              <a:rPr lang="en-US" sz="1900" dirty="0"/>
              <a:t>x=0 h=11.683 units=m</a:t>
            </a:r>
          </a:p>
          <a:p>
            <a:pPr marL="287338" lvl="1" indent="0">
              <a:buNone/>
            </a:pPr>
            <a:r>
              <a:rPr lang="en-US" sz="1900" dirty="0"/>
              <a:t>…</a:t>
            </a:r>
          </a:p>
          <a:p>
            <a:pPr marL="287338" lvl="1" indent="0">
              <a:buNone/>
            </a:pPr>
            <a:r>
              <a:rPr lang="en-US" sz="1900" dirty="0"/>
              <a:t>New Line.line1 bus1=63 bus2=64 length=0.039 geometry=</a:t>
            </a:r>
            <a:r>
              <a:rPr lang="en-US" sz="1900" dirty="0">
                <a:solidFill>
                  <a:srgbClr val="C00000"/>
                </a:solidFill>
              </a:rPr>
              <a:t>3PH_VERT </a:t>
            </a:r>
            <a:r>
              <a:rPr lang="en-US" sz="1900" dirty="0"/>
              <a:t>units=Mi</a:t>
            </a:r>
          </a:p>
          <a:p>
            <a:pPr marL="287338" lvl="1" indent="0">
              <a:buNone/>
            </a:pPr>
            <a:endParaRPr lang="en-US" sz="2300" dirty="0"/>
          </a:p>
          <a:p>
            <a:pPr marL="287338" lvl="1" indent="0">
              <a:buNone/>
            </a:pPr>
            <a:r>
              <a:rPr lang="en-US" sz="2300" b="1" dirty="0"/>
              <a:t>You can also define reusable transformer definitions, etc.</a:t>
            </a:r>
          </a:p>
          <a:p>
            <a:pPr marL="287338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8678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Command Syntax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4070" y="914084"/>
            <a:ext cx="8445609" cy="4706858"/>
          </a:xfrm>
        </p:spPr>
        <p:txBody>
          <a:bodyPr>
            <a:noAutofit/>
          </a:bodyPr>
          <a:lstStyle/>
          <a:p>
            <a:pPr>
              <a:spcAft>
                <a:spcPts val="2400"/>
              </a:spcAft>
            </a:pPr>
            <a:r>
              <a:rPr lang="en-US" altLang="en-US" sz="1800" dirty="0"/>
              <a:t>Each line of code consists of a command possibly followed by one or more arguments</a:t>
            </a:r>
          </a:p>
          <a:p>
            <a:pPr>
              <a:spcAft>
                <a:spcPts val="2400"/>
              </a:spcAft>
            </a:pPr>
            <a:r>
              <a:rPr lang="en-US" altLang="en-US" sz="1800" dirty="0"/>
              <a:t>Arguments can be listed with or without keywords</a:t>
            </a:r>
          </a:p>
          <a:p>
            <a:pPr marL="0" indent="0" eaLnBrk="1" hangingPunct="1">
              <a:spcAft>
                <a:spcPts val="1200"/>
              </a:spcAft>
              <a:buNone/>
            </a:pPr>
            <a:r>
              <a:rPr lang="en-US" altLang="en-US" sz="1800" i="1" dirty="0">
                <a:solidFill>
                  <a:schemeClr val="tx2"/>
                </a:solidFill>
              </a:rPr>
              <a:t>Command  keyword1=value1   keyword2=value2 …  	</a:t>
            </a:r>
            <a:r>
              <a:rPr lang="en-US" altLang="en-US" sz="1800" dirty="0"/>
              <a:t>(Keyword arguments)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1800" b="1" dirty="0"/>
              <a:t>New 	    Object=Line.L1     Bus1=b1240     </a:t>
            </a:r>
          </a:p>
          <a:p>
            <a:pPr marL="0" indent="0">
              <a:spcAft>
                <a:spcPts val="1200"/>
              </a:spcAft>
              <a:buNone/>
            </a:pPr>
            <a:endParaRPr lang="en-US" altLang="en-US" sz="1800" b="1" dirty="0"/>
          </a:p>
          <a:p>
            <a:pPr marL="0" indent="0" algn="ctr">
              <a:spcAft>
                <a:spcPts val="1200"/>
              </a:spcAft>
              <a:buNone/>
            </a:pPr>
            <a:r>
              <a:rPr lang="en-US" altLang="en-US" sz="1800" b="1" dirty="0"/>
              <a:t>OR</a:t>
            </a:r>
          </a:p>
          <a:p>
            <a:pPr marL="0" indent="0" algn="ctr">
              <a:spcAft>
                <a:spcPts val="1200"/>
              </a:spcAft>
              <a:buNone/>
            </a:pPr>
            <a:endParaRPr lang="en-US" altLang="en-US" sz="1800" b="1" dirty="0"/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1800" i="1" dirty="0">
                <a:solidFill>
                  <a:schemeClr val="tx2"/>
                </a:solidFill>
              </a:rPr>
              <a:t>Command  	value1  	    	value2 ... 	</a:t>
            </a:r>
            <a:r>
              <a:rPr lang="en-US" altLang="en-US" sz="1800" dirty="0"/>
              <a:t>(Positional arguments)</a:t>
            </a:r>
            <a:endParaRPr lang="en-US" altLang="en-US" sz="1800" i="1" dirty="0"/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1800" b="1" dirty="0">
                <a:latin typeface="+mj-lt"/>
              </a:rPr>
              <a:t>New  		Line.L1      	b1240   	</a:t>
            </a:r>
            <a:r>
              <a:rPr lang="en-US" altLang="en-US" sz="1800" b="1" i="1" dirty="0">
                <a:solidFill>
                  <a:schemeClr val="tx2"/>
                </a:solidFill>
                <a:latin typeface="+mj-lt"/>
              </a:rPr>
              <a:t>	</a:t>
            </a:r>
          </a:p>
          <a:p>
            <a:pPr marL="0" indent="0">
              <a:spcAft>
                <a:spcPts val="1200"/>
              </a:spcAft>
              <a:buNone/>
            </a:pPr>
            <a:endParaRPr lang="en-US" altLang="en-US" sz="1800" b="1" i="1" dirty="0">
              <a:solidFill>
                <a:schemeClr val="tx2"/>
              </a:solidFill>
              <a:latin typeface="+mj-lt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1800" dirty="0">
                <a:latin typeface="+mj-lt"/>
              </a:rPr>
              <a:t>* Tip: use keywords for better readability</a:t>
            </a:r>
          </a:p>
        </p:txBody>
      </p:sp>
    </p:spTree>
    <p:extLst>
      <p:ext uri="{BB962C8B-B14F-4D97-AF65-F5344CB8AC3E}">
        <p14:creationId xmlns:p14="http://schemas.microsoft.com/office/powerpoint/2010/main" val="284657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F88A2-B41F-43D6-BFE2-BDAC1C38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9E5A1-AD85-45FA-BE80-688B6081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Circuit editing</a:t>
            </a:r>
          </a:p>
          <a:p>
            <a:pPr marL="0" indent="0">
              <a:buNone/>
            </a:pPr>
            <a:r>
              <a:rPr lang="en-US" b="1" dirty="0"/>
              <a:t>New</a:t>
            </a:r>
            <a:r>
              <a:rPr lang="en-US" dirty="0"/>
              <a:t> object=</a:t>
            </a:r>
            <a:r>
              <a:rPr lang="en-US" dirty="0" err="1"/>
              <a:t>deviceType.deviceName</a:t>
            </a:r>
            <a:r>
              <a:rPr lang="en-US" dirty="0"/>
              <a:t> param2=value…</a:t>
            </a:r>
          </a:p>
          <a:p>
            <a:pPr marL="0" indent="0">
              <a:buNone/>
            </a:pPr>
            <a:r>
              <a:rPr lang="en-US" b="1" dirty="0"/>
              <a:t>Edit</a:t>
            </a:r>
            <a:r>
              <a:rPr lang="en-US" dirty="0"/>
              <a:t> object=</a:t>
            </a:r>
            <a:r>
              <a:rPr lang="en-US" dirty="0" err="1"/>
              <a:t>deviceType.deviceName</a:t>
            </a:r>
            <a:r>
              <a:rPr lang="en-US" dirty="0"/>
              <a:t> param6=value…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Analysis</a:t>
            </a:r>
          </a:p>
          <a:p>
            <a:pPr marL="0" indent="0">
              <a:buNone/>
            </a:pPr>
            <a:r>
              <a:rPr lang="en-US" b="1" dirty="0"/>
              <a:t>Set</a:t>
            </a:r>
            <a:r>
              <a:rPr lang="en-US" dirty="0"/>
              <a:t> mode=snapshot</a:t>
            </a:r>
          </a:p>
          <a:p>
            <a:pPr marL="0" indent="0">
              <a:buNone/>
            </a:pPr>
            <a:r>
              <a:rPr lang="en-US" b="1" dirty="0"/>
              <a:t>Solve</a:t>
            </a:r>
            <a:r>
              <a:rPr lang="en-US" dirty="0"/>
              <a:t> mode=snapshot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Results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b="1" dirty="0"/>
              <a:t>Show</a:t>
            </a:r>
            <a:r>
              <a:rPr lang="en-US" dirty="0"/>
              <a:t> Voltages</a:t>
            </a:r>
          </a:p>
          <a:p>
            <a:pPr marL="0" indent="0">
              <a:buNone/>
            </a:pPr>
            <a:r>
              <a:rPr lang="en-US" b="1" dirty="0"/>
              <a:t>Export</a:t>
            </a:r>
            <a:r>
              <a:rPr lang="en-US" dirty="0"/>
              <a:t> Voltages </a:t>
            </a:r>
          </a:p>
          <a:p>
            <a:pPr marL="0" indent="0">
              <a:buNone/>
            </a:pPr>
            <a:r>
              <a:rPr lang="en-US" b="1" dirty="0"/>
              <a:t>Plot</a:t>
            </a:r>
            <a:r>
              <a:rPr lang="en-US" dirty="0"/>
              <a:t> Profile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Compiling scripts</a:t>
            </a:r>
          </a:p>
          <a:p>
            <a:pPr marL="0" indent="0">
              <a:buNone/>
            </a:pPr>
            <a:r>
              <a:rPr lang="en-US" b="1" dirty="0"/>
              <a:t>Compile</a:t>
            </a:r>
            <a:r>
              <a:rPr lang="en-US" dirty="0"/>
              <a:t> </a:t>
            </a:r>
            <a:r>
              <a:rPr lang="en-US" dirty="0" err="1"/>
              <a:t>FileName.dss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Redirect</a:t>
            </a:r>
            <a:r>
              <a:rPr lang="en-US" dirty="0"/>
              <a:t> </a:t>
            </a:r>
            <a:r>
              <a:rPr lang="en-US" dirty="0" err="1"/>
              <a:t>FileName.dss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2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Delimiters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Class, Object, Bus, or Node delimiter:	</a:t>
            </a:r>
            <a:r>
              <a:rPr lang="en-US" altLang="en-US" b="1" dirty="0">
                <a:solidFill>
                  <a:schemeClr val="tx2"/>
                </a:solidFill>
              </a:rPr>
              <a:t>.</a:t>
            </a:r>
            <a:r>
              <a:rPr lang="en-US" altLang="en-US" dirty="0">
                <a:solidFill>
                  <a:schemeClr val="tx2"/>
                </a:solidFill>
              </a:rPr>
              <a:t> (period)</a:t>
            </a:r>
          </a:p>
          <a:p>
            <a:pPr eaLnBrk="1" hangingPunct="1"/>
            <a:r>
              <a:rPr lang="en-US" altLang="en-US" dirty="0"/>
              <a:t>Keyword / value separator:		</a:t>
            </a:r>
            <a:r>
              <a:rPr lang="en-US" altLang="en-US" b="1" dirty="0">
                <a:solidFill>
                  <a:schemeClr val="tx2"/>
                </a:solidFill>
              </a:rPr>
              <a:t>=</a:t>
            </a:r>
          </a:p>
          <a:p>
            <a:pPr eaLnBrk="1" hangingPunct="1"/>
            <a:r>
              <a:rPr lang="en-US" altLang="en-US" dirty="0"/>
              <a:t>Continuation of previous line:		</a:t>
            </a:r>
            <a:r>
              <a:rPr lang="en-US" altLang="en-US" b="1" dirty="0">
                <a:solidFill>
                  <a:schemeClr val="tx2"/>
                </a:solidFill>
              </a:rPr>
              <a:t>~</a:t>
            </a:r>
            <a:r>
              <a:rPr lang="en-US" altLang="en-US" dirty="0">
                <a:solidFill>
                  <a:schemeClr val="tx2"/>
                </a:solidFill>
              </a:rPr>
              <a:t> (More)</a:t>
            </a:r>
          </a:p>
          <a:p>
            <a:pPr eaLnBrk="1" hangingPunct="1"/>
            <a:r>
              <a:rPr lang="en-US" altLang="en-US" dirty="0"/>
              <a:t>Comment line:				</a:t>
            </a:r>
            <a:r>
              <a:rPr lang="en-US" altLang="en-US" b="1" dirty="0">
                <a:solidFill>
                  <a:schemeClr val="tx2"/>
                </a:solidFill>
              </a:rPr>
              <a:t>//</a:t>
            </a:r>
          </a:p>
          <a:p>
            <a:pPr eaLnBrk="1" hangingPunct="1"/>
            <a:r>
              <a:rPr lang="en-US" altLang="en-US" dirty="0"/>
              <a:t>In-line comment:				</a:t>
            </a:r>
            <a:r>
              <a:rPr lang="en-US" altLang="en-US" b="1" dirty="0">
                <a:solidFill>
                  <a:schemeClr val="tx2"/>
                </a:solidFill>
              </a:rPr>
              <a:t>!</a:t>
            </a:r>
          </a:p>
          <a:p>
            <a:pPr eaLnBrk="1" hangingPunct="1"/>
            <a:r>
              <a:rPr lang="en-US" altLang="en-US" dirty="0"/>
              <a:t>Query a property:				</a:t>
            </a:r>
            <a:r>
              <a:rPr lang="en-US" altLang="en-US" b="1" dirty="0">
                <a:solidFill>
                  <a:schemeClr val="tx2"/>
                </a:solidFill>
              </a:rPr>
              <a:t>?</a:t>
            </a:r>
          </a:p>
          <a:p>
            <a:r>
              <a:rPr lang="en-US" altLang="en-US" dirty="0"/>
              <a:t>Value delimiters:				</a:t>
            </a:r>
            <a:r>
              <a:rPr lang="en-US" altLang="en-US" b="1" dirty="0">
                <a:solidFill>
                  <a:schemeClr val="tx2"/>
                </a:solidFill>
              </a:rPr>
              <a:t>,</a:t>
            </a:r>
            <a:r>
              <a:rPr lang="en-US" altLang="en-US" dirty="0">
                <a:solidFill>
                  <a:schemeClr val="tx2"/>
                </a:solidFill>
              </a:rPr>
              <a:t> (comma)</a:t>
            </a:r>
            <a:br>
              <a:rPr lang="en-US" altLang="en-US" dirty="0"/>
            </a:br>
            <a:r>
              <a:rPr lang="en-US" altLang="en-US" dirty="0"/>
              <a:t>			</a:t>
            </a:r>
            <a:r>
              <a:rPr lang="en-US" altLang="en-US" dirty="0">
                <a:solidFill>
                  <a:schemeClr val="tx2"/>
                </a:solidFill>
              </a:rPr>
              <a:t>any white space (tab or space)</a:t>
            </a:r>
          </a:p>
        </p:txBody>
      </p:sp>
    </p:spTree>
    <p:extLst>
      <p:ext uri="{BB962C8B-B14F-4D97-AF65-F5344CB8AC3E}">
        <p14:creationId xmlns:p14="http://schemas.microsoft.com/office/powerpoint/2010/main" val="287557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Array and Matrix Syntax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Array</a:t>
            </a:r>
          </a:p>
          <a:p>
            <a:pPr lvl="1" eaLnBrk="1" hangingPunct="1"/>
            <a:r>
              <a:rPr lang="en-US" altLang="en-US" b="1" dirty="0" err="1">
                <a:solidFill>
                  <a:schemeClr val="tx2"/>
                </a:solidFill>
              </a:rPr>
              <a:t>kvs</a:t>
            </a:r>
            <a:r>
              <a:rPr lang="en-US" altLang="en-US" b="1" dirty="0">
                <a:solidFill>
                  <a:schemeClr val="tx2"/>
                </a:solidFill>
              </a:rPr>
              <a:t>=[115, 6.6, 22]</a:t>
            </a:r>
          </a:p>
          <a:p>
            <a:pPr lvl="1" eaLnBrk="1" hangingPunct="1"/>
            <a:r>
              <a:rPr lang="en-US" altLang="en-US" b="1" dirty="0" err="1">
                <a:solidFill>
                  <a:schemeClr val="tx2"/>
                </a:solidFill>
              </a:rPr>
              <a:t>kvas</a:t>
            </a:r>
            <a:r>
              <a:rPr lang="en-US" altLang="en-US" b="1" dirty="0">
                <a:solidFill>
                  <a:schemeClr val="tx2"/>
                </a:solidFill>
              </a:rPr>
              <a:t>=“20000  16000 16000”</a:t>
            </a:r>
          </a:p>
          <a:p>
            <a:pPr lvl="1" eaLnBrk="1" hangingPunct="1"/>
            <a:r>
              <a:rPr lang="en-US" altLang="en-US" b="1" dirty="0">
                <a:solidFill>
                  <a:schemeClr val="tx2"/>
                </a:solidFill>
              </a:rPr>
              <a:t>{ }, ( ), ‘ ’</a:t>
            </a:r>
          </a:p>
          <a:p>
            <a:pPr eaLnBrk="1" hangingPunct="1"/>
            <a:endParaRPr lang="en-US" altLang="en-US" b="1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en-US" dirty="0"/>
              <a:t>Matrix</a:t>
            </a:r>
          </a:p>
          <a:p>
            <a:pPr lvl="1" eaLnBrk="1" hangingPunct="1"/>
            <a:r>
              <a:rPr lang="en-US" altLang="en-US" b="1" i="1" dirty="0"/>
              <a:t>(3x3 matrix)</a:t>
            </a:r>
            <a:endParaRPr lang="en-US" altLang="en-US" dirty="0"/>
          </a:p>
          <a:p>
            <a:pPr lvl="2" eaLnBrk="1" hangingPunct="1"/>
            <a:r>
              <a:rPr lang="en-US" altLang="en-US" b="1" dirty="0" err="1">
                <a:solidFill>
                  <a:schemeClr val="tx2"/>
                </a:solidFill>
              </a:rPr>
              <a:t>Xmatrix</a:t>
            </a:r>
            <a:r>
              <a:rPr lang="en-US" altLang="en-US" b="1" dirty="0">
                <a:solidFill>
                  <a:schemeClr val="tx2"/>
                </a:solidFill>
              </a:rPr>
              <a:t>=[1.2  .3  .3 | .3  1.2  3 | .3  .3  1.2]</a:t>
            </a:r>
            <a:r>
              <a:rPr lang="en-US" altLang="en-US" b="1" dirty="0"/>
              <a:t> </a:t>
            </a:r>
          </a:p>
          <a:p>
            <a:pPr lvl="1" eaLnBrk="1" hangingPunct="1"/>
            <a:r>
              <a:rPr lang="en-US" altLang="en-US" b="1" i="1" dirty="0"/>
              <a:t>(3x3 matrix – lower triangle) </a:t>
            </a:r>
          </a:p>
          <a:p>
            <a:pPr lvl="2" eaLnBrk="1" hangingPunct="1"/>
            <a:r>
              <a:rPr lang="en-US" altLang="en-US" b="1" dirty="0" err="1">
                <a:solidFill>
                  <a:schemeClr val="tx2"/>
                </a:solidFill>
              </a:rPr>
              <a:t>Xmatrix</a:t>
            </a:r>
            <a:r>
              <a:rPr lang="en-US" altLang="en-US" b="1" dirty="0">
                <a:solidFill>
                  <a:schemeClr val="tx2"/>
                </a:solidFill>
              </a:rPr>
              <a:t>=[ 1.2  | .3 1.2  | .3  .3  1.2 ]</a:t>
            </a:r>
          </a:p>
        </p:txBody>
      </p:sp>
    </p:spTree>
    <p:extLst>
      <p:ext uri="{BB962C8B-B14F-4D97-AF65-F5344CB8AC3E}">
        <p14:creationId xmlns:p14="http://schemas.microsoft.com/office/powerpoint/2010/main" val="423002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Basic Script</a:t>
            </a:r>
          </a:p>
        </p:txBody>
      </p:sp>
      <p:pic>
        <p:nvPicPr>
          <p:cNvPr id="95235" name="Picture 3" descr="Simple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710" y="779138"/>
            <a:ext cx="4888579" cy="232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609600" y="3100508"/>
            <a:ext cx="8136835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200" b="1" dirty="0"/>
              <a:t>Clear</a:t>
            </a:r>
          </a:p>
          <a:p>
            <a:pPr algn="l"/>
            <a:r>
              <a:rPr lang="en-US" sz="1200" b="1" dirty="0"/>
              <a:t>New </a:t>
            </a:r>
            <a:r>
              <a:rPr lang="en-US" sz="1200" b="1" dirty="0" err="1"/>
              <a:t>Circuit.Simple</a:t>
            </a:r>
            <a:r>
              <a:rPr lang="en-US" sz="1200" b="1" dirty="0"/>
              <a:t>     </a:t>
            </a:r>
            <a:r>
              <a:rPr lang="en-US" sz="1200" i="1" dirty="0"/>
              <a:t>! Creates voltage source  (</a:t>
            </a:r>
            <a:r>
              <a:rPr lang="en-US" sz="1200" i="1" dirty="0" err="1"/>
              <a:t>Vsource.Source</a:t>
            </a:r>
            <a:r>
              <a:rPr lang="en-US" sz="1200" i="1" dirty="0"/>
              <a:t>) with bus named </a:t>
            </a:r>
            <a:r>
              <a:rPr lang="en-US" sz="1200" i="1" dirty="0" err="1"/>
              <a:t>SourceBus</a:t>
            </a:r>
            <a:endParaRPr lang="en-US" sz="1200" i="1" dirty="0"/>
          </a:p>
          <a:p>
            <a:pPr algn="l"/>
            <a:r>
              <a:rPr lang="en-US" sz="1200" b="1" dirty="0"/>
              <a:t>Edit </a:t>
            </a:r>
            <a:r>
              <a:rPr lang="en-US" sz="1200" b="1" dirty="0" err="1"/>
              <a:t>Vsource.Source</a:t>
            </a:r>
            <a:r>
              <a:rPr lang="en-US" sz="1200" b="1" dirty="0"/>
              <a:t> </a:t>
            </a:r>
            <a:r>
              <a:rPr lang="en-US" sz="1200" b="1" dirty="0" err="1"/>
              <a:t>BasekV</a:t>
            </a:r>
            <a:r>
              <a:rPr lang="en-US" sz="1200" b="1" dirty="0"/>
              <a:t>=115 </a:t>
            </a:r>
            <a:r>
              <a:rPr lang="en-US" sz="1200" b="1" dirty="0" err="1"/>
              <a:t>pu</a:t>
            </a:r>
            <a:r>
              <a:rPr lang="en-US" sz="1200" b="1" dirty="0"/>
              <a:t>=1.05  ISC3=3000  ISC1=2500  </a:t>
            </a:r>
            <a:r>
              <a:rPr lang="en-US" sz="1200" i="1" dirty="0"/>
              <a:t>! Define source voltage and impedance</a:t>
            </a:r>
          </a:p>
          <a:p>
            <a:pPr algn="l"/>
            <a:r>
              <a:rPr lang="en-US" sz="1200" b="1" dirty="0"/>
              <a:t>New Transformer.TR1 Buses=[</a:t>
            </a:r>
            <a:r>
              <a:rPr lang="en-US" sz="1200" b="1" dirty="0" err="1"/>
              <a:t>SourceBus</a:t>
            </a:r>
            <a:r>
              <a:rPr lang="en-US" sz="1200" b="1" dirty="0"/>
              <a:t>, </a:t>
            </a:r>
            <a:r>
              <a:rPr lang="en-US" sz="1200" b="1" dirty="0" err="1"/>
              <a:t>Sub_Bus</a:t>
            </a:r>
            <a:r>
              <a:rPr lang="en-US" sz="1200" b="1" dirty="0"/>
              <a:t>] Conns=[Delta Wye] </a:t>
            </a:r>
            <a:r>
              <a:rPr lang="en-US" sz="1200" b="1" dirty="0" err="1"/>
              <a:t>kVs</a:t>
            </a:r>
            <a:r>
              <a:rPr lang="en-US" sz="1200" b="1" dirty="0"/>
              <a:t>= [115 12.47] </a:t>
            </a:r>
            <a:r>
              <a:rPr lang="en-US" sz="1200" b="1" dirty="0" err="1"/>
              <a:t>kVAs</a:t>
            </a:r>
            <a:r>
              <a:rPr lang="en-US" sz="1200" b="1" dirty="0"/>
              <a:t>=[20000 20000] XHL=10</a:t>
            </a:r>
          </a:p>
          <a:p>
            <a:pPr algn="l"/>
            <a:r>
              <a:rPr lang="en-US" sz="1200" b="1" dirty="0"/>
              <a:t>New Linecode.336ACSR R1=0.058 X1=.1206 R0=.1784 X0=.4047 C1=3.4 C0=1.6 Units=</a:t>
            </a:r>
            <a:r>
              <a:rPr lang="en-US" sz="1200" b="1" dirty="0" err="1"/>
              <a:t>kft</a:t>
            </a:r>
            <a:endParaRPr lang="en-US" sz="1200" b="1" dirty="0"/>
          </a:p>
          <a:p>
            <a:pPr algn="l"/>
            <a:r>
              <a:rPr lang="en-US" sz="1200" b="1" dirty="0"/>
              <a:t>New Line.LINE1 Bus1=</a:t>
            </a:r>
            <a:r>
              <a:rPr lang="en-US" sz="1200" b="1" dirty="0" err="1"/>
              <a:t>Sub_Bus</a:t>
            </a:r>
            <a:r>
              <a:rPr lang="en-US" sz="1200" b="1" dirty="0"/>
              <a:t> Bus2=</a:t>
            </a:r>
            <a:r>
              <a:rPr lang="en-US" sz="1200" b="1" dirty="0" err="1"/>
              <a:t>LoadBus</a:t>
            </a:r>
            <a:r>
              <a:rPr lang="en-US" sz="1200" b="1" dirty="0"/>
              <a:t> </a:t>
            </a:r>
            <a:r>
              <a:rPr lang="en-US" sz="1200" b="1" dirty="0" err="1"/>
              <a:t>Linecode</a:t>
            </a:r>
            <a:r>
              <a:rPr lang="en-US" sz="1200" b="1" dirty="0"/>
              <a:t>=336ACSR Length=1 Units=Mi </a:t>
            </a:r>
          </a:p>
          <a:p>
            <a:pPr algn="l"/>
            <a:r>
              <a:rPr lang="en-US" sz="1200" b="1" dirty="0"/>
              <a:t>New Load.LOAD1 Bus1=</a:t>
            </a:r>
            <a:r>
              <a:rPr lang="en-US" sz="1200" b="1" dirty="0" err="1"/>
              <a:t>LoadBus</a:t>
            </a:r>
            <a:r>
              <a:rPr lang="en-US" sz="1200" b="1" dirty="0"/>
              <a:t> kV=12.47 kW=1000 PF=.95</a:t>
            </a:r>
          </a:p>
          <a:p>
            <a:pPr algn="l"/>
            <a:r>
              <a:rPr lang="en-US" sz="1200" b="1" dirty="0"/>
              <a:t>Solve</a:t>
            </a:r>
          </a:p>
          <a:p>
            <a:pPr algn="l"/>
            <a:r>
              <a:rPr lang="en-US" sz="1200" b="1" dirty="0"/>
              <a:t>Show Voltages LN Nodes</a:t>
            </a:r>
          </a:p>
          <a:p>
            <a:pPr algn="l"/>
            <a:r>
              <a:rPr lang="en-US" sz="1200" b="1" dirty="0"/>
              <a:t>Show Currents Element</a:t>
            </a:r>
          </a:p>
          <a:p>
            <a:pPr algn="l"/>
            <a:r>
              <a:rPr lang="en-US" sz="1200" b="1" dirty="0"/>
              <a:t>Show Powers kVA Elements</a:t>
            </a:r>
            <a:endParaRPr lang="en-US" altLang="en-US" sz="1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855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37F1-46CD-4EB4-B086-457157EB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75F4D-EAD8-49A4-A6BB-B78C04107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OpenDSS</a:t>
            </a:r>
            <a:r>
              <a:rPr lang="en-US" dirty="0"/>
              <a:t>, voltage regulators are defined as transformers with control.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000" dirty="0"/>
              <a:t>New Transformer.</a:t>
            </a:r>
            <a:r>
              <a:rPr lang="en-US" sz="2000" dirty="0">
                <a:solidFill>
                  <a:schemeClr val="tx2"/>
                </a:solidFill>
              </a:rPr>
              <a:t>Reg1a</a:t>
            </a:r>
            <a:r>
              <a:rPr lang="en-US" sz="2000" dirty="0"/>
              <a:t> phases=1 windings=2  buses=[9.1 9r.1] </a:t>
            </a:r>
          </a:p>
          <a:p>
            <a:pPr marL="0" indent="0">
              <a:buNone/>
            </a:pPr>
            <a:r>
              <a:rPr lang="en-US" sz="2000" dirty="0"/>
              <a:t>~ conns=[wye wye] </a:t>
            </a:r>
            <a:r>
              <a:rPr lang="en-US" sz="2000" dirty="0" err="1"/>
              <a:t>kvs</a:t>
            </a:r>
            <a:r>
              <a:rPr lang="en-US" sz="2000" dirty="0"/>
              <a:t>=[2.402 2.402] </a:t>
            </a:r>
            <a:r>
              <a:rPr lang="en-US" sz="2000" dirty="0" err="1"/>
              <a:t>kvas</a:t>
            </a:r>
            <a:r>
              <a:rPr lang="en-US" sz="2000" dirty="0"/>
              <a:t>=[2000 2000] </a:t>
            </a:r>
          </a:p>
          <a:p>
            <a:pPr marL="0" indent="0">
              <a:buNone/>
            </a:pPr>
            <a:r>
              <a:rPr lang="en-US" sz="2000" dirty="0"/>
              <a:t>~ XHL=.01 %</a:t>
            </a:r>
            <a:r>
              <a:rPr lang="en-US" sz="2000" dirty="0" err="1"/>
              <a:t>LoadLoss</a:t>
            </a:r>
            <a:r>
              <a:rPr lang="en-US" sz="2000" dirty="0"/>
              <a:t>=0.00001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New RegControl.cReg1a transformer=</a:t>
            </a:r>
            <a:r>
              <a:rPr lang="en-US" sz="2000" dirty="0">
                <a:solidFill>
                  <a:schemeClr val="tx2"/>
                </a:solidFill>
              </a:rPr>
              <a:t>Reg1a</a:t>
            </a:r>
            <a:r>
              <a:rPr lang="en-US" sz="2000" dirty="0"/>
              <a:t> winding=2 </a:t>
            </a:r>
          </a:p>
          <a:p>
            <a:pPr marL="0" indent="0">
              <a:buNone/>
            </a:pPr>
            <a:r>
              <a:rPr lang="en-US" sz="2000" dirty="0"/>
              <a:t>~ </a:t>
            </a:r>
            <a:r>
              <a:rPr lang="en-US" sz="2000" dirty="0" err="1"/>
              <a:t>vreg</a:t>
            </a:r>
            <a:r>
              <a:rPr lang="en-US" sz="2000" dirty="0"/>
              <a:t>=120 band=2 </a:t>
            </a:r>
            <a:r>
              <a:rPr lang="en-US" sz="2000" dirty="0" err="1"/>
              <a:t>ptratio</a:t>
            </a:r>
            <a:r>
              <a:rPr lang="en-US" sz="2000" dirty="0"/>
              <a:t>=20 </a:t>
            </a:r>
            <a:r>
              <a:rPr lang="en-US" sz="2000" dirty="0" err="1"/>
              <a:t>ctprim</a:t>
            </a:r>
            <a:r>
              <a:rPr lang="en-US" sz="2000" dirty="0"/>
              <a:t>=50  R=0.4   X=0.4 delay=30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Capacitor banks, switches, inverters, etc. can also be controlled.</a:t>
            </a:r>
          </a:p>
        </p:txBody>
      </p:sp>
    </p:spTree>
    <p:extLst>
      <p:ext uri="{BB962C8B-B14F-4D97-AF65-F5344CB8AC3E}">
        <p14:creationId xmlns:p14="http://schemas.microsoft.com/office/powerpoint/2010/main" val="3085177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37F1-46CD-4EB4-B086-457157EB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75F4D-EAD8-49A4-A6BB-B78C04107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OpenDSS</a:t>
            </a:r>
            <a:r>
              <a:rPr lang="en-US" dirty="0"/>
              <a:t>, voltage regulators are defined as transformers with control.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000" dirty="0"/>
              <a:t>New Transformer.</a:t>
            </a:r>
            <a:r>
              <a:rPr lang="en-US" sz="2000" dirty="0">
                <a:solidFill>
                  <a:schemeClr val="tx2"/>
                </a:solidFill>
              </a:rPr>
              <a:t>Reg1a</a:t>
            </a:r>
            <a:r>
              <a:rPr lang="en-US" sz="2000" dirty="0"/>
              <a:t> phases=1 windings=2  buses=[9.1 9r.1] </a:t>
            </a:r>
          </a:p>
          <a:p>
            <a:pPr marL="0" indent="0">
              <a:buNone/>
            </a:pPr>
            <a:r>
              <a:rPr lang="en-US" sz="2000" dirty="0"/>
              <a:t>~ conns=[wye wye] </a:t>
            </a:r>
            <a:r>
              <a:rPr lang="en-US" sz="2000" dirty="0" err="1"/>
              <a:t>kvs</a:t>
            </a:r>
            <a:r>
              <a:rPr lang="en-US" sz="2000" dirty="0"/>
              <a:t>=[2.402 2.402] </a:t>
            </a:r>
            <a:r>
              <a:rPr lang="en-US" sz="2000" dirty="0" err="1"/>
              <a:t>kvas</a:t>
            </a:r>
            <a:r>
              <a:rPr lang="en-US" sz="2000" dirty="0"/>
              <a:t>=[2000 2000] </a:t>
            </a:r>
          </a:p>
          <a:p>
            <a:pPr marL="0" indent="0">
              <a:buNone/>
            </a:pPr>
            <a:r>
              <a:rPr lang="en-US" sz="2000" dirty="0"/>
              <a:t>~ XHL=.01 %</a:t>
            </a:r>
            <a:r>
              <a:rPr lang="en-US" sz="2000" dirty="0" err="1"/>
              <a:t>LoadLoss</a:t>
            </a:r>
            <a:r>
              <a:rPr lang="en-US" sz="2000" dirty="0"/>
              <a:t>=0.00001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New RegControl.cReg1a transformer=</a:t>
            </a:r>
            <a:r>
              <a:rPr lang="en-US" sz="2000" dirty="0">
                <a:solidFill>
                  <a:schemeClr val="tx2"/>
                </a:solidFill>
              </a:rPr>
              <a:t>Reg1a</a:t>
            </a:r>
            <a:r>
              <a:rPr lang="en-US" sz="2000" dirty="0"/>
              <a:t> winding=2 </a:t>
            </a:r>
          </a:p>
          <a:p>
            <a:pPr marL="0" indent="0">
              <a:buNone/>
            </a:pPr>
            <a:r>
              <a:rPr lang="en-US" sz="2000" dirty="0"/>
              <a:t>~ </a:t>
            </a:r>
            <a:r>
              <a:rPr lang="en-US" sz="2000" dirty="0" err="1"/>
              <a:t>vreg</a:t>
            </a:r>
            <a:r>
              <a:rPr lang="en-US" sz="2000" dirty="0"/>
              <a:t>=120 band=2 </a:t>
            </a:r>
            <a:r>
              <a:rPr lang="en-US" sz="2000" dirty="0" err="1"/>
              <a:t>ptratio</a:t>
            </a:r>
            <a:r>
              <a:rPr lang="en-US" sz="2000" dirty="0"/>
              <a:t>=20 </a:t>
            </a:r>
            <a:r>
              <a:rPr lang="en-US" sz="2000" dirty="0" err="1"/>
              <a:t>ctprim</a:t>
            </a:r>
            <a:r>
              <a:rPr lang="en-US" sz="2000" dirty="0"/>
              <a:t>=50  R=0.4   X=0.4 delay=30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Capacitor banks, switches, inverters, etc. can also be controlled.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17D352-CCC8-449E-9C79-9D2AE744BE17}"/>
              </a:ext>
            </a:extLst>
          </p:cNvPr>
          <p:cNvSpPr txBox="1"/>
          <p:nvPr/>
        </p:nvSpPr>
        <p:spPr>
          <a:xfrm>
            <a:off x="5936974" y="1445439"/>
            <a:ext cx="3207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“.1” indicates to connect to only the first “phase” of the bus since this is a 1-phase regulator</a:t>
            </a:r>
          </a:p>
        </p:txBody>
      </p:sp>
    </p:spTree>
    <p:extLst>
      <p:ext uri="{BB962C8B-B14F-4D97-AF65-F5344CB8AC3E}">
        <p14:creationId xmlns:p14="http://schemas.microsoft.com/office/powerpoint/2010/main" val="486839548"/>
      </p:ext>
    </p:extLst>
  </p:cSld>
  <p:clrMapOvr>
    <a:masterClrMapping/>
  </p:clrMapOvr>
</p:sld>
</file>

<file path=ppt/theme/theme1.xml><?xml version="1.0" encoding="utf-8"?>
<a:theme xmlns:a="http://schemas.openxmlformats.org/drawingml/2006/main" name="2017 PowerPoint Theme">
  <a:themeElements>
    <a:clrScheme name="EPRI Color Theme 2015">
      <a:dk1>
        <a:srgbClr val="000000"/>
      </a:dk1>
      <a:lt1>
        <a:srgbClr val="FFFFFF"/>
      </a:lt1>
      <a:dk2>
        <a:srgbClr val="000099"/>
      </a:dk2>
      <a:lt2>
        <a:srgbClr val="595959"/>
      </a:lt2>
      <a:accent1>
        <a:srgbClr val="006699"/>
      </a:accent1>
      <a:accent2>
        <a:srgbClr val="A50021"/>
      </a:accent2>
      <a:accent3>
        <a:srgbClr val="30BE30"/>
      </a:accent3>
      <a:accent4>
        <a:srgbClr val="FF8000"/>
      </a:accent4>
      <a:accent5>
        <a:srgbClr val="8409FF"/>
      </a:accent5>
      <a:accent6>
        <a:srgbClr val="FFCC00"/>
      </a:accent6>
      <a:hlink>
        <a:srgbClr val="0000FF"/>
      </a:hlink>
      <a:folHlink>
        <a:srgbClr val="FF00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B04359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D4B0B5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62AE66F-F095-4339-9CFE-EC08EDBC87D3}" vid="{878DB297-F2DE-4109-BBD0-9FBC92D2F2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7101F030D76349B9BDDCB7E839049A" ma:contentTypeVersion="1" ma:contentTypeDescription="Create a new document." ma:contentTypeScope="" ma:versionID="734fc11b70f2696fea1b768389187637">
  <xsd:schema xmlns:xsd="http://www.w3.org/2001/XMLSchema" xmlns:xs="http://www.w3.org/2001/XMLSchema" xmlns:p="http://schemas.microsoft.com/office/2006/metadata/properties" xmlns:ns2="9d4eb815-23ed-48d9-b0c1-2b9ce0016f4e" targetNamespace="http://schemas.microsoft.com/office/2006/metadata/properties" ma:root="true" ma:fieldsID="2b4a09c436e99444c649b2400fdb07dc" ns2:_="">
    <xsd:import namespace="9d4eb815-23ed-48d9-b0c1-2b9ce0016f4e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eb815-23ed-48d9-b0c1-2b9ce0016f4e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EPRI PowerPoint Template"/>
          <xsd:enumeration value="Design Templates"/>
          <xsd:enumeration value="EPRI Letterhead"/>
          <xsd:enumeration value="Events, Conferences, Meetings"/>
          <xsd:enumeration value="Miscellaneou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9d4eb815-23ed-48d9-b0c1-2b9ce0016f4e">EPRI PowerPoint Template</Category>
  </documentManagement>
</p:properties>
</file>

<file path=customXml/itemProps1.xml><?xml version="1.0" encoding="utf-8"?>
<ds:datastoreItem xmlns:ds="http://schemas.openxmlformats.org/officeDocument/2006/customXml" ds:itemID="{A25E9E05-8AAB-41BB-8F13-3890611F37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FA64E5-7C46-4A41-966E-1AA04E405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4eb815-23ed-48d9-b0c1-2b9ce0016f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1B2A83-E798-4E5B-B5B7-E28DA4E28A71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9d4eb815-23ed-48d9-b0c1-2b9ce0016f4e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2018 EPRI</Template>
  <TotalTime>809</TotalTime>
  <Words>1430</Words>
  <Application>Microsoft Office PowerPoint</Application>
  <PresentationFormat>On-screen Show (4:3)</PresentationFormat>
  <Paragraphs>247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Narrow</vt:lpstr>
      <vt:lpstr>Calibri</vt:lpstr>
      <vt:lpstr>Wingdings</vt:lpstr>
      <vt:lpstr>2017 PowerPoint Theme</vt:lpstr>
      <vt:lpstr>Scripting Basics</vt:lpstr>
      <vt:lpstr>Scripting</vt:lpstr>
      <vt:lpstr>Command Syntax</vt:lpstr>
      <vt:lpstr>Common Commands</vt:lpstr>
      <vt:lpstr>Delimiters</vt:lpstr>
      <vt:lpstr>Array and Matrix Syntax</vt:lpstr>
      <vt:lpstr>A Basic Script</vt:lpstr>
      <vt:lpstr>Controlled Devices</vt:lpstr>
      <vt:lpstr>Controlled Devices</vt:lpstr>
      <vt:lpstr>Tips and Troubleshooting</vt:lpstr>
      <vt:lpstr>Using Large Circuit Models</vt:lpstr>
      <vt:lpstr>Scripts for Large Circuits</vt:lpstr>
      <vt:lpstr>Scripts for Large Circuits</vt:lpstr>
      <vt:lpstr>Scripts for Large Circuits</vt:lpstr>
      <vt:lpstr>Scripts for Large Circuits</vt:lpstr>
      <vt:lpstr>Scripts for Large Circuits</vt:lpstr>
      <vt:lpstr>Compiling scripts</vt:lpstr>
      <vt:lpstr>Location of the IEEE 8500-Node Test Feeder Files</vt:lpstr>
      <vt:lpstr>PowerPoint Presentation</vt:lpstr>
      <vt:lpstr>Flexibility in Defining Equipment</vt:lpstr>
    </vt:vector>
  </TitlesOfParts>
  <Company>Electric Power Research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Basics</dc:title>
  <dc:subject>Version 1.0</dc:subject>
  <dc:creator>Roger Dugan</dc:creator>
  <dc:description>© 2018 Electric Power Research Institute, Inc. All rights reserved.</dc:description>
  <cp:lastModifiedBy>Catie McEntee</cp:lastModifiedBy>
  <cp:revision>78</cp:revision>
  <cp:lastPrinted>2014-11-24T20:31:07Z</cp:lastPrinted>
  <dcterms:created xsi:type="dcterms:W3CDTF">2018-08-31T17:57:12Z</dcterms:created>
  <dcterms:modified xsi:type="dcterms:W3CDTF">2018-10-24T00:02:24Z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0x010100D67101F030D76349B9BDDCB7E839049A</vt:lpwstr>
  </property>
</Properties>
</file>