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3"/>
  </p:notesMasterIdLst>
  <p:handoutMasterIdLst>
    <p:handoutMasterId r:id="rId24"/>
  </p:handoutMasterIdLst>
  <p:sldIdLst>
    <p:sldId id="267" r:id="rId5"/>
    <p:sldId id="344" r:id="rId6"/>
    <p:sldId id="432" r:id="rId7"/>
    <p:sldId id="434" r:id="rId8"/>
    <p:sldId id="435" r:id="rId9"/>
    <p:sldId id="436" r:id="rId10"/>
    <p:sldId id="438" r:id="rId11"/>
    <p:sldId id="439" r:id="rId12"/>
    <p:sldId id="440" r:id="rId13"/>
    <p:sldId id="442" r:id="rId14"/>
    <p:sldId id="443" r:id="rId15"/>
    <p:sldId id="450" r:id="rId16"/>
    <p:sldId id="444" r:id="rId17"/>
    <p:sldId id="445" r:id="rId18"/>
    <p:sldId id="446" r:id="rId19"/>
    <p:sldId id="447" r:id="rId20"/>
    <p:sldId id="280" r:id="rId21"/>
    <p:sldId id="451" r:id="rId22"/>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6366" autoAdjust="0"/>
  </p:normalViewPr>
  <p:slideViewPr>
    <p:cSldViewPr snapToGrid="0">
      <p:cViewPr varScale="1">
        <p:scale>
          <a:sx n="86" d="100"/>
          <a:sy n="86" d="100"/>
        </p:scale>
        <p:origin x="470" y="53"/>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1" d="100"/>
          <a:sy n="121" d="100"/>
        </p:scale>
        <p:origin x="483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8/16/2020</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8/16/2020</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FB283E-3410-481B-A40D-CED0C5DC11EC}" type="slidenum">
              <a:rPr lang="en-US" altLang="en-US" sz="1200">
                <a:solidFill>
                  <a:schemeClr val="tx1"/>
                </a:solidFill>
              </a:rPr>
              <a:pPr/>
              <a:t>13</a:t>
            </a:fld>
            <a:endParaRPr lang="en-US" altLang="en-US" sz="1200">
              <a:solidFill>
                <a:schemeClr val="tx1"/>
              </a:solidFill>
            </a:endParaRPr>
          </a:p>
        </p:txBody>
      </p:sp>
    </p:spTree>
    <p:extLst>
      <p:ext uri="{BB962C8B-B14F-4D97-AF65-F5344CB8AC3E}">
        <p14:creationId xmlns:p14="http://schemas.microsoft.com/office/powerpoint/2010/main" val="3613226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FB283E-3410-481B-A40D-CED0C5DC11EC}" type="slidenum">
              <a:rPr lang="en-US" altLang="en-US" sz="1200">
                <a:solidFill>
                  <a:schemeClr val="tx1"/>
                </a:solidFill>
              </a:rPr>
              <a:pPr/>
              <a:t>16</a:t>
            </a:fld>
            <a:endParaRPr lang="en-US" altLang="en-US" sz="1200">
              <a:solidFill>
                <a:schemeClr val="tx1"/>
              </a:solidFill>
            </a:endParaRPr>
          </a:p>
        </p:txBody>
      </p:sp>
    </p:spTree>
    <p:extLst>
      <p:ext uri="{BB962C8B-B14F-4D97-AF65-F5344CB8AC3E}">
        <p14:creationId xmlns:p14="http://schemas.microsoft.com/office/powerpoint/2010/main" val="87921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62659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4</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1108075" y="695325"/>
            <a:ext cx="4646613"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07934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5C736F-BB30-4A9E-A43A-7241BD7818A6}" type="slidenum">
              <a:rPr lang="en-US" altLang="en-US" sz="1200">
                <a:solidFill>
                  <a:schemeClr val="tx1"/>
                </a:solidFill>
              </a:rPr>
              <a:pPr/>
              <a:t>5</a:t>
            </a:fld>
            <a:endParaRPr lang="en-US" altLang="en-US" sz="1200">
              <a:solidFill>
                <a:schemeClr val="tx1"/>
              </a:solidFill>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4285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8</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37046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9</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68311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10</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1108075" y="695325"/>
            <a:ext cx="46466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04015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3E117B2-8D5F-4AEA-A2BF-9BFC7605AC7F}" type="slidenum">
              <a:rPr lang="en-US" altLang="en-US" sz="1200">
                <a:solidFill>
                  <a:schemeClr val="tx1"/>
                </a:solidFill>
              </a:rPr>
              <a:pPr/>
              <a:t>11</a:t>
            </a:fld>
            <a:endParaRPr lang="en-US" altLang="en-US" sz="1200">
              <a:solidFill>
                <a:schemeClr val="tx1"/>
              </a:solidFill>
            </a:endParaRPr>
          </a:p>
        </p:txBody>
      </p:sp>
      <p:sp>
        <p:nvSpPr>
          <p:cNvPr id="228355" name="Rectangle 2"/>
          <p:cNvSpPr>
            <a:spLocks noGrp="1" noRot="1" noChangeAspect="1" noChangeArrowheads="1" noTextEdit="1"/>
          </p:cNvSpPr>
          <p:nvPr>
            <p:ph type="sldImg"/>
          </p:nvPr>
        </p:nvSpPr>
        <p:spPr>
          <a:xfrm>
            <a:off x="1108075" y="695325"/>
            <a:ext cx="4646613" cy="3486150"/>
          </a:xfrm>
          <a:ln/>
        </p:spPr>
      </p:sp>
      <p:sp>
        <p:nvSpPr>
          <p:cNvPr id="22835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92548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12</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1106488" y="695325"/>
            <a:ext cx="4649787"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859907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68755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epri.com/"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15" name="TextBox 14">
            <a:hlinkClick r:id="rId17"/>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 id="2147483691" r:id="rId14"/>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www.epri.com/#/pages/sa/opendss?lang=en-US"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hyperlink" Target="http://sourceforge.net/projects/electricdss/fil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EPRI Knoxville, TN</a:t>
            </a:r>
          </a:p>
          <a:p>
            <a:endParaRPr lang="en-US" dirty="0"/>
          </a:p>
          <a:p>
            <a:endParaRPr lang="en-US" dirty="0"/>
          </a:p>
          <a:p>
            <a:r>
              <a:rPr lang="en-US" b="1" dirty="0"/>
              <a:t>August 24, 2020</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a:bodyPr>
          <a:lstStyle/>
          <a:p>
            <a:r>
              <a:rPr lang="en-US" dirty="0"/>
              <a:t>Basics and Scripting</a:t>
            </a:r>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a:t>COM Server Registration </a:t>
            </a:r>
          </a:p>
        </p:txBody>
      </p:sp>
      <p:pic>
        <p:nvPicPr>
          <p:cNvPr id="5325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5325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325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5325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5325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59850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a:t>The GUID References the DLL File ….</a:t>
            </a:r>
          </a:p>
        </p:txBody>
      </p:sp>
      <p:pic>
        <p:nvPicPr>
          <p:cNvPr id="54275" name="Picture 3" descr="Registr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0825"/>
            <a:ext cx="8915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p:nvSpPr>
        <p:spPr bwMode="auto">
          <a:xfrm>
            <a:off x="1411288" y="1866900"/>
            <a:ext cx="644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b="1"/>
              <a:t>If you look up the GUID in RegEdit</a:t>
            </a:r>
          </a:p>
        </p:txBody>
      </p:sp>
      <p:sp>
        <p:nvSpPr>
          <p:cNvPr id="54277" name="Line 5"/>
          <p:cNvSpPr>
            <a:spLocks noChangeShapeType="1"/>
          </p:cNvSpPr>
          <p:nvPr/>
        </p:nvSpPr>
        <p:spPr bwMode="auto">
          <a:xfrm flipH="1">
            <a:off x="3594100" y="2320925"/>
            <a:ext cx="167640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4278" name="Text Box 6"/>
          <p:cNvSpPr txBox="1">
            <a:spLocks noChangeArrowheads="1"/>
          </p:cNvSpPr>
          <p:nvPr/>
        </p:nvSpPr>
        <p:spPr bwMode="auto">
          <a:xfrm>
            <a:off x="674688" y="5292725"/>
            <a:ext cx="8202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Points to OpenDSSEngine.DLL</a:t>
            </a:r>
            <a:br>
              <a:rPr lang="en-US" altLang="en-US" sz="2400" b="1"/>
            </a:br>
            <a:r>
              <a:rPr lang="en-US" altLang="en-US" sz="2400" b="1"/>
              <a:t>(In-process server, Apartment Threading model)</a:t>
            </a:r>
          </a:p>
        </p:txBody>
      </p:sp>
      <p:sp>
        <p:nvSpPr>
          <p:cNvPr id="54279" name="Line 7"/>
          <p:cNvSpPr>
            <a:spLocks noChangeShapeType="1"/>
          </p:cNvSpPr>
          <p:nvPr/>
        </p:nvSpPr>
        <p:spPr bwMode="auto">
          <a:xfrm flipV="1">
            <a:off x="6413500" y="3616325"/>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01532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2177" y="173736"/>
            <a:ext cx="8959646" cy="857250"/>
          </a:xfrm>
        </p:spPr>
        <p:txBody>
          <a:bodyPr>
            <a:normAutofit fontScale="90000"/>
          </a:bodyPr>
          <a:lstStyle/>
          <a:p>
            <a:pPr eaLnBrk="1" hangingPunct="1"/>
            <a:r>
              <a:rPr lang="en-US" altLang="en-US" dirty="0"/>
              <a:t>Accessing the </a:t>
            </a:r>
            <a:r>
              <a:rPr lang="en-US" altLang="en-US" dirty="0" err="1"/>
              <a:t>SourceForge.Net</a:t>
            </a:r>
            <a:r>
              <a:rPr lang="en-US" altLang="en-US" dirty="0"/>
              <a:t> Source Code Repository with </a:t>
            </a:r>
            <a:r>
              <a:rPr lang="en-US" altLang="en-US" dirty="0" err="1"/>
              <a:t>TortoiseSVN</a:t>
            </a:r>
            <a:endParaRPr lang="en-US" altLang="en-US" dirty="0"/>
          </a:p>
        </p:txBody>
      </p:sp>
      <p:sp>
        <p:nvSpPr>
          <p:cNvPr id="47107" name="Rectangle 3"/>
          <p:cNvSpPr>
            <a:spLocks noGrp="1" noChangeArrowheads="1"/>
          </p:cNvSpPr>
          <p:nvPr>
            <p:ph type="body" idx="1"/>
          </p:nvPr>
        </p:nvSpPr>
        <p:spPr>
          <a:xfrm>
            <a:off x="681228" y="1154872"/>
            <a:ext cx="7996428" cy="5172776"/>
          </a:xfrm>
        </p:spPr>
        <p:txBody>
          <a:bodyPr>
            <a:normAutofit/>
          </a:bodyPr>
          <a:lstStyle/>
          <a:p>
            <a:pPr eaLnBrk="1" hangingPunct="1">
              <a:lnSpc>
                <a:spcPct val="85000"/>
              </a:lnSpc>
            </a:pPr>
            <a:r>
              <a:rPr lang="en-US" altLang="en-US" sz="2000" dirty="0"/>
              <a:t>Install a </a:t>
            </a:r>
            <a:r>
              <a:rPr lang="en-US" altLang="en-US" sz="2000" dirty="0" err="1"/>
              <a:t>TortoiseSVN</a:t>
            </a:r>
            <a:r>
              <a:rPr lang="en-US" altLang="en-US" sz="2000" dirty="0"/>
              <a:t> client from T</a:t>
            </a:r>
            <a:r>
              <a:rPr lang="en-US" altLang="en-US" sz="2000" u="sng" dirty="0"/>
              <a:t>ortoisesvn.net/downloads</a:t>
            </a:r>
            <a:r>
              <a:rPr lang="en-US" altLang="en-US" sz="2000" dirty="0"/>
              <a:t>.  </a:t>
            </a:r>
          </a:p>
          <a:p>
            <a:pPr eaLnBrk="1" hangingPunct="1">
              <a:lnSpc>
                <a:spcPct val="85000"/>
              </a:lnSpc>
            </a:pPr>
            <a:r>
              <a:rPr lang="en-US" altLang="en-US" sz="2000" dirty="0"/>
              <a:t>Recommendation: </a:t>
            </a:r>
          </a:p>
          <a:p>
            <a:pPr marL="215504" lvl="1" indent="0">
              <a:lnSpc>
                <a:spcPct val="85000"/>
              </a:lnSpc>
              <a:buNone/>
            </a:pPr>
            <a:br>
              <a:rPr lang="en-US" altLang="en-US" sz="2000" dirty="0"/>
            </a:br>
            <a:r>
              <a:rPr lang="en-US" altLang="en-US" sz="2000" dirty="0"/>
              <a:t>Then, to grab the files from </a:t>
            </a:r>
            <a:r>
              <a:rPr lang="en-US" altLang="en-US" sz="2000" dirty="0" err="1"/>
              <a:t>SourceForge</a:t>
            </a:r>
            <a:r>
              <a:rPr lang="en-US" altLang="en-US" sz="2000" dirty="0"/>
              <a:t> by:</a:t>
            </a:r>
            <a:br>
              <a:rPr lang="en-US" altLang="en-US" sz="2000" dirty="0"/>
            </a:br>
            <a:br>
              <a:rPr lang="en-US" altLang="en-US" sz="2000" dirty="0"/>
            </a:br>
            <a:r>
              <a:rPr lang="en-US" altLang="en-US" sz="2000" dirty="0"/>
              <a:t>1 - create a clean directory such as "c:\opendss"</a:t>
            </a:r>
            <a:br>
              <a:rPr lang="en-US" altLang="en-US" sz="2000" dirty="0"/>
            </a:br>
            <a:br>
              <a:rPr lang="en-US" altLang="en-US" sz="2000" dirty="0"/>
            </a:br>
            <a:r>
              <a:rPr lang="en-US" altLang="en-US" sz="2000" dirty="0"/>
              <a:t>2 - </a:t>
            </a:r>
            <a:r>
              <a:rPr lang="en-US" altLang="en-US" sz="2000" b="1" dirty="0"/>
              <a:t>right-click</a:t>
            </a:r>
            <a:r>
              <a:rPr lang="en-US" altLang="en-US" sz="2000" dirty="0"/>
              <a:t> on it and choose "SVN Checkout..." from the menu</a:t>
            </a:r>
            <a:br>
              <a:rPr lang="en-US" altLang="en-US" sz="2000" dirty="0"/>
            </a:br>
            <a:br>
              <a:rPr lang="en-US" altLang="en-US" sz="2000" dirty="0"/>
            </a:br>
            <a:r>
              <a:rPr lang="en-US" altLang="en-US" sz="2000" dirty="0"/>
              <a:t>3 - the repository URL is </a:t>
            </a:r>
          </a:p>
          <a:p>
            <a:pPr lvl="2" eaLnBrk="1" hangingPunct="1">
              <a:lnSpc>
                <a:spcPct val="85000"/>
              </a:lnSpc>
              <a:buFontTx/>
              <a:buNone/>
            </a:pPr>
            <a:r>
              <a:rPr lang="en-US" altLang="en-US" sz="2000" b="1" dirty="0"/>
              <a:t>http://electricdss.svn.sourceforge.net/svnroot/electricdss </a:t>
            </a:r>
          </a:p>
          <a:p>
            <a:pPr lvl="2" eaLnBrk="1" hangingPunct="1">
              <a:lnSpc>
                <a:spcPct val="85000"/>
              </a:lnSpc>
              <a:buFontTx/>
              <a:buNone/>
            </a:pPr>
            <a:endParaRPr lang="en-US" altLang="en-US" sz="2000" dirty="0"/>
          </a:p>
          <a:p>
            <a:pPr lvl="2" eaLnBrk="1" hangingPunct="1">
              <a:lnSpc>
                <a:spcPct val="85000"/>
              </a:lnSpc>
              <a:buFontTx/>
              <a:buNone/>
            </a:pPr>
            <a:r>
              <a:rPr lang="en-US" altLang="en-US" sz="2000" dirty="0"/>
              <a:t>(Change the checkout directory if it points somewhere other than what you want.)</a:t>
            </a:r>
          </a:p>
          <a:p>
            <a:pPr marL="0" lvl="2" indent="0">
              <a:lnSpc>
                <a:spcPct val="85000"/>
              </a:lnSpc>
              <a:buNone/>
            </a:pPr>
            <a:r>
              <a:rPr lang="en-US" altLang="en-US" sz="2400" dirty="0"/>
              <a:t>Thereafter, to update a folder or file, right-click on the folder or file and select </a:t>
            </a:r>
            <a:r>
              <a:rPr lang="en-US" altLang="en-US" sz="2400" b="1" dirty="0"/>
              <a:t>SVN Update</a:t>
            </a:r>
          </a:p>
          <a:p>
            <a:pPr lvl="2" eaLnBrk="1" hangingPunct="1">
              <a:lnSpc>
                <a:spcPct val="85000"/>
              </a:lnSpc>
              <a:buFontTx/>
              <a:buNone/>
            </a:pPr>
            <a:endParaRPr lang="en-US" altLang="en-US" sz="2000" dirty="0"/>
          </a:p>
          <a:p>
            <a:pPr lvl="2" eaLnBrk="1" hangingPunct="1">
              <a:lnSpc>
                <a:spcPct val="85000"/>
              </a:lnSpc>
              <a:buFontTx/>
              <a:buNone/>
            </a:pPr>
            <a:endParaRPr lang="en-US" altLang="en-US" sz="2000" dirty="0"/>
          </a:p>
        </p:txBody>
      </p:sp>
    </p:spTree>
    <p:extLst>
      <p:ext uri="{BB962C8B-B14F-4D97-AF65-F5344CB8AC3E}">
        <p14:creationId xmlns:p14="http://schemas.microsoft.com/office/powerpoint/2010/main" val="128651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3"/>
          <p:cNvSpPr>
            <a:spLocks noGrp="1"/>
          </p:cNvSpPr>
          <p:nvPr>
            <p:ph type="title"/>
          </p:nvPr>
        </p:nvSpPr>
        <p:spPr/>
        <p:txBody>
          <a:bodyPr>
            <a:normAutofit/>
          </a:bodyPr>
          <a:lstStyle/>
          <a:p>
            <a:pPr eaLnBrk="1" hangingPunct="1"/>
            <a:r>
              <a:rPr lang="en-US" altLang="en-US" dirty="0"/>
              <a:t>Starting the Program</a:t>
            </a:r>
          </a:p>
        </p:txBody>
      </p:sp>
      <p:sp>
        <p:nvSpPr>
          <p:cNvPr id="56322" name="Subtitle 4"/>
          <p:cNvSpPr>
            <a:spLocks noGrp="1"/>
          </p:cNvSpPr>
          <p:nvPr>
            <p:ph type="body" idx="1"/>
          </p:nvPr>
        </p:nvSpPr>
        <p:spPr/>
        <p:txBody>
          <a:bodyPr/>
          <a:lstStyle/>
          <a:p>
            <a:pPr eaLnBrk="1" hangingPunct="1"/>
            <a:r>
              <a:rPr lang="en-US" altLang="en-US" dirty="0"/>
              <a:t>.</a:t>
            </a:r>
          </a:p>
        </p:txBody>
      </p:sp>
    </p:spTree>
    <p:extLst>
      <p:ext uri="{BB962C8B-B14F-4D97-AF65-F5344CB8AC3E}">
        <p14:creationId xmlns:p14="http://schemas.microsoft.com/office/powerpoint/2010/main" val="340744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560570" y="3295307"/>
            <a:ext cx="3581400" cy="2600325"/>
          </a:xfrm>
          <a:prstGeom prst="rect">
            <a:avLst/>
          </a:prstGeom>
        </p:spPr>
      </p:pic>
      <p:pic>
        <p:nvPicPr>
          <p:cNvPr id="2" name="Picture 1"/>
          <p:cNvPicPr>
            <a:picLocks noChangeAspect="1"/>
          </p:cNvPicPr>
          <p:nvPr/>
        </p:nvPicPr>
        <p:blipFill>
          <a:blip r:embed="rId3"/>
          <a:stretch>
            <a:fillRect/>
          </a:stretch>
        </p:blipFill>
        <p:spPr>
          <a:xfrm>
            <a:off x="690496" y="1464811"/>
            <a:ext cx="2868200" cy="4831053"/>
          </a:xfrm>
          <a:prstGeom prst="rect">
            <a:avLst/>
          </a:prstGeom>
        </p:spPr>
      </p:pic>
      <p:sp>
        <p:nvSpPr>
          <p:cNvPr id="4" name="Title 3"/>
          <p:cNvSpPr>
            <a:spLocks noGrp="1"/>
          </p:cNvSpPr>
          <p:nvPr>
            <p:ph type="title"/>
          </p:nvPr>
        </p:nvSpPr>
        <p:spPr/>
        <p:txBody>
          <a:bodyPr/>
          <a:lstStyle/>
          <a:p>
            <a:r>
              <a:rPr lang="en-US" dirty="0"/>
              <a:t>Starting OpenDSS.exe – Standalone executable</a:t>
            </a:r>
          </a:p>
        </p:txBody>
      </p:sp>
      <p:sp>
        <p:nvSpPr>
          <p:cNvPr id="8" name="Oval 7"/>
          <p:cNvSpPr/>
          <p:nvPr/>
        </p:nvSpPr>
        <p:spPr bwMode="auto">
          <a:xfrm>
            <a:off x="1068581" y="2372868"/>
            <a:ext cx="815083" cy="8001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cxnSp>
        <p:nvCxnSpPr>
          <p:cNvPr id="10" name="Straight Arrow Connector 9"/>
          <p:cNvCxnSpPr/>
          <p:nvPr/>
        </p:nvCxnSpPr>
        <p:spPr bwMode="auto">
          <a:xfrm>
            <a:off x="7700889" y="5093954"/>
            <a:ext cx="1214511" cy="0"/>
          </a:xfrm>
          <a:prstGeom prst="straightConnector1">
            <a:avLst/>
          </a:prstGeom>
          <a:solidFill>
            <a:schemeClr val="accent1"/>
          </a:solidFill>
          <a:ln w="76200" cap="flat" cmpd="sng" algn="ctr">
            <a:solidFill>
              <a:srgbClr val="FF0000"/>
            </a:solidFill>
            <a:prstDash val="solid"/>
            <a:round/>
            <a:headEnd type="triangle" w="med" len="med"/>
            <a:tailEnd type="none" w="med" len="med"/>
          </a:ln>
          <a:effectLst/>
        </p:spPr>
      </p:cxnSp>
      <p:sp>
        <p:nvSpPr>
          <p:cNvPr id="11" name="TextBox 10"/>
          <p:cNvSpPr txBox="1"/>
          <p:nvPr/>
        </p:nvSpPr>
        <p:spPr>
          <a:xfrm>
            <a:off x="399657" y="1091344"/>
            <a:ext cx="3482418" cy="338554"/>
          </a:xfrm>
          <a:prstGeom prst="rect">
            <a:avLst/>
          </a:prstGeom>
          <a:noFill/>
        </p:spPr>
        <p:txBody>
          <a:bodyPr wrap="square" rtlCol="0">
            <a:spAutoFit/>
          </a:bodyPr>
          <a:lstStyle/>
          <a:p>
            <a:r>
              <a:rPr lang="en-US" dirty="0"/>
              <a:t>Start Menu</a:t>
            </a:r>
          </a:p>
        </p:txBody>
      </p:sp>
      <p:sp>
        <p:nvSpPr>
          <p:cNvPr id="12" name="TextBox 11"/>
          <p:cNvSpPr txBox="1"/>
          <p:nvPr/>
        </p:nvSpPr>
        <p:spPr>
          <a:xfrm>
            <a:off x="4286226" y="1697648"/>
            <a:ext cx="3482418" cy="338554"/>
          </a:xfrm>
          <a:prstGeom prst="rect">
            <a:avLst/>
          </a:prstGeom>
          <a:noFill/>
        </p:spPr>
        <p:txBody>
          <a:bodyPr wrap="square" rtlCol="0">
            <a:spAutoFit/>
          </a:bodyPr>
          <a:lstStyle/>
          <a:p>
            <a:r>
              <a:rPr lang="en-US" dirty="0"/>
              <a:t>Desktop Icon</a:t>
            </a:r>
          </a:p>
        </p:txBody>
      </p:sp>
      <p:sp>
        <p:nvSpPr>
          <p:cNvPr id="13" name="TextBox 12"/>
          <p:cNvSpPr txBox="1"/>
          <p:nvPr/>
        </p:nvSpPr>
        <p:spPr>
          <a:xfrm>
            <a:off x="5189220" y="5895632"/>
            <a:ext cx="3482418" cy="338554"/>
          </a:xfrm>
          <a:prstGeom prst="rect">
            <a:avLst/>
          </a:prstGeom>
          <a:noFill/>
        </p:spPr>
        <p:txBody>
          <a:bodyPr wrap="square" rtlCol="0">
            <a:spAutoFit/>
          </a:bodyPr>
          <a:lstStyle/>
          <a:p>
            <a:r>
              <a:rPr lang="en-US" dirty="0"/>
              <a:t>File Manager/Explorer</a:t>
            </a:r>
          </a:p>
        </p:txBody>
      </p:sp>
      <p:pic>
        <p:nvPicPr>
          <p:cNvPr id="3" name="Picture 2"/>
          <p:cNvPicPr>
            <a:picLocks noChangeAspect="1"/>
          </p:cNvPicPr>
          <p:nvPr/>
        </p:nvPicPr>
        <p:blipFill>
          <a:blip r:embed="rId4"/>
          <a:stretch>
            <a:fillRect/>
          </a:stretch>
        </p:blipFill>
        <p:spPr>
          <a:xfrm>
            <a:off x="5541660" y="2106515"/>
            <a:ext cx="971550" cy="819150"/>
          </a:xfrm>
          <a:prstGeom prst="rect">
            <a:avLst/>
          </a:prstGeom>
        </p:spPr>
      </p:pic>
    </p:spTree>
    <p:extLst>
      <p:ext uri="{BB962C8B-B14F-4D97-AF65-F5344CB8AC3E}">
        <p14:creationId xmlns:p14="http://schemas.microsoft.com/office/powerpoint/2010/main" val="237390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User Text Script Screen</a:t>
            </a:r>
          </a:p>
        </p:txBody>
      </p:sp>
      <p:pic>
        <p:nvPicPr>
          <p:cNvPr id="3" name="Picture 2"/>
          <p:cNvPicPr>
            <a:picLocks noChangeAspect="1"/>
          </p:cNvPicPr>
          <p:nvPr/>
        </p:nvPicPr>
        <p:blipFill>
          <a:blip r:embed="rId2"/>
          <a:stretch>
            <a:fillRect/>
          </a:stretch>
        </p:blipFill>
        <p:spPr>
          <a:xfrm>
            <a:off x="4762" y="1134544"/>
            <a:ext cx="9139238" cy="4757738"/>
          </a:xfrm>
          <a:prstGeom prst="rect">
            <a:avLst/>
          </a:prstGeom>
        </p:spPr>
      </p:pic>
      <p:sp>
        <p:nvSpPr>
          <p:cNvPr id="4" name="TextBox 3"/>
          <p:cNvSpPr txBox="1"/>
          <p:nvPr/>
        </p:nvSpPr>
        <p:spPr>
          <a:xfrm>
            <a:off x="6565392" y="5394960"/>
            <a:ext cx="2243328" cy="338554"/>
          </a:xfrm>
          <a:prstGeom prst="rect">
            <a:avLst/>
          </a:prstGeom>
          <a:noFill/>
        </p:spPr>
        <p:txBody>
          <a:bodyPr wrap="square" rtlCol="0">
            <a:spAutoFit/>
          </a:bodyPr>
          <a:lstStyle/>
          <a:p>
            <a:r>
              <a:rPr lang="en-US" dirty="0"/>
              <a:t>File Displayed</a:t>
            </a:r>
          </a:p>
        </p:txBody>
      </p:sp>
      <p:cxnSp>
        <p:nvCxnSpPr>
          <p:cNvPr id="6" name="Straight Arrow Connector 5"/>
          <p:cNvCxnSpPr/>
          <p:nvPr/>
        </p:nvCxnSpPr>
        <p:spPr bwMode="auto">
          <a:xfrm flipH="1" flipV="1">
            <a:off x="6303264" y="5486400"/>
            <a:ext cx="694944" cy="548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flipH="1">
            <a:off x="4657344" y="5608320"/>
            <a:ext cx="2353056" cy="487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p:cNvSpPr txBox="1"/>
          <p:nvPr/>
        </p:nvSpPr>
        <p:spPr>
          <a:xfrm>
            <a:off x="6461760" y="2450592"/>
            <a:ext cx="2243328" cy="338554"/>
          </a:xfrm>
          <a:prstGeom prst="rect">
            <a:avLst/>
          </a:prstGeom>
          <a:noFill/>
        </p:spPr>
        <p:txBody>
          <a:bodyPr wrap="square" rtlCol="0">
            <a:spAutoFit/>
          </a:bodyPr>
          <a:lstStyle/>
          <a:p>
            <a:r>
              <a:rPr lang="en-US" dirty="0"/>
              <a:t>Home Folder</a:t>
            </a:r>
          </a:p>
        </p:txBody>
      </p:sp>
      <p:cxnSp>
        <p:nvCxnSpPr>
          <p:cNvPr id="11" name="Straight Arrow Connector 10"/>
          <p:cNvCxnSpPr/>
          <p:nvPr/>
        </p:nvCxnSpPr>
        <p:spPr bwMode="auto">
          <a:xfrm flipH="1" flipV="1">
            <a:off x="2810256" y="1207008"/>
            <a:ext cx="4096512" cy="14128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Right Brace 11"/>
          <p:cNvSpPr/>
          <p:nvPr/>
        </p:nvSpPr>
        <p:spPr bwMode="auto">
          <a:xfrm>
            <a:off x="5187696" y="1840992"/>
            <a:ext cx="1719072" cy="349910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13" name="TextBox 12"/>
          <p:cNvSpPr txBox="1"/>
          <p:nvPr/>
        </p:nvSpPr>
        <p:spPr>
          <a:xfrm>
            <a:off x="6998208" y="3407664"/>
            <a:ext cx="1365504" cy="338554"/>
          </a:xfrm>
          <a:prstGeom prst="rect">
            <a:avLst/>
          </a:prstGeom>
          <a:noFill/>
        </p:spPr>
        <p:txBody>
          <a:bodyPr wrap="square" rtlCol="0">
            <a:spAutoFit/>
          </a:bodyPr>
          <a:lstStyle/>
          <a:p>
            <a:r>
              <a:rPr lang="en-US" dirty="0"/>
              <a:t>Circuit Script</a:t>
            </a:r>
          </a:p>
        </p:txBody>
      </p:sp>
      <p:sp>
        <p:nvSpPr>
          <p:cNvPr id="14" name="TextBox 13"/>
          <p:cNvSpPr txBox="1"/>
          <p:nvPr/>
        </p:nvSpPr>
        <p:spPr>
          <a:xfrm>
            <a:off x="6955536" y="4364736"/>
            <a:ext cx="1365504" cy="584775"/>
          </a:xfrm>
          <a:prstGeom prst="rect">
            <a:avLst/>
          </a:prstGeom>
          <a:noFill/>
        </p:spPr>
        <p:txBody>
          <a:bodyPr wrap="square" rtlCol="0">
            <a:spAutoFit/>
          </a:bodyPr>
          <a:lstStyle/>
          <a:p>
            <a:r>
              <a:rPr lang="en-US" dirty="0"/>
              <a:t>Solution Summary</a:t>
            </a:r>
          </a:p>
        </p:txBody>
      </p:sp>
      <p:cxnSp>
        <p:nvCxnSpPr>
          <p:cNvPr id="16" name="Straight Arrow Connector 15"/>
          <p:cNvCxnSpPr/>
          <p:nvPr/>
        </p:nvCxnSpPr>
        <p:spPr bwMode="auto">
          <a:xfrm flipH="1" flipV="1">
            <a:off x="737616" y="2789146"/>
            <a:ext cx="6406896" cy="180114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37975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3"/>
          <p:cNvSpPr>
            <a:spLocks noGrp="1"/>
          </p:cNvSpPr>
          <p:nvPr>
            <p:ph type="title"/>
          </p:nvPr>
        </p:nvSpPr>
        <p:spPr/>
        <p:txBody>
          <a:bodyPr>
            <a:normAutofit/>
          </a:bodyPr>
          <a:lstStyle/>
          <a:p>
            <a:pPr eaLnBrk="1" hangingPunct="1"/>
            <a:r>
              <a:rPr lang="en-US" altLang="en-US" dirty="0"/>
              <a:t>(Live Demo)</a:t>
            </a:r>
          </a:p>
        </p:txBody>
      </p:sp>
      <p:sp>
        <p:nvSpPr>
          <p:cNvPr id="56322" name="Subtitle 4"/>
          <p:cNvSpPr>
            <a:spLocks noGrp="1"/>
          </p:cNvSpPr>
          <p:nvPr>
            <p:ph type="body" idx="1"/>
          </p:nvPr>
        </p:nvSpPr>
        <p:spPr/>
        <p:txBody>
          <a:bodyPr/>
          <a:lstStyle/>
          <a:p>
            <a:pPr eaLnBrk="1" hangingPunct="1"/>
            <a:r>
              <a:rPr lang="en-US" altLang="en-US" dirty="0"/>
              <a:t>.</a:t>
            </a:r>
          </a:p>
        </p:txBody>
      </p:sp>
    </p:spTree>
    <p:extLst>
      <p:ext uri="{BB962C8B-B14F-4D97-AF65-F5344CB8AC3E}">
        <p14:creationId xmlns:p14="http://schemas.microsoft.com/office/powerpoint/2010/main" val="317145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D3E55A-D172-4A51-9B19-505FBA3F78E2}"/>
              </a:ext>
            </a:extLst>
          </p:cNvPr>
          <p:cNvSpPr>
            <a:spLocks noGrp="1"/>
          </p:cNvSpPr>
          <p:nvPr>
            <p:ph type="ctrTitle" sz="quarter"/>
          </p:nvPr>
        </p:nvSpPr>
        <p:spPr/>
        <p:txBody>
          <a:bodyPr/>
          <a:lstStyle/>
          <a:p>
            <a:r>
              <a:rPr lang="en-US" dirty="0"/>
              <a:t>Questions ??</a:t>
            </a:r>
          </a:p>
        </p:txBody>
      </p:sp>
    </p:spTree>
    <p:extLst>
      <p:ext uri="{BB962C8B-B14F-4D97-AF65-F5344CB8AC3E}">
        <p14:creationId xmlns:p14="http://schemas.microsoft.com/office/powerpoint/2010/main" val="2244854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42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Installation and Startup</a:t>
            </a:r>
          </a:p>
        </p:txBody>
      </p:sp>
      <p:sp>
        <p:nvSpPr>
          <p:cNvPr id="10242" name="Subtitle 4"/>
          <p:cNvSpPr>
            <a:spLocks noGrp="1"/>
          </p:cNvSpPr>
          <p:nvPr>
            <p:ph type="subTitle" sz="quarter" idx="4294967295"/>
          </p:nvPr>
        </p:nvSpPr>
        <p:spPr>
          <a:xfrm>
            <a:off x="0" y="3932238"/>
            <a:ext cx="4572000" cy="2743200"/>
          </a:xfrm>
        </p:spPr>
        <p:txBody>
          <a:bodyPr/>
          <a:lstStyle/>
          <a:p>
            <a:pPr eaLnBrk="1" hangingPunct="1"/>
            <a:r>
              <a:rPr lang="en-US" altLang="en-US" dirty="0"/>
              <a:t>Installation and basic usage </a:t>
            </a:r>
          </a:p>
        </p:txBody>
      </p:sp>
    </p:spTree>
    <p:extLst>
      <p:ext uri="{BB962C8B-B14F-4D97-AF65-F5344CB8AC3E}">
        <p14:creationId xmlns:p14="http://schemas.microsoft.com/office/powerpoint/2010/main" val="143747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en-US" altLang="en-US"/>
              <a:t>Accessing the SourceForge.Net Source Code Repository with TortoiseSVN</a:t>
            </a:r>
          </a:p>
        </p:txBody>
      </p:sp>
      <p:sp>
        <p:nvSpPr>
          <p:cNvPr id="47107" name="Rectangle 3"/>
          <p:cNvSpPr>
            <a:spLocks noGrp="1" noChangeArrowheads="1"/>
          </p:cNvSpPr>
          <p:nvPr>
            <p:ph type="body" idx="1"/>
          </p:nvPr>
        </p:nvSpPr>
        <p:spPr/>
        <p:txBody>
          <a:bodyPr/>
          <a:lstStyle/>
          <a:p>
            <a:pPr eaLnBrk="1" hangingPunct="1">
              <a:lnSpc>
                <a:spcPct val="85000"/>
              </a:lnSpc>
            </a:pPr>
            <a:r>
              <a:rPr lang="en-US" altLang="en-US" sz="2000" dirty="0"/>
              <a:t>Install a </a:t>
            </a:r>
            <a:r>
              <a:rPr lang="en-US" altLang="en-US" sz="2000" dirty="0" err="1"/>
              <a:t>TortoiseSVN</a:t>
            </a:r>
            <a:r>
              <a:rPr lang="en-US" altLang="en-US" sz="2000" dirty="0"/>
              <a:t> client from T</a:t>
            </a:r>
            <a:r>
              <a:rPr lang="en-US" altLang="en-US" sz="2000" u="sng" dirty="0"/>
              <a:t>ortoisesvn.net/downloads</a:t>
            </a:r>
            <a:r>
              <a:rPr lang="en-US" altLang="en-US" sz="2000" dirty="0"/>
              <a:t>.  </a:t>
            </a:r>
          </a:p>
          <a:p>
            <a:pPr eaLnBrk="1" hangingPunct="1">
              <a:lnSpc>
                <a:spcPct val="85000"/>
              </a:lnSpc>
            </a:pPr>
            <a:r>
              <a:rPr lang="en-US" altLang="en-US" sz="2000" dirty="0"/>
              <a:t>Recommendation: </a:t>
            </a:r>
          </a:p>
          <a:p>
            <a:pPr marL="287338" lvl="1" indent="0" eaLnBrk="1" hangingPunct="1">
              <a:lnSpc>
                <a:spcPct val="85000"/>
              </a:lnSpc>
              <a:buNone/>
            </a:pPr>
            <a:br>
              <a:rPr lang="en-US" altLang="en-US" sz="2000" dirty="0"/>
            </a:br>
            <a:br>
              <a:rPr lang="en-US" altLang="en-US" sz="2000" dirty="0"/>
            </a:br>
            <a:r>
              <a:rPr lang="en-US" altLang="en-US" sz="2000" dirty="0"/>
              <a:t>Then, to grab the files from </a:t>
            </a:r>
            <a:r>
              <a:rPr lang="en-US" altLang="en-US" sz="2000" dirty="0" err="1"/>
              <a:t>SourceForge</a:t>
            </a:r>
            <a:r>
              <a:rPr lang="en-US" altLang="en-US" sz="2000" dirty="0"/>
              <a:t> by:</a:t>
            </a:r>
            <a:br>
              <a:rPr lang="en-US" altLang="en-US" sz="2000" dirty="0"/>
            </a:br>
            <a:br>
              <a:rPr lang="en-US" altLang="en-US" sz="2000" dirty="0"/>
            </a:br>
            <a:r>
              <a:rPr lang="en-US" altLang="en-US" sz="2000" dirty="0"/>
              <a:t>1 - create a clean directory such as "c:\opendss"</a:t>
            </a:r>
            <a:br>
              <a:rPr lang="en-US" altLang="en-US" sz="2000" dirty="0"/>
            </a:br>
            <a:br>
              <a:rPr lang="en-US" altLang="en-US" sz="2000" dirty="0"/>
            </a:br>
            <a:r>
              <a:rPr lang="en-US" altLang="en-US" sz="2000" dirty="0"/>
              <a:t>2 - </a:t>
            </a:r>
            <a:r>
              <a:rPr lang="en-US" altLang="en-US" sz="2000" b="1" dirty="0"/>
              <a:t>right-click</a:t>
            </a:r>
            <a:r>
              <a:rPr lang="en-US" altLang="en-US" sz="2000" dirty="0"/>
              <a:t> on it and choose "SVN Checkout..." from the menu</a:t>
            </a:r>
            <a:br>
              <a:rPr lang="en-US" altLang="en-US" sz="2000" dirty="0"/>
            </a:br>
            <a:br>
              <a:rPr lang="en-US" altLang="en-US" sz="2000" dirty="0"/>
            </a:br>
            <a:r>
              <a:rPr lang="en-US" altLang="en-US" sz="2000" dirty="0"/>
              <a:t>3 - the repository URL is </a:t>
            </a:r>
          </a:p>
          <a:p>
            <a:pPr lvl="2" eaLnBrk="1" hangingPunct="1">
              <a:lnSpc>
                <a:spcPct val="85000"/>
              </a:lnSpc>
              <a:buFontTx/>
              <a:buNone/>
            </a:pPr>
            <a:r>
              <a:rPr lang="en-US" altLang="en-US" sz="2000" b="1" dirty="0"/>
              <a:t>http://electricdss.svn.sourceforge.net/svnroot/electricdss </a:t>
            </a:r>
          </a:p>
          <a:p>
            <a:pPr lvl="2" eaLnBrk="1" hangingPunct="1">
              <a:lnSpc>
                <a:spcPct val="85000"/>
              </a:lnSpc>
              <a:buFontTx/>
              <a:buNone/>
            </a:pPr>
            <a:endParaRPr lang="en-US" altLang="en-US" sz="2000" dirty="0"/>
          </a:p>
          <a:p>
            <a:pPr lvl="2" eaLnBrk="1" hangingPunct="1">
              <a:lnSpc>
                <a:spcPct val="85000"/>
              </a:lnSpc>
              <a:buFontTx/>
              <a:buNone/>
            </a:pPr>
            <a:r>
              <a:rPr lang="en-US" altLang="en-US" sz="2000" dirty="0"/>
              <a:t>(Change the checkout directory if it points somewhere other than what you want.)</a:t>
            </a:r>
          </a:p>
          <a:p>
            <a:pPr marL="0" lvl="2" indent="0" eaLnBrk="1" hangingPunct="1">
              <a:lnSpc>
                <a:spcPct val="85000"/>
              </a:lnSpc>
              <a:buFontTx/>
              <a:buNone/>
            </a:pPr>
            <a:endParaRPr lang="en-US" altLang="en-US" dirty="0"/>
          </a:p>
          <a:p>
            <a:pPr marL="0" lvl="2" indent="0" eaLnBrk="1" hangingPunct="1">
              <a:lnSpc>
                <a:spcPct val="85000"/>
              </a:lnSpc>
              <a:buFontTx/>
              <a:buNone/>
            </a:pPr>
            <a:r>
              <a:rPr lang="en-US" altLang="en-US" dirty="0"/>
              <a:t>Thereafter, to update a folder or file, right-click on the folder or file and select </a:t>
            </a:r>
            <a:r>
              <a:rPr lang="en-US" altLang="en-US" b="1" dirty="0"/>
              <a:t>SVN Update</a:t>
            </a:r>
          </a:p>
          <a:p>
            <a:pPr lvl="2" eaLnBrk="1" hangingPunct="1">
              <a:lnSpc>
                <a:spcPct val="85000"/>
              </a:lnSpc>
              <a:buFontTx/>
              <a:buNone/>
            </a:pPr>
            <a:endParaRPr lang="en-US" altLang="en-US" sz="2000" dirty="0"/>
          </a:p>
          <a:p>
            <a:pPr lvl="2" eaLnBrk="1" hangingPunct="1">
              <a:lnSpc>
                <a:spcPct val="85000"/>
              </a:lnSpc>
              <a:buFontTx/>
              <a:buNone/>
            </a:pPr>
            <a:endParaRPr lang="en-US" altLang="en-US" sz="2000" dirty="0"/>
          </a:p>
        </p:txBody>
      </p:sp>
    </p:spTree>
    <p:extLst>
      <p:ext uri="{BB962C8B-B14F-4D97-AF65-F5344CB8AC3E}">
        <p14:creationId xmlns:p14="http://schemas.microsoft.com/office/powerpoint/2010/main" val="82544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altLang="en-US"/>
              <a:t>Program Installation</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89729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B53ACA-9722-4997-8696-3DADCACBE3D8}"/>
              </a:ext>
            </a:extLst>
          </p:cNvPr>
          <p:cNvPicPr>
            <a:picLocks noChangeAspect="1"/>
          </p:cNvPicPr>
          <p:nvPr/>
        </p:nvPicPr>
        <p:blipFill>
          <a:blip r:embed="rId2"/>
          <a:stretch>
            <a:fillRect/>
          </a:stretch>
        </p:blipFill>
        <p:spPr>
          <a:xfrm>
            <a:off x="0" y="352109"/>
            <a:ext cx="9144000" cy="6153782"/>
          </a:xfrm>
          <a:prstGeom prst="rect">
            <a:avLst/>
          </a:prstGeom>
        </p:spPr>
      </p:pic>
      <p:sp>
        <p:nvSpPr>
          <p:cNvPr id="2" name="Title 1"/>
          <p:cNvSpPr>
            <a:spLocks noGrp="1"/>
          </p:cNvSpPr>
          <p:nvPr>
            <p:ph type="title"/>
          </p:nvPr>
        </p:nvSpPr>
        <p:spPr/>
        <p:txBody>
          <a:bodyPr/>
          <a:lstStyle/>
          <a:p>
            <a:r>
              <a:rPr lang="en-US" dirty="0"/>
              <a:t>Download the Installer Files</a:t>
            </a:r>
          </a:p>
        </p:txBody>
      </p:sp>
      <p:sp>
        <p:nvSpPr>
          <p:cNvPr id="4" name="Oval 3"/>
          <p:cNvSpPr/>
          <p:nvPr/>
        </p:nvSpPr>
        <p:spPr bwMode="auto">
          <a:xfrm>
            <a:off x="1518082" y="2608703"/>
            <a:ext cx="3295923" cy="621792"/>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388663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Files Installed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987425"/>
            <a:ext cx="1809750" cy="5219700"/>
          </a:xfrm>
          <a:prstGeom prst="rect">
            <a:avLst/>
          </a:prstGeom>
        </p:spPr>
      </p:pic>
      <p:sp>
        <p:nvSpPr>
          <p:cNvPr id="5" name="TextBox 4"/>
          <p:cNvSpPr txBox="1"/>
          <p:nvPr/>
        </p:nvSpPr>
        <p:spPr>
          <a:xfrm>
            <a:off x="3729745" y="1685925"/>
            <a:ext cx="3038475" cy="338554"/>
          </a:xfrm>
          <a:prstGeom prst="rect">
            <a:avLst/>
          </a:prstGeom>
          <a:noFill/>
        </p:spPr>
        <p:txBody>
          <a:bodyPr wrap="square" rtlCol="0">
            <a:spAutoFit/>
          </a:bodyPr>
          <a:lstStyle/>
          <a:p>
            <a:r>
              <a:rPr lang="en-US" dirty="0"/>
              <a:t>Main Program Files</a:t>
            </a:r>
          </a:p>
        </p:txBody>
      </p:sp>
      <p:pic>
        <p:nvPicPr>
          <p:cNvPr id="6" name="Picture 5"/>
          <p:cNvPicPr>
            <a:picLocks noChangeAspect="1"/>
          </p:cNvPicPr>
          <p:nvPr/>
        </p:nvPicPr>
        <p:blipFill>
          <a:blip r:embed="rId3"/>
          <a:stretch>
            <a:fillRect/>
          </a:stretch>
        </p:blipFill>
        <p:spPr>
          <a:xfrm>
            <a:off x="4471416" y="2093023"/>
            <a:ext cx="1609344" cy="1933448"/>
          </a:xfrm>
          <a:prstGeom prst="rect">
            <a:avLst/>
          </a:prstGeom>
        </p:spPr>
      </p:pic>
    </p:spTree>
    <p:extLst>
      <p:ext uri="{BB962C8B-B14F-4D97-AF65-F5344CB8AC3E}">
        <p14:creationId xmlns:p14="http://schemas.microsoft.com/office/powerpoint/2010/main" val="173636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a:t>SourceForge.Net Links for OpenDSS</a:t>
            </a:r>
          </a:p>
        </p:txBody>
      </p:sp>
      <p:sp>
        <p:nvSpPr>
          <p:cNvPr id="49155" name="Rectangle 3"/>
          <p:cNvSpPr>
            <a:spLocks noGrp="1" noChangeArrowheads="1"/>
          </p:cNvSpPr>
          <p:nvPr>
            <p:ph type="body" idx="1"/>
          </p:nvPr>
        </p:nvSpPr>
        <p:spPr/>
        <p:txBody>
          <a:bodyPr/>
          <a:lstStyle/>
          <a:p>
            <a:pPr eaLnBrk="1" hangingPunct="1">
              <a:lnSpc>
                <a:spcPct val="75000"/>
              </a:lnSpc>
            </a:pPr>
            <a:r>
              <a:rPr lang="en-US" altLang="en-US" sz="2000" dirty="0"/>
              <a:t>EPRI Links Page</a:t>
            </a:r>
          </a:p>
          <a:p>
            <a:pPr lvl="1">
              <a:lnSpc>
                <a:spcPct val="75000"/>
              </a:lnSpc>
            </a:pPr>
            <a:r>
              <a:rPr lang="en-US" altLang="en-US" sz="1600" b="1" dirty="0">
                <a:hlinkClick r:id="rId3"/>
              </a:rPr>
              <a:t>https://www.epri.com/#/pages/sa/opendss?lang=en-US</a:t>
            </a:r>
            <a:endParaRPr lang="en-US" altLang="en-US" sz="1600" b="1" dirty="0"/>
          </a:p>
          <a:p>
            <a:pPr lvl="1">
              <a:lnSpc>
                <a:spcPct val="75000"/>
              </a:lnSpc>
            </a:pPr>
            <a:endParaRPr lang="en-US" altLang="en-US" sz="1600" b="1" dirty="0"/>
          </a:p>
          <a:p>
            <a:pPr eaLnBrk="1" hangingPunct="1">
              <a:lnSpc>
                <a:spcPct val="75000"/>
              </a:lnSpc>
            </a:pPr>
            <a:r>
              <a:rPr lang="en-US" altLang="en-US" sz="2000" dirty="0" err="1"/>
              <a:t>OpenDSS</a:t>
            </a:r>
            <a:r>
              <a:rPr lang="en-US" altLang="en-US" sz="2000" dirty="0"/>
              <a:t> Download Files:</a:t>
            </a:r>
          </a:p>
          <a:p>
            <a:pPr lvl="1" eaLnBrk="1" hangingPunct="1">
              <a:lnSpc>
                <a:spcPct val="75000"/>
              </a:lnSpc>
            </a:pPr>
            <a:r>
              <a:rPr lang="en-US" altLang="en-US" sz="1400" b="1" dirty="0">
                <a:hlinkClick r:id="rId4"/>
              </a:rPr>
              <a:t>http://sourceforge.net/projects/electricdss/files/</a:t>
            </a:r>
            <a:endParaRPr lang="en-US" altLang="en-US" sz="1400" b="1" dirty="0"/>
          </a:p>
          <a:p>
            <a:pPr eaLnBrk="1" hangingPunct="1">
              <a:lnSpc>
                <a:spcPct val="75000"/>
              </a:lnSpc>
            </a:pPr>
            <a:endParaRPr lang="en-US" altLang="en-US" sz="900" b="1" dirty="0"/>
          </a:p>
          <a:p>
            <a:pPr eaLnBrk="1" hangingPunct="1">
              <a:lnSpc>
                <a:spcPct val="75000"/>
              </a:lnSpc>
            </a:pPr>
            <a:endParaRPr lang="en-US" altLang="en-US" sz="900" dirty="0"/>
          </a:p>
          <a:p>
            <a:pPr eaLnBrk="1" hangingPunct="1">
              <a:lnSpc>
                <a:spcPct val="75000"/>
              </a:lnSpc>
            </a:pPr>
            <a:r>
              <a:rPr lang="en-US" altLang="en-US" sz="2000" dirty="0"/>
              <a:t>Top level of Main  Repository</a:t>
            </a:r>
          </a:p>
          <a:p>
            <a:pPr eaLnBrk="1" hangingPunct="1">
              <a:lnSpc>
                <a:spcPct val="75000"/>
              </a:lnSpc>
            </a:pPr>
            <a:endParaRPr lang="en-US" altLang="en-US" sz="900" dirty="0"/>
          </a:p>
          <a:p>
            <a:pPr lvl="1" eaLnBrk="1" hangingPunct="1">
              <a:lnSpc>
                <a:spcPct val="75000"/>
              </a:lnSpc>
            </a:pPr>
            <a:endParaRPr lang="en-US" altLang="en-US" sz="1600" b="1" dirty="0"/>
          </a:p>
        </p:txBody>
      </p:sp>
      <p:pic>
        <p:nvPicPr>
          <p:cNvPr id="49156" name="Picture 4" descr="PPTF605.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965575"/>
            <a:ext cx="75438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Oval 5"/>
          <p:cNvSpPr>
            <a:spLocks noChangeArrowheads="1"/>
          </p:cNvSpPr>
          <p:nvPr/>
        </p:nvSpPr>
        <p:spPr bwMode="auto">
          <a:xfrm>
            <a:off x="4724400" y="3886200"/>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34869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0160"/>
            <a:ext cx="9144000" cy="5000334"/>
          </a:xfrm>
          <a:prstGeom prst="rect">
            <a:avLst/>
          </a:prstGeom>
        </p:spPr>
      </p:pic>
      <p:sp>
        <p:nvSpPr>
          <p:cNvPr id="49154" name="Rectangle 2"/>
          <p:cNvSpPr>
            <a:spLocks noGrp="1" noChangeArrowheads="1"/>
          </p:cNvSpPr>
          <p:nvPr>
            <p:ph type="title"/>
          </p:nvPr>
        </p:nvSpPr>
        <p:spPr/>
        <p:txBody>
          <a:bodyPr/>
          <a:lstStyle/>
          <a:p>
            <a:pPr eaLnBrk="1" hangingPunct="1"/>
            <a:r>
              <a:rPr lang="en-US" altLang="en-US" dirty="0"/>
              <a:t>Discussion Forum &amp; News for </a:t>
            </a:r>
            <a:r>
              <a:rPr lang="en-US" altLang="en-US" dirty="0" err="1"/>
              <a:t>OpenDSS</a:t>
            </a:r>
            <a:endParaRPr lang="en-US" altLang="en-US" dirty="0"/>
          </a:p>
        </p:txBody>
      </p:sp>
      <p:sp>
        <p:nvSpPr>
          <p:cNvPr id="49155" name="Rectangle 3"/>
          <p:cNvSpPr>
            <a:spLocks noGrp="1" noChangeArrowheads="1"/>
          </p:cNvSpPr>
          <p:nvPr>
            <p:ph type="body" idx="1"/>
          </p:nvPr>
        </p:nvSpPr>
        <p:spPr/>
        <p:txBody>
          <a:bodyPr/>
          <a:lstStyle/>
          <a:p>
            <a:pPr lvl="1" eaLnBrk="1" hangingPunct="1">
              <a:lnSpc>
                <a:spcPct val="75000"/>
              </a:lnSpc>
            </a:pPr>
            <a:endParaRPr lang="en-US" altLang="en-US" sz="1600" b="1" dirty="0"/>
          </a:p>
          <a:p>
            <a:pPr eaLnBrk="1" hangingPunct="1">
              <a:lnSpc>
                <a:spcPct val="75000"/>
              </a:lnSpc>
            </a:pPr>
            <a:endParaRPr lang="en-US" altLang="en-US" sz="900" dirty="0"/>
          </a:p>
          <a:p>
            <a:pPr lvl="1" eaLnBrk="1" hangingPunct="1">
              <a:lnSpc>
                <a:spcPct val="75000"/>
              </a:lnSpc>
            </a:pPr>
            <a:endParaRPr lang="en-US" altLang="en-US" sz="1600" b="1" dirty="0"/>
          </a:p>
        </p:txBody>
      </p:sp>
      <p:sp>
        <p:nvSpPr>
          <p:cNvPr id="49157" name="Oval 5"/>
          <p:cNvSpPr>
            <a:spLocks noChangeArrowheads="1"/>
          </p:cNvSpPr>
          <p:nvPr/>
        </p:nvSpPr>
        <p:spPr bwMode="auto">
          <a:xfrm>
            <a:off x="4835237" y="1826491"/>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 name="Oval 5"/>
          <p:cNvSpPr>
            <a:spLocks noChangeArrowheads="1"/>
          </p:cNvSpPr>
          <p:nvPr/>
        </p:nvSpPr>
        <p:spPr bwMode="auto">
          <a:xfrm>
            <a:off x="4229100" y="1840924"/>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72593927"/>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Props1.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E07810-A7D8-4B3A-A78F-4052749F2489}">
  <ds:schemaRefs>
    <ds:schemaRef ds:uri="http://schemas.microsoft.com/sharepoint/v3/contenttype/forms"/>
  </ds:schemaRefs>
</ds:datastoreItem>
</file>

<file path=customXml/itemProps3.xml><?xml version="1.0" encoding="utf-8"?>
<ds:datastoreItem xmlns:ds="http://schemas.openxmlformats.org/officeDocument/2006/customXml" ds:itemID="{45521A8B-3986-40B6-95DF-B5A721DA9604}">
  <ds:schemaRefs>
    <ds:schemaRef ds:uri="http://purl.org/dc/elements/1.1/"/>
    <ds:schemaRef ds:uri="http://schemas.microsoft.com/office/2006/metadata/properties"/>
    <ds:schemaRef ds:uri="9d4eb815-23ed-48d9-b0c1-2b9ce0016f4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EPRI-Template-2019</Template>
  <TotalTime>133</TotalTime>
  <Words>657</Words>
  <Application>Microsoft Office PowerPoint</Application>
  <PresentationFormat>On-screen Show (4:3)</PresentationFormat>
  <Paragraphs>77</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Century Gothic</vt:lpstr>
      <vt:lpstr>Wingdings</vt:lpstr>
      <vt:lpstr>2019 PowerPoint Theme</vt:lpstr>
      <vt:lpstr>OpenDSS Training Workshop</vt:lpstr>
      <vt:lpstr>Instructor</vt:lpstr>
      <vt:lpstr>Installation and Startup</vt:lpstr>
      <vt:lpstr>Accessing the SourceForge.Net Source Code Repository with TortoiseSVN</vt:lpstr>
      <vt:lpstr>Program Installation</vt:lpstr>
      <vt:lpstr>Download the Installer Files</vt:lpstr>
      <vt:lpstr>OpenDSS Files Installed</vt:lpstr>
      <vt:lpstr>SourceForge.Net Links for OpenDSS</vt:lpstr>
      <vt:lpstr>Discussion Forum &amp; News for OpenDSS</vt:lpstr>
      <vt:lpstr>COM Server Registration </vt:lpstr>
      <vt:lpstr>The GUID References the DLL File ….</vt:lpstr>
      <vt:lpstr>Accessing the SourceForge.Net Source Code Repository with TortoiseSVN</vt:lpstr>
      <vt:lpstr>Starting the Program</vt:lpstr>
      <vt:lpstr>Starting OpenDSS.exe – Standalone executable</vt:lpstr>
      <vt:lpstr>Basic User Text Script Screen</vt:lpstr>
      <vt:lpstr>(Live Demo)</vt:lpstr>
      <vt:lpstr>Questions ??</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Dugan, Roger</cp:lastModifiedBy>
  <cp:revision>17</cp:revision>
  <cp:lastPrinted>2014-11-24T20:31:07Z</cp:lastPrinted>
  <dcterms:created xsi:type="dcterms:W3CDTF">2019-01-15T15:22:32Z</dcterms:created>
  <dcterms:modified xsi:type="dcterms:W3CDTF">2020-08-17T02:43:51Z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