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300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281" r:id="rId12"/>
  </p:sldIdLst>
  <p:sldSz cx="9144000" cy="6858000" type="screen4x3"/>
  <p:notesSz cx="6997700" cy="9271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99CC"/>
    <a:srgbClr val="C0C0C0"/>
    <a:srgbClr val="F8F8F8"/>
    <a:srgbClr val="808080"/>
    <a:srgbClr val="B2B2B2"/>
    <a:srgbClr val="969696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 snapToGrid="0">
      <p:cViewPr varScale="1">
        <p:scale>
          <a:sx n="94" d="100"/>
          <a:sy n="94" d="100"/>
        </p:scale>
        <p:origin x="-11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Sheet1!$K$1</c:f>
              <c:strCache>
                <c:ptCount val="1"/>
                <c:pt idx="0">
                  <c:v> I1</c:v>
                </c:pt>
              </c:strCache>
            </c:strRef>
          </c:tx>
          <c:marker>
            <c:symbol val="none"/>
          </c:marker>
          <c:yVal>
            <c:numRef>
              <c:f>Sheet1!$K$2:$K$25</c:f>
              <c:numCache>
                <c:formatCode>General</c:formatCode>
                <c:ptCount val="24"/>
                <c:pt idx="0">
                  <c:v>381.85700000000008</c:v>
                </c:pt>
                <c:pt idx="1">
                  <c:v>348.59299999999996</c:v>
                </c:pt>
                <c:pt idx="2">
                  <c:v>338.01299999999992</c:v>
                </c:pt>
                <c:pt idx="3">
                  <c:v>322.35300000000001</c:v>
                </c:pt>
                <c:pt idx="4">
                  <c:v>320.48599999999993</c:v>
                </c:pt>
                <c:pt idx="5">
                  <c:v>334.346</c:v>
                </c:pt>
                <c:pt idx="6">
                  <c:v>368.68099999999993</c:v>
                </c:pt>
                <c:pt idx="7">
                  <c:v>426.755</c:v>
                </c:pt>
                <c:pt idx="8">
                  <c:v>482.53099999999995</c:v>
                </c:pt>
                <c:pt idx="9">
                  <c:v>513.41300000000001</c:v>
                </c:pt>
                <c:pt idx="10">
                  <c:v>553.87</c:v>
                </c:pt>
                <c:pt idx="11">
                  <c:v>586.80599999999993</c:v>
                </c:pt>
                <c:pt idx="12">
                  <c:v>584.16300000000001</c:v>
                </c:pt>
                <c:pt idx="13">
                  <c:v>580.74800000000005</c:v>
                </c:pt>
                <c:pt idx="14">
                  <c:v>587.33999999999992</c:v>
                </c:pt>
                <c:pt idx="15">
                  <c:v>593.56099999999992</c:v>
                </c:pt>
                <c:pt idx="16">
                  <c:v>594.24</c:v>
                </c:pt>
                <c:pt idx="17">
                  <c:v>565.93899999999996</c:v>
                </c:pt>
                <c:pt idx="18">
                  <c:v>551.21199999999999</c:v>
                </c:pt>
                <c:pt idx="19">
                  <c:v>535.85199999999986</c:v>
                </c:pt>
                <c:pt idx="20">
                  <c:v>511.25099999999992</c:v>
                </c:pt>
                <c:pt idx="21">
                  <c:v>511.24799999999999</c:v>
                </c:pt>
                <c:pt idx="22">
                  <c:v>479.61099999999999</c:v>
                </c:pt>
                <c:pt idx="23">
                  <c:v>432.24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 I2</c:v>
                </c:pt>
              </c:strCache>
            </c:strRef>
          </c:tx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Sheet1!$M$2:$M$25</c:f>
              <c:numCache>
                <c:formatCode>General</c:formatCode>
                <c:ptCount val="24"/>
                <c:pt idx="0">
                  <c:v>283.59599999999995</c:v>
                </c:pt>
                <c:pt idx="1">
                  <c:v>260.43499999999995</c:v>
                </c:pt>
                <c:pt idx="2">
                  <c:v>252.79299999999998</c:v>
                </c:pt>
                <c:pt idx="3">
                  <c:v>240.83500000000001</c:v>
                </c:pt>
                <c:pt idx="4">
                  <c:v>239.494</c:v>
                </c:pt>
                <c:pt idx="5">
                  <c:v>249.44899999999998</c:v>
                </c:pt>
                <c:pt idx="6">
                  <c:v>274.12</c:v>
                </c:pt>
                <c:pt idx="7">
                  <c:v>315.83999999999992</c:v>
                </c:pt>
                <c:pt idx="8">
                  <c:v>354.90099999999995</c:v>
                </c:pt>
                <c:pt idx="9">
                  <c:v>378.1</c:v>
                </c:pt>
                <c:pt idx="10">
                  <c:v>406.04300000000001</c:v>
                </c:pt>
                <c:pt idx="11">
                  <c:v>429.46999999999997</c:v>
                </c:pt>
                <c:pt idx="12">
                  <c:v>427.56</c:v>
                </c:pt>
                <c:pt idx="13">
                  <c:v>425.15699999999993</c:v>
                </c:pt>
                <c:pt idx="14">
                  <c:v>429.85199999999992</c:v>
                </c:pt>
                <c:pt idx="15">
                  <c:v>434.267</c:v>
                </c:pt>
                <c:pt idx="16">
                  <c:v>434.74599999999992</c:v>
                </c:pt>
                <c:pt idx="17">
                  <c:v>414.63200000000001</c:v>
                </c:pt>
                <c:pt idx="18">
                  <c:v>404.14000000000004</c:v>
                </c:pt>
                <c:pt idx="19">
                  <c:v>393.2</c:v>
                </c:pt>
                <c:pt idx="20">
                  <c:v>375.67200000000008</c:v>
                </c:pt>
                <c:pt idx="21">
                  <c:v>375.67200000000008</c:v>
                </c:pt>
                <c:pt idx="22">
                  <c:v>353.07</c:v>
                </c:pt>
                <c:pt idx="23">
                  <c:v>319.91199999999986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 I3</c:v>
                </c:pt>
              </c:strCache>
            </c:strRef>
          </c:tx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Sheet1!$O$2:$O$25</c:f>
              <c:numCache>
                <c:formatCode>General</c:formatCode>
                <c:ptCount val="24"/>
                <c:pt idx="0">
                  <c:v>396.22099999999995</c:v>
                </c:pt>
                <c:pt idx="1">
                  <c:v>362.13599999999997</c:v>
                </c:pt>
                <c:pt idx="2">
                  <c:v>350.97899999999987</c:v>
                </c:pt>
                <c:pt idx="3">
                  <c:v>334.48699999999997</c:v>
                </c:pt>
                <c:pt idx="4">
                  <c:v>332.53399999999993</c:v>
                </c:pt>
                <c:pt idx="5">
                  <c:v>347.05799999999999</c:v>
                </c:pt>
                <c:pt idx="6">
                  <c:v>383.24400000000009</c:v>
                </c:pt>
                <c:pt idx="7">
                  <c:v>444.94</c:v>
                </c:pt>
                <c:pt idx="8">
                  <c:v>503.28199999999987</c:v>
                </c:pt>
                <c:pt idx="9">
                  <c:v>537.92099999999994</c:v>
                </c:pt>
                <c:pt idx="10">
                  <c:v>581.50199999999984</c:v>
                </c:pt>
                <c:pt idx="11">
                  <c:v>616.99400000000003</c:v>
                </c:pt>
                <c:pt idx="12">
                  <c:v>614.16800000000001</c:v>
                </c:pt>
                <c:pt idx="13">
                  <c:v>610.47400000000005</c:v>
                </c:pt>
                <c:pt idx="14">
                  <c:v>617.572</c:v>
                </c:pt>
                <c:pt idx="15">
                  <c:v>624.28800000000012</c:v>
                </c:pt>
                <c:pt idx="16">
                  <c:v>625.02699999999993</c:v>
                </c:pt>
                <c:pt idx="17">
                  <c:v>594.50699999999983</c:v>
                </c:pt>
                <c:pt idx="18">
                  <c:v>578.649</c:v>
                </c:pt>
                <c:pt idx="19">
                  <c:v>562.11300000000017</c:v>
                </c:pt>
                <c:pt idx="20">
                  <c:v>535.64699999999993</c:v>
                </c:pt>
                <c:pt idx="21">
                  <c:v>535.63599999999997</c:v>
                </c:pt>
                <c:pt idx="22">
                  <c:v>501.7</c:v>
                </c:pt>
                <c:pt idx="23">
                  <c:v>450.959</c:v>
                </c:pt>
              </c:numCache>
            </c:numRef>
          </c:yVal>
          <c:smooth val="1"/>
        </c:ser>
        <c:axId val="178674304"/>
        <c:axId val="178680576"/>
      </c:scatterChart>
      <c:valAx>
        <c:axId val="178674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(Hour)</a:t>
                </a:r>
              </a:p>
            </c:rich>
          </c:tx>
          <c:layout/>
        </c:title>
        <c:tickLblPos val="nextTo"/>
        <c:crossAx val="178680576"/>
        <c:crosses val="autoZero"/>
        <c:crossBetween val="midCat"/>
      </c:valAx>
      <c:valAx>
        <c:axId val="178680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 (Amperes)</a:t>
                </a:r>
              </a:p>
            </c:rich>
          </c:tx>
          <c:layout/>
        </c:title>
        <c:numFmt formatCode="General" sourceLinked="1"/>
        <c:tickLblPos val="nextTo"/>
        <c:crossAx val="1786743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91023A8-2C89-4E07-AC30-8C79A8F937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E8B9E4A-87F6-405A-BC2D-226273F4F9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481FB-BCF6-41AB-B4A6-3CA0994AAA51}" type="slidenum">
              <a:rPr lang="en-US"/>
              <a:pPr/>
              <a:t>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342817"/>
            <a:ext cx="9144000" cy="151518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indent="-219075"/>
            <a:endParaRPr lang="en-US" smtClean="0"/>
          </a:p>
        </p:txBody>
      </p:sp>
      <p:pic>
        <p:nvPicPr>
          <p:cNvPr id="10" name="Picture 9" descr="2012 PowerPoint title banner_v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023360"/>
            <a:ext cx="8412480" cy="201168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2468880"/>
            <a:ext cx="8412480" cy="1554480"/>
          </a:xfrm>
        </p:spPr>
        <p:txBody>
          <a:bodyPr anchor="t"/>
          <a:lstStyle>
            <a:lvl1pPr algn="ctr"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62" descr="EPRI logo_RGB_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232" y="1629992"/>
            <a:ext cx="3145536" cy="512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841248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0"/>
            <a:ext cx="841248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11680"/>
            <a:ext cx="8412480" cy="1371600"/>
          </a:xfrm>
        </p:spPr>
        <p:txBody>
          <a:bodyPr anchor="ctr"/>
          <a:lstStyle>
            <a:lvl1pPr algn="ctr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280160"/>
            <a:ext cx="41148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0160"/>
            <a:ext cx="41148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841248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11680"/>
            <a:ext cx="4114800" cy="4297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0160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2011680"/>
            <a:ext cx="4114800" cy="4297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841248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5760" y="1280160"/>
            <a:ext cx="8412480" cy="5029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914400" cy="10972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19075" indent="-219075"/>
            <a:endParaRPr lang="en-US" smtClean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4267200" y="6594475"/>
            <a:ext cx="608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324FBA8B-C479-4BF9-A515-8ED623D42A4A}" type="slidenum">
              <a:rPr lang="en-US" sz="1000">
                <a:solidFill>
                  <a:srgbClr val="4D4D4D"/>
                </a:solidFill>
              </a:rPr>
              <a:pPr/>
              <a:t>‹#›</a:t>
            </a:fld>
            <a:endParaRPr lang="en-US" sz="1000">
              <a:solidFill>
                <a:srgbClr val="4D4D4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84124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280160"/>
            <a:ext cx="8412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15900" y="6613525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00" dirty="0">
                <a:solidFill>
                  <a:srgbClr val="4D4D4D"/>
                </a:solidFill>
                <a:cs typeface="Arial" charset="0"/>
              </a:rPr>
              <a:t>© </a:t>
            </a:r>
            <a:r>
              <a:rPr lang="en-US" sz="700" dirty="0" smtClean="0">
                <a:solidFill>
                  <a:srgbClr val="4D4D4D"/>
                </a:solidFill>
                <a:cs typeface="Arial" charset="0"/>
              </a:rPr>
              <a:t>2013 </a:t>
            </a:r>
            <a:r>
              <a:rPr lang="en-US" sz="700" dirty="0">
                <a:solidFill>
                  <a:srgbClr val="4D4D4D"/>
                </a:solidFill>
                <a:cs typeface="Arial" charset="0"/>
              </a:rPr>
              <a:t>Electric Power Research Institute, Inc. All rights reserved.</a:t>
            </a:r>
            <a:endParaRPr lang="en-US" sz="700" dirty="0">
              <a:solidFill>
                <a:srgbClr val="4D4D4D"/>
              </a:solidFill>
            </a:endParaRPr>
          </a:p>
        </p:txBody>
      </p:sp>
      <p:pic>
        <p:nvPicPr>
          <p:cNvPr id="1085" name="Picture 61" descr="EPRI logo_RGB_2@3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8338" y="6446838"/>
            <a:ext cx="1828800" cy="301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400">
          <a:solidFill>
            <a:srgbClr val="000000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400">
          <a:solidFill>
            <a:srgbClr val="000000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Speaker’s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Arritt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6/5/2013</a:t>
            </a:r>
            <a:endParaRPr lang="en-US" dirty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OpenDSS</a:t>
            </a:r>
            <a:r>
              <a:rPr lang="en-US" dirty="0" smtClean="0"/>
              <a:t> Example Scripts</a:t>
            </a:r>
            <a:br>
              <a:rPr lang="en-US" dirty="0" smtClean="0"/>
            </a:br>
            <a:r>
              <a:rPr lang="en-US" sz="2000" i="1" dirty="0" smtClean="0"/>
              <a:t>Version 1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34353" y="1935162"/>
          <a:ext cx="6376411" cy="3994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66975"/>
            <a:ext cx="8229600" cy="914400"/>
          </a:xfrm>
          <a:noFill/>
          <a:ln/>
        </p:spPr>
        <p:txBody>
          <a:bodyPr/>
          <a:lstStyle/>
          <a:p>
            <a:pPr algn="ctr"/>
            <a:r>
              <a:rPr lang="en-US" dirty="0"/>
              <a:t>Together…Shaping the Future of Electricity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Open-Phase Analysis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Example of a delta-</a:t>
            </a:r>
            <a:r>
              <a:rPr lang="en-US" dirty="0" err="1" smtClean="0"/>
              <a:t>wye</a:t>
            </a:r>
            <a:r>
              <a:rPr lang="en-US" dirty="0" smtClean="0"/>
              <a:t> (3-legged core design)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813" y="2800762"/>
            <a:ext cx="6574901" cy="193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149531"/>
            <a:ext cx="8412480" cy="5029200"/>
          </a:xfrm>
        </p:spPr>
        <p:txBody>
          <a:bodyPr/>
          <a:lstStyle/>
          <a:p>
            <a:r>
              <a:rPr lang="en-US" dirty="0" smtClean="0"/>
              <a:t>Be sure to add no-load losses.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108" y="1649058"/>
            <a:ext cx="703025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/>
              <a:t>Clear</a:t>
            </a:r>
          </a:p>
          <a:p>
            <a:pPr algn="l"/>
            <a:r>
              <a:rPr lang="en-US" sz="1200" b="1" dirty="0" smtClean="0"/>
              <a:t>New </a:t>
            </a:r>
            <a:r>
              <a:rPr lang="en-US" sz="1200" b="1" dirty="0" err="1" smtClean="0"/>
              <a:t>Circuit.OpenPhaseTest</a:t>
            </a:r>
            <a:endParaRPr lang="en-US" sz="1200" b="1" dirty="0" smtClean="0"/>
          </a:p>
          <a:p>
            <a:pPr algn="l"/>
            <a:r>
              <a:rPr lang="pt-BR" sz="1200" b="1" dirty="0" smtClean="0"/>
              <a:t>~ Bus1=MainBus BasekV=230  pu=1.0  Isc3=15000 Isc1=17000  X1R1=30  X0R0=30</a:t>
            </a:r>
          </a:p>
          <a:p>
            <a:pPr algn="l"/>
            <a:endParaRPr lang="pt-BR" sz="1200" b="1" dirty="0" smtClean="0"/>
          </a:p>
          <a:p>
            <a:pPr algn="l"/>
            <a:r>
              <a:rPr lang="en-US" sz="1200" b="1" dirty="0" smtClean="0"/>
              <a:t>// ---------------------- 3-Legged Core Delta-Y ----------------------</a:t>
            </a:r>
          </a:p>
          <a:p>
            <a:pPr algn="l"/>
            <a:r>
              <a:rPr lang="en-US" sz="1200" b="1" dirty="0" smtClean="0"/>
              <a:t>New Reactor.DY3LegLink Phases=3 Bus1=mainBus.1.2.3 Bus2=DY3legPri.1.2.3  R=0  X=0.001</a:t>
            </a:r>
          </a:p>
          <a:p>
            <a:pPr algn="l"/>
            <a:r>
              <a:rPr lang="en-US" sz="1200" b="1" dirty="0" smtClean="0"/>
              <a:t>New Transformer.DY3Leg  Windings=3 XHL=10 XHT=100 XLT=80 %</a:t>
            </a:r>
            <a:r>
              <a:rPr lang="en-US" sz="1200" b="1" dirty="0" err="1" smtClean="0"/>
              <a:t>imag</a:t>
            </a:r>
            <a:r>
              <a:rPr lang="en-US" sz="1200" b="1" dirty="0" smtClean="0"/>
              <a:t>=0.5 %</a:t>
            </a:r>
            <a:r>
              <a:rPr lang="en-US" sz="1200" b="1" dirty="0" err="1" smtClean="0"/>
              <a:t>noloadloss</a:t>
            </a:r>
            <a:r>
              <a:rPr lang="en-US" sz="1200" b="1" dirty="0" smtClean="0"/>
              <a:t>=0.5</a:t>
            </a:r>
          </a:p>
          <a:p>
            <a:pPr algn="l"/>
            <a:r>
              <a:rPr lang="en-US" sz="1200" b="1" dirty="0" smtClean="0"/>
              <a:t>~ Buses=[DY3legPri.1.2.3 DY3legBus.1.2.3.4  DY3legPhantom]</a:t>
            </a:r>
          </a:p>
          <a:p>
            <a:pPr algn="l"/>
            <a:r>
              <a:rPr lang="en-US" sz="1200" b="1" dirty="0" smtClean="0"/>
              <a:t>~ </a:t>
            </a:r>
            <a:r>
              <a:rPr lang="en-US" sz="1200" b="1" dirty="0" err="1" smtClean="0"/>
              <a:t>kVs</a:t>
            </a:r>
            <a:r>
              <a:rPr lang="en-US" sz="1200" b="1" dirty="0" smtClean="0"/>
              <a:t>=[230 4.16  4.16]</a:t>
            </a:r>
          </a:p>
          <a:p>
            <a:pPr algn="l"/>
            <a:r>
              <a:rPr lang="en-US" sz="1200" b="1" dirty="0" smtClean="0"/>
              <a:t>~ </a:t>
            </a:r>
            <a:r>
              <a:rPr lang="en-US" sz="1200" b="1" dirty="0" err="1" smtClean="0"/>
              <a:t>conns</a:t>
            </a:r>
            <a:r>
              <a:rPr lang="en-US" sz="1200" b="1" dirty="0" smtClean="0"/>
              <a:t>=[Delta </a:t>
            </a:r>
            <a:r>
              <a:rPr lang="en-US" sz="1200" b="1" dirty="0" err="1" smtClean="0"/>
              <a:t>Wye</a:t>
            </a:r>
            <a:r>
              <a:rPr lang="en-US" sz="1200" b="1" dirty="0" smtClean="0"/>
              <a:t> Delta]</a:t>
            </a:r>
          </a:p>
          <a:p>
            <a:pPr algn="l"/>
            <a:r>
              <a:rPr lang="en-US" sz="1200" b="1" dirty="0" smtClean="0"/>
              <a:t>~ </a:t>
            </a:r>
            <a:r>
              <a:rPr lang="en-US" sz="1200" b="1" dirty="0" err="1" smtClean="0"/>
              <a:t>kvas</a:t>
            </a:r>
            <a:r>
              <a:rPr lang="en-US" sz="1200" b="1" dirty="0" smtClean="0"/>
              <a:t>=[25000 25000 25000] %</a:t>
            </a:r>
            <a:r>
              <a:rPr lang="en-US" sz="1200" b="1" dirty="0" err="1" smtClean="0"/>
              <a:t>LoadLoss</a:t>
            </a:r>
            <a:r>
              <a:rPr lang="en-US" sz="1200" b="1" dirty="0" smtClean="0"/>
              <a:t>=0.2</a:t>
            </a:r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//  Neutral Resistor </a:t>
            </a:r>
          </a:p>
          <a:p>
            <a:pPr algn="l"/>
            <a:r>
              <a:rPr lang="en-US" sz="1200" b="1" dirty="0" smtClean="0"/>
              <a:t>New Reactor.Rneut3DY Phases=1 bus1=DY3legBus.4  Bus2=DY3legBus.0 R=20 X=0</a:t>
            </a:r>
          </a:p>
          <a:p>
            <a:pPr algn="l"/>
            <a:endParaRPr lang="en-US" sz="1200" b="1" dirty="0" smtClean="0"/>
          </a:p>
          <a:p>
            <a:pPr algn="l"/>
            <a:r>
              <a:rPr lang="da-DK" sz="1200" b="1" dirty="0" smtClean="0"/>
              <a:t>Set voltagebases=[345, 230 13.2  4.16]</a:t>
            </a:r>
          </a:p>
          <a:p>
            <a:pPr algn="l"/>
            <a:r>
              <a:rPr lang="en-US" sz="1200" b="1" dirty="0" err="1" smtClean="0"/>
              <a:t>Calcvoltagebases</a:t>
            </a:r>
            <a:endParaRPr lang="en-US" sz="1200" b="1" dirty="0" smtClean="0"/>
          </a:p>
          <a:p>
            <a:pPr algn="l"/>
            <a:r>
              <a:rPr lang="en-US" sz="1200" b="1" dirty="0" smtClean="0"/>
              <a:t>Solve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file to edit reactor to place open phase with no 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858" y="2250544"/>
            <a:ext cx="77631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/  Open Phase Case no load</a:t>
            </a:r>
          </a:p>
          <a:p>
            <a:pPr algn="l"/>
            <a:r>
              <a:rPr lang="en-US" sz="1200" b="1" dirty="0" smtClean="0"/>
              <a:t>Compile Master.DSS</a:t>
            </a:r>
          </a:p>
          <a:p>
            <a:pPr algn="l"/>
            <a:r>
              <a:rPr lang="en-US" sz="1200" b="1" dirty="0" smtClean="0"/>
              <a:t>Set Case=</a:t>
            </a:r>
            <a:r>
              <a:rPr lang="en-US" sz="1200" b="1" dirty="0" err="1" smtClean="0"/>
              <a:t>open_NOload</a:t>
            </a:r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// Open Phase A</a:t>
            </a:r>
          </a:p>
          <a:p>
            <a:pPr algn="l"/>
            <a:r>
              <a:rPr lang="en-US" sz="1200" b="1" dirty="0" smtClean="0"/>
              <a:t>Reactor.DY3LegLink.Bus1=MainBus.31.2.3   Bus2=DY3legPri.1.2.3</a:t>
            </a:r>
          </a:p>
          <a:p>
            <a:pPr algn="l"/>
            <a:r>
              <a:rPr lang="en-US" sz="1200" b="1" dirty="0" smtClean="0"/>
              <a:t>New Monitor.DY3LegLink Element=Reactor.DY3LegLink Terminal=2 mode=16</a:t>
            </a:r>
          </a:p>
          <a:p>
            <a:pPr algn="l"/>
            <a:r>
              <a:rPr lang="en-US" sz="1200" b="1" dirty="0" smtClean="0"/>
              <a:t>New Monitor.Secondary_DY3LEG Element=TRANSFORMER.DY3LEG Terminal=2 mode=16</a:t>
            </a:r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solve</a:t>
            </a:r>
          </a:p>
          <a:p>
            <a:pPr algn="l"/>
            <a:r>
              <a:rPr lang="en-US" sz="1200" b="1" dirty="0" smtClean="0"/>
              <a:t>Show Voltage LN Nodes</a:t>
            </a:r>
          </a:p>
          <a:p>
            <a:pPr algn="l"/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579223" y="3405051"/>
            <a:ext cx="313508" cy="531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161837" y="3108961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Edit Reactor to place line on Open Node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9037" y="5370990"/>
            <a:ext cx="4242258" cy="114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956835" y="524966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31    1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NODE-GROUND VOLTAGES BY BUS &amp; NODE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25" y="1595021"/>
            <a:ext cx="723767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u="sng" dirty="0" smtClean="0"/>
              <a:t>Bus           		Node    V (kV)    Angle      </a:t>
            </a:r>
            <a:r>
              <a:rPr lang="en-US" sz="1200" u="sng" dirty="0" err="1" smtClean="0"/>
              <a:t>p.u</a:t>
            </a:r>
            <a:r>
              <a:rPr lang="en-US" sz="1200" u="sng" dirty="0" smtClean="0"/>
              <a:t>.   	Base kV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MAINBUS ..... 	1       132.79 /_    0.0         	1   	230.000</a:t>
            </a:r>
          </a:p>
          <a:p>
            <a:pPr algn="l"/>
            <a:r>
              <a:rPr lang="en-US" sz="1200" dirty="0" smtClean="0"/>
              <a:t>   -          		2       132.79 /_ -120.0   	0.99999   	230.000</a:t>
            </a:r>
          </a:p>
          <a:p>
            <a:pPr algn="l"/>
            <a:r>
              <a:rPr lang="en-US" sz="1200" dirty="0" smtClean="0"/>
              <a:t>   -          		3       132.79 /_  120.0   	0.99998   	230.000</a:t>
            </a:r>
          </a:p>
          <a:p>
            <a:pPr algn="l"/>
            <a:r>
              <a:rPr lang="en-US" sz="1200" dirty="0" smtClean="0"/>
              <a:t>   -          		31       66.392 /_ -180.0   	0.49997   	230.000</a:t>
            </a:r>
          </a:p>
          <a:p>
            <a:pPr algn="l"/>
            <a:r>
              <a:rPr lang="en-US" sz="1200" dirty="0" smtClean="0"/>
              <a:t>DY3LEGPRI ... 	1       66.392 /_ -180.0   	</a:t>
            </a:r>
            <a:r>
              <a:rPr lang="en-US" sz="1200" b="1" dirty="0" smtClean="0">
                <a:solidFill>
                  <a:srgbClr val="FF0000"/>
                </a:solidFill>
              </a:rPr>
              <a:t>0.49997</a:t>
            </a:r>
            <a:r>
              <a:rPr lang="en-US" sz="1200" dirty="0" smtClean="0"/>
              <a:t>   	230.000</a:t>
            </a:r>
          </a:p>
          <a:p>
            <a:pPr algn="l"/>
            <a:r>
              <a:rPr lang="en-US" sz="1200" dirty="0" smtClean="0"/>
              <a:t>   -          		2       132.79 /_ -120.0   	0.99999  	230.000</a:t>
            </a:r>
          </a:p>
          <a:p>
            <a:pPr algn="l"/>
            <a:r>
              <a:rPr lang="en-US" sz="1200" dirty="0" smtClean="0"/>
              <a:t>   -          		3       132.79 /_  120.0   	0.99998   	230.000</a:t>
            </a:r>
          </a:p>
          <a:p>
            <a:pPr algn="l"/>
            <a:r>
              <a:rPr lang="en-US" sz="1200" dirty="0" smtClean="0"/>
              <a:t>DY3LEGBUS ... 	1       1.2003 /_  -90.0   	</a:t>
            </a:r>
            <a:r>
              <a:rPr lang="en-US" sz="1200" b="1" dirty="0" smtClean="0">
                <a:solidFill>
                  <a:srgbClr val="FF0000"/>
                </a:solidFill>
              </a:rPr>
              <a:t>0.49975</a:t>
            </a:r>
            <a:r>
              <a:rPr lang="en-US" sz="1200" dirty="0" smtClean="0"/>
              <a:t>     	4.160</a:t>
            </a:r>
          </a:p>
          <a:p>
            <a:pPr algn="l"/>
            <a:r>
              <a:rPr lang="en-US" sz="1200" dirty="0" smtClean="0"/>
              <a:t>   -         	  	2       1.2002 /_  -90.0   	</a:t>
            </a:r>
            <a:r>
              <a:rPr lang="en-US" sz="1200" b="1" dirty="0" smtClean="0">
                <a:solidFill>
                  <a:srgbClr val="FF0000"/>
                </a:solidFill>
              </a:rPr>
              <a:t>0.49972</a:t>
            </a:r>
            <a:r>
              <a:rPr lang="en-US" sz="1200" dirty="0" smtClean="0"/>
              <a:t>     	4.160</a:t>
            </a:r>
          </a:p>
          <a:p>
            <a:pPr algn="l"/>
            <a:r>
              <a:rPr lang="en-US" sz="1200" dirty="0" smtClean="0"/>
              <a:t>   -          	  	3       2.4005 /_   90.0   	0.99947     	4.160</a:t>
            </a:r>
          </a:p>
          <a:p>
            <a:pPr algn="l"/>
            <a:r>
              <a:rPr lang="en-US" sz="1200" dirty="0" smtClean="0"/>
              <a:t>   -          	 	4   1.0354E-013 /_   -1.4 	4.31E-014     4.160</a:t>
            </a:r>
          </a:p>
          <a:p>
            <a:pPr algn="l"/>
            <a:r>
              <a:rPr lang="en-US" sz="1200" dirty="0" smtClean="0"/>
              <a:t>DY3LEGPHANTOM 	1   5.6543E-005 /_  -45.0 	2.35E-005     4.160</a:t>
            </a:r>
          </a:p>
          <a:p>
            <a:pPr algn="l"/>
            <a:r>
              <a:rPr lang="en-US" sz="1200" dirty="0" smtClean="0"/>
              <a:t>   -         		2       2.0784 /_  -90.0   	0.86534     	4.160</a:t>
            </a:r>
          </a:p>
          <a:p>
            <a:pPr algn="l"/>
            <a:r>
              <a:rPr lang="en-US" sz="1200" dirty="0" smtClean="0"/>
              <a:t>   -          		3       2.0784 /_   90.0   	0.86536     	4.160</a:t>
            </a:r>
          </a:p>
          <a:p>
            <a:pPr algn="l"/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Load to Open Phase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command to Run file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155" y="1900094"/>
            <a:ext cx="898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New REACTOR.DY3Leg Phases=3 Bus1= DY3legBus.1.2.3 Bus2=DY3legBus.6.6.6 kV=4.16 </a:t>
            </a:r>
          </a:p>
          <a:p>
            <a:pPr algn="l"/>
            <a:r>
              <a:rPr lang="en-US" b="1" dirty="0" smtClean="0"/>
              <a:t>~ </a:t>
            </a:r>
            <a:r>
              <a:rPr lang="en-US" b="1" dirty="0" err="1" smtClean="0"/>
              <a:t>conn</a:t>
            </a:r>
            <a:r>
              <a:rPr lang="en-US" b="1" dirty="0" smtClean="0"/>
              <a:t>=</a:t>
            </a:r>
            <a:r>
              <a:rPr lang="en-US" b="1" dirty="0" err="1" smtClean="0"/>
              <a:t>wye</a:t>
            </a:r>
            <a:r>
              <a:rPr lang="en-US" b="1" dirty="0" smtClean="0"/>
              <a:t>  Z1=[5.94 4.04] Z2=[0.36 1.09] Z0=[1000000 10000000]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194" y="3971637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Redirect load.dss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6912" y="3107601"/>
            <a:ext cx="29908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689934" y="2556769"/>
            <a:ext cx="2805344" cy="1145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0386" y="2547891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R1   X1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6781" y="2540493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R2   X2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7060" y="2541973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R0   X0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NODE-GROUND VOLTAGES BY BUS &amp; NODE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25" y="1271748"/>
            <a:ext cx="723767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u="sng" dirty="0" smtClean="0"/>
              <a:t>Bus           		Node    V (kV)    Angle      </a:t>
            </a:r>
            <a:r>
              <a:rPr lang="en-US" sz="1200" u="sng" dirty="0" err="1" smtClean="0"/>
              <a:t>p.u</a:t>
            </a:r>
            <a:r>
              <a:rPr lang="en-US" sz="1200" u="sng" dirty="0" smtClean="0"/>
              <a:t>.   	Base kV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1200" dirty="0" smtClean="0"/>
              <a:t>MAINBUS ..... 	1       132.79 /_    0.0         1   	230.000</a:t>
            </a:r>
          </a:p>
          <a:p>
            <a:pPr algn="l"/>
            <a:r>
              <a:rPr lang="pt-BR" sz="1200" dirty="0" smtClean="0"/>
              <a:t>   -          		2       132.77 /_ -120.0   	0.99986   	230.000</a:t>
            </a:r>
          </a:p>
          <a:p>
            <a:pPr algn="l"/>
            <a:r>
              <a:rPr lang="pt-BR" sz="1200" dirty="0" smtClean="0"/>
              <a:t>   -          		3       132.71 /_  120.0   	0.99938   	230.000</a:t>
            </a:r>
          </a:p>
          <a:p>
            <a:pPr algn="l"/>
            <a:r>
              <a:rPr lang="pt-BR" sz="1200" dirty="0" smtClean="0"/>
              <a:t>   -          		31       86.333 /_  -22.1   	0.65015   	230.000</a:t>
            </a:r>
          </a:p>
          <a:p>
            <a:pPr algn="l"/>
            <a:r>
              <a:rPr lang="pt-BR" sz="1200" dirty="0" smtClean="0"/>
              <a:t>DY3LEGPRI ... 	1       86.333 /_  -22.1   	</a:t>
            </a:r>
            <a:r>
              <a:rPr lang="pt-BR" sz="1200" b="1" dirty="0" smtClean="0">
                <a:solidFill>
                  <a:srgbClr val="FF0000"/>
                </a:solidFill>
              </a:rPr>
              <a:t>0.65015</a:t>
            </a:r>
            <a:r>
              <a:rPr lang="pt-BR" sz="1200" dirty="0" smtClean="0"/>
              <a:t>   	230.000</a:t>
            </a:r>
          </a:p>
          <a:p>
            <a:pPr algn="l"/>
            <a:r>
              <a:rPr lang="pt-BR" sz="1200" dirty="0" smtClean="0"/>
              <a:t>   -         		2       132.77 /_ -120.0   	0.99986   	230.000</a:t>
            </a:r>
          </a:p>
          <a:p>
            <a:pPr algn="l"/>
            <a:r>
              <a:rPr lang="pt-BR" sz="1200" dirty="0" smtClean="0"/>
              <a:t>   -          		3       132.71 /_  120.0   	0.99938   	230.000</a:t>
            </a:r>
          </a:p>
          <a:p>
            <a:pPr algn="l"/>
            <a:r>
              <a:rPr lang="pt-BR" sz="1200" dirty="0" smtClean="0"/>
              <a:t>DY3LEGBUS ... 	1       2.1477 /_  -45.3   	</a:t>
            </a:r>
            <a:r>
              <a:rPr lang="pt-BR" sz="1200" b="1" dirty="0" smtClean="0">
                <a:solidFill>
                  <a:srgbClr val="FF0000"/>
                </a:solidFill>
              </a:rPr>
              <a:t>0.89423</a:t>
            </a:r>
            <a:r>
              <a:rPr lang="pt-BR" sz="1200" dirty="0" smtClean="0"/>
              <a:t>     	4.160</a:t>
            </a:r>
          </a:p>
          <a:p>
            <a:pPr algn="l"/>
            <a:r>
              <a:rPr lang="pt-BR" sz="1200" dirty="0" smtClean="0"/>
              <a:t>   -          		2       1.7617 /_ -151.3   	</a:t>
            </a:r>
            <a:r>
              <a:rPr lang="pt-BR" sz="1200" b="1" dirty="0" smtClean="0">
                <a:solidFill>
                  <a:srgbClr val="FF0000"/>
                </a:solidFill>
              </a:rPr>
              <a:t>0.73349</a:t>
            </a:r>
            <a:r>
              <a:rPr lang="pt-BR" sz="1200" dirty="0" smtClean="0"/>
              <a:t>     	4.160</a:t>
            </a:r>
          </a:p>
          <a:p>
            <a:pPr algn="l"/>
            <a:r>
              <a:rPr lang="pt-BR" sz="1200" dirty="0" smtClean="0"/>
              <a:t>   -         		3       2.3721 /_   89.2   	0.98762     	4.160</a:t>
            </a:r>
          </a:p>
          <a:p>
            <a:pPr algn="l"/>
            <a:r>
              <a:rPr lang="pt-BR" sz="1200" dirty="0" smtClean="0"/>
              <a:t>   -          		4   1.144E-013 /_  -47.9 	4.76E-014  	4.160</a:t>
            </a:r>
          </a:p>
          <a:p>
            <a:pPr algn="l"/>
            <a:r>
              <a:rPr lang="pt-BR" sz="1200" dirty="0" smtClean="0"/>
              <a:t>   -          		6   5.8046E-010 /_ -101.4 	2.41E-010   	4.160</a:t>
            </a:r>
          </a:p>
          <a:p>
            <a:pPr algn="l"/>
            <a:r>
              <a:rPr lang="pt-BR" sz="1200" dirty="0" smtClean="0"/>
              <a:t>DY3LEGPHANTOM 	1        1.808 /_  -12.5   	0.75276     	4.160</a:t>
            </a:r>
          </a:p>
          <a:p>
            <a:pPr algn="l"/>
            <a:r>
              <a:rPr lang="pt-BR" sz="1200" dirty="0" smtClean="0"/>
              <a:t>   -          		2       2.0651 /_ -116.6   	0.85984     	4.160</a:t>
            </a:r>
          </a:p>
          <a:p>
            <a:pPr algn="l"/>
            <a:r>
              <a:rPr lang="pt-BR" sz="1200" dirty="0" smtClean="0"/>
              <a:t>   -         		3       2.3904 /_  110.6   	0.99528     	4.160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Daily Load Shape to 13-Bus Test Feeder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Edit File</a:t>
            </a:r>
          </a:p>
          <a:p>
            <a:pPr lvl="1"/>
            <a:r>
              <a:rPr lang="en-US" dirty="0" smtClean="0"/>
              <a:t>Could Change Every Load </a:t>
            </a:r>
            <a:r>
              <a:rPr lang="en-US" dirty="0" smtClean="0"/>
              <a:t>Definition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Loads and Go to Show&gt;Elements in Class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074" y="2165574"/>
            <a:ext cx="7822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0000"/>
                </a:solidFill>
              </a:rPr>
              <a:t>Edit</a:t>
            </a:r>
            <a:r>
              <a:rPr lang="en-US" sz="1200" b="1" dirty="0" smtClean="0"/>
              <a:t> Load.671 Bus1=671.1.2.3  Phases=3 Conn=Delta Model=1 kV=4.16   kW=1155 </a:t>
            </a:r>
            <a:r>
              <a:rPr lang="en-US" sz="1200" b="1" dirty="0" err="1" smtClean="0"/>
              <a:t>kvar</a:t>
            </a:r>
            <a:r>
              <a:rPr lang="en-US" sz="1200" b="1" dirty="0" smtClean="0"/>
              <a:t>=660 </a:t>
            </a:r>
            <a:r>
              <a:rPr lang="en-US" sz="1200" b="1" dirty="0" smtClean="0">
                <a:solidFill>
                  <a:srgbClr val="FF0000"/>
                </a:solidFill>
              </a:rPr>
              <a:t>Daily=Default</a:t>
            </a:r>
          </a:p>
          <a:p>
            <a:pPr algn="l"/>
            <a:r>
              <a:rPr lang="en-US" sz="1200" b="1" dirty="0" smtClean="0"/>
              <a:t>…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92428" y="3425610"/>
            <a:ext cx="4603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671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634A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634B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634C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645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646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692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675A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675B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675C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611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652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670A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670B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670C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41359" y="4687410"/>
            <a:ext cx="14293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21258" y="4065973"/>
            <a:ext cx="134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Text Editor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6318" y="3444537"/>
            <a:ext cx="15343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Load.671.Daily=Default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Load.634A.Daily=Default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Load.634B.Daily=Default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Load.634C.Daily=Default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Load.645.Daily=Default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Load.646.Daily=Default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Load.692.Daily=Default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Load.675A.Daily=Default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Load.675B.Daily=Default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Load.675C.Daily=Default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Load.611.Daily=Default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Load.652.Daily=Default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Load.670A.Daily=Default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Load.670B.Daily=Default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Load.670C.Daily=Default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Batch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Monitor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255" y="1867188"/>
            <a:ext cx="653698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Redirect IEEE13Nodeckt.dss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err="1" smtClean="0"/>
              <a:t>BatchEdit</a:t>
            </a:r>
            <a:r>
              <a:rPr lang="en-US" b="1" dirty="0" smtClean="0"/>
              <a:t> Load..* daily=default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fr-FR" b="1" dirty="0" smtClean="0"/>
              <a:t>New </a:t>
            </a:r>
            <a:r>
              <a:rPr lang="fr-FR" b="1" dirty="0" err="1" smtClean="0"/>
              <a:t>Monitor.Sub</a:t>
            </a:r>
            <a:r>
              <a:rPr lang="fr-FR" b="1" dirty="0" smtClean="0"/>
              <a:t>  </a:t>
            </a:r>
            <a:r>
              <a:rPr lang="fr-FR" b="1" dirty="0" err="1" smtClean="0"/>
              <a:t>element</a:t>
            </a:r>
            <a:r>
              <a:rPr lang="fr-FR" b="1" dirty="0" smtClean="0"/>
              <a:t>=</a:t>
            </a:r>
            <a:r>
              <a:rPr lang="fr-FR" b="1" dirty="0" err="1" smtClean="0"/>
              <a:t>Transformer.Sub</a:t>
            </a:r>
            <a:r>
              <a:rPr lang="fr-FR" b="1" dirty="0" smtClean="0"/>
              <a:t>  terminal=2  mode=0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Solve</a:t>
            </a:r>
          </a:p>
          <a:p>
            <a:pPr algn="l"/>
            <a:r>
              <a:rPr lang="en-US" b="1" dirty="0" err="1" smtClean="0"/>
              <a:t>BusCoords</a:t>
            </a:r>
            <a:r>
              <a:rPr lang="en-US" b="1" dirty="0" smtClean="0"/>
              <a:t> IEEE13Node_BusXY.csv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set mode=daily number=24</a:t>
            </a:r>
          </a:p>
          <a:p>
            <a:pPr algn="l"/>
            <a:r>
              <a:rPr lang="en-US" b="1" dirty="0" smtClean="0"/>
              <a:t>Solve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6622473" y="3147538"/>
            <a:ext cx="535709" cy="535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48583" y="2842738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monitor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1740023" y="2048187"/>
            <a:ext cx="2569908" cy="561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80230" y="1858797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BatchEdit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2901" y="2974107"/>
            <a:ext cx="44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PERL regular expression. .* matches all names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2299317" y="2885243"/>
            <a:ext cx="213064" cy="142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650202" y="2218343"/>
            <a:ext cx="2569908" cy="561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752552" y="2028953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Loadshape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4">
      <a:dk1>
        <a:srgbClr val="000000"/>
      </a:dk1>
      <a:lt1>
        <a:srgbClr val="FFFFFF"/>
      </a:lt1>
      <a:dk2>
        <a:srgbClr val="0000CC"/>
      </a:dk2>
      <a:lt2>
        <a:srgbClr val="B2B2B2"/>
      </a:lt2>
      <a:accent1>
        <a:srgbClr val="006699"/>
      </a:accent1>
      <a:accent2>
        <a:srgbClr val="A50021"/>
      </a:accent2>
      <a:accent3>
        <a:srgbClr val="33CC33"/>
      </a:accent3>
      <a:accent4>
        <a:srgbClr val="FF9933"/>
      </a:accent4>
      <a:accent5>
        <a:srgbClr val="9933FF"/>
      </a:accent5>
      <a:accent6>
        <a:srgbClr val="FFFF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174</TotalTime>
  <Words>349</Words>
  <Application>Microsoft Office PowerPoint</Application>
  <PresentationFormat>On-screen Show (4:3)</PresentationFormat>
  <Paragraphs>156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OpenDSS Example Scripts Version 1</vt:lpstr>
      <vt:lpstr>Open-Phase Analysis</vt:lpstr>
      <vt:lpstr>Master File</vt:lpstr>
      <vt:lpstr>Run File</vt:lpstr>
      <vt:lpstr>Results</vt:lpstr>
      <vt:lpstr>Add Load to Open Phase Case</vt:lpstr>
      <vt:lpstr>Results</vt:lpstr>
      <vt:lpstr>Add Daily Load Shape to 13-Bus Test Feeder</vt:lpstr>
      <vt:lpstr>Or Use Batch Command</vt:lpstr>
      <vt:lpstr>Plot Results</vt:lpstr>
      <vt:lpstr>Together…Shaping the Future of Electricity</vt:lpstr>
    </vt:vector>
  </TitlesOfParts>
  <Company>EPRI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PowerPoint Template Version 1</dc:title>
  <dc:subject>Version 1</dc:subject>
  <dc:creator>Arritt, Bob</dc:creator>
  <dc:description>Copyright 2013</dc:description>
  <cp:lastModifiedBy>prdu001</cp:lastModifiedBy>
  <cp:revision>19</cp:revision>
  <cp:lastPrinted>2005-05-03T23:36:11Z</cp:lastPrinted>
  <dcterms:created xsi:type="dcterms:W3CDTF">2013-06-04T14:15:00Z</dcterms:created>
  <dcterms:modified xsi:type="dcterms:W3CDTF">2013-06-05T00:02:25Z</dcterms:modified>
</cp:coreProperties>
</file>